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7" r:id="rId4"/>
    <p:sldId id="278" r:id="rId5"/>
    <p:sldId id="279" r:id="rId6"/>
    <p:sldId id="280" r:id="rId7"/>
    <p:sldId id="282" r:id="rId8"/>
    <p:sldId id="268" r:id="rId9"/>
    <p:sldId id="263" r:id="rId10"/>
    <p:sldId id="283" r:id="rId11"/>
    <p:sldId id="270" r:id="rId12"/>
    <p:sldId id="274" r:id="rId13"/>
    <p:sldId id="271" r:id="rId14"/>
    <p:sldId id="272" r:id="rId15"/>
    <p:sldId id="257" r:id="rId16"/>
    <p:sldId id="258" r:id="rId17"/>
    <p:sldId id="259" r:id="rId18"/>
    <p:sldId id="260" r:id="rId19"/>
    <p:sldId id="261" r:id="rId20"/>
    <p:sldId id="284" r:id="rId21"/>
    <p:sldId id="262" r:id="rId22"/>
    <p:sldId id="264" r:id="rId23"/>
    <p:sldId id="265" r:id="rId24"/>
    <p:sldId id="269" r:id="rId25"/>
    <p:sldId id="266" r:id="rId26"/>
    <p:sldId id="26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52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F45746-851C-4878-AF3D-E77BC923A727}" type="datetimeFigureOut">
              <a:rPr lang="en-US" smtClean="0"/>
              <a:pPr/>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B699AD-2FDD-442D-AF71-499456C51CB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F45746-851C-4878-AF3D-E77BC923A727}" type="datetimeFigureOut">
              <a:rPr lang="en-US" smtClean="0"/>
              <a:pPr/>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B699AD-2FDD-442D-AF71-499456C51CB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F45746-851C-4878-AF3D-E77BC923A727}" type="datetimeFigureOut">
              <a:rPr lang="en-US" smtClean="0"/>
              <a:pPr/>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B699AD-2FDD-442D-AF71-499456C51CB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F45746-851C-4878-AF3D-E77BC923A727}" type="datetimeFigureOut">
              <a:rPr lang="en-US" smtClean="0"/>
              <a:pPr/>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B699AD-2FDD-442D-AF71-499456C51CB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F45746-851C-4878-AF3D-E77BC923A727}" type="datetimeFigureOut">
              <a:rPr lang="en-US" smtClean="0"/>
              <a:pPr/>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B699AD-2FDD-442D-AF71-499456C51CB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F45746-851C-4878-AF3D-E77BC923A727}" type="datetimeFigureOut">
              <a:rPr lang="en-US" smtClean="0"/>
              <a:pPr/>
              <a:t>10/29/2018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B699AD-2FDD-442D-AF71-499456C51CB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F45746-851C-4878-AF3D-E77BC923A727}" type="datetimeFigureOut">
              <a:rPr lang="en-US" smtClean="0"/>
              <a:pPr/>
              <a:t>10/29/2018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B699AD-2FDD-442D-AF71-499456C51CB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F45746-851C-4878-AF3D-E77BC923A727}" type="datetimeFigureOut">
              <a:rPr lang="en-US" smtClean="0"/>
              <a:pPr/>
              <a:t>10/29/2018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B699AD-2FDD-442D-AF71-499456C51CB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F45746-851C-4878-AF3D-E77BC923A727}" type="datetimeFigureOut">
              <a:rPr lang="en-US" smtClean="0"/>
              <a:pPr/>
              <a:t>10/29/2018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B699AD-2FDD-442D-AF71-499456C51CB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F45746-851C-4878-AF3D-E77BC923A727}" type="datetimeFigureOut">
              <a:rPr lang="en-US" smtClean="0"/>
              <a:pPr/>
              <a:t>10/29/2018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B699AD-2FDD-442D-AF71-499456C51CB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F45746-851C-4878-AF3D-E77BC923A727}" type="datetimeFigureOut">
              <a:rPr lang="en-US" smtClean="0"/>
              <a:pPr/>
              <a:t>10/29/2018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B699AD-2FDD-442D-AF71-499456C51CB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F45746-851C-4878-AF3D-E77BC923A727}" type="datetimeFigureOut">
              <a:rPr lang="en-US" smtClean="0"/>
              <a:pPr/>
              <a:t>10/29/2018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B699AD-2FDD-442D-AF71-499456C51CB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myspace.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Cyberbullying</a:t>
            </a:r>
            <a:endParaRPr lang="en-US" dirty="0"/>
          </a:p>
        </p:txBody>
      </p:sp>
      <p:sp>
        <p:nvSpPr>
          <p:cNvPr id="3" name="Subtitle 2"/>
          <p:cNvSpPr>
            <a:spLocks noGrp="1"/>
          </p:cNvSpPr>
          <p:nvPr>
            <p:ph type="subTitle" idx="1"/>
          </p:nvPr>
        </p:nvSpPr>
        <p:spPr/>
        <p:txBody>
          <a:bodyPr/>
          <a:lstStyle/>
          <a:p>
            <a:r>
              <a:rPr lang="en-US" dirty="0" smtClean="0"/>
              <a:t>Crimes in Modern Society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 – Cyber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Cyber- harassment – an individual or group with no legitimate purpose uses a form of electronic communications as a mean to cause great emotional distress to a person.</a:t>
            </a:r>
          </a:p>
          <a:p>
            <a:r>
              <a:rPr lang="en-US" dirty="0" smtClean="0"/>
              <a:t>Cyber-Stalking – perpetrator relentlessly pursues the victim online, likely in combination with an offline attack.</a:t>
            </a:r>
          </a:p>
          <a:p>
            <a:r>
              <a:rPr lang="en-US" dirty="0" smtClean="0"/>
              <a:t>Cyber-bullying – aggressive behavior that is intentional and involves imbalance of power or strength, in electronic form. </a:t>
            </a:r>
            <a:endParaRPr lang="en-US" dirty="0"/>
          </a:p>
        </p:txBody>
      </p:sp>
    </p:spTree>
    <p:extLst>
      <p:ext uri="{BB962C8B-B14F-4D97-AF65-F5344CB8AC3E}">
        <p14:creationId xmlns:p14="http://schemas.microsoft.com/office/powerpoint/2010/main" val="52488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Bullying Statistics</a:t>
            </a:r>
            <a:endParaRPr lang="en-US" dirty="0"/>
          </a:p>
        </p:txBody>
      </p:sp>
      <p:sp>
        <p:nvSpPr>
          <p:cNvPr id="3" name="Content Placeholder 2"/>
          <p:cNvSpPr>
            <a:spLocks noGrp="1"/>
          </p:cNvSpPr>
          <p:nvPr>
            <p:ph idx="1"/>
          </p:nvPr>
        </p:nvSpPr>
        <p:spPr/>
        <p:txBody>
          <a:bodyPr/>
          <a:lstStyle/>
          <a:p>
            <a:r>
              <a:rPr lang="en-US" dirty="0" smtClean="0"/>
              <a:t>United States</a:t>
            </a:r>
          </a:p>
          <a:p>
            <a:pPr lvl="1"/>
            <a:r>
              <a:rPr lang="en-US" dirty="0" smtClean="0"/>
              <a:t>28% of students report being bullied</a:t>
            </a:r>
          </a:p>
          <a:p>
            <a:pPr lvl="1"/>
            <a:r>
              <a:rPr lang="en-US" dirty="0" smtClean="0"/>
              <a:t>15% cyberbullied</a:t>
            </a:r>
          </a:p>
          <a:p>
            <a:pPr lvl="1"/>
            <a:endParaRPr lang="en-US" dirty="0"/>
          </a:p>
          <a:p>
            <a:r>
              <a:rPr lang="en-US" dirty="0" smtClean="0"/>
              <a:t>Korea</a:t>
            </a:r>
          </a:p>
          <a:p>
            <a:pPr lvl="1"/>
            <a:r>
              <a:rPr lang="en-US" dirty="0" smtClean="0"/>
              <a:t>30%+ bullied</a:t>
            </a:r>
          </a:p>
          <a:p>
            <a:pPr lvl="1"/>
            <a:r>
              <a:rPr lang="en-US" dirty="0" smtClean="0"/>
              <a:t>17% cyberbullied</a:t>
            </a:r>
            <a:endParaRPr lang="en-US" dirty="0"/>
          </a:p>
        </p:txBody>
      </p:sp>
    </p:spTree>
    <p:extLst>
      <p:ext uri="{BB962C8B-B14F-4D97-AF65-F5344CB8AC3E}">
        <p14:creationId xmlns:p14="http://schemas.microsoft.com/office/powerpoint/2010/main" val="3279142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017" y="1052736"/>
            <a:ext cx="8140783" cy="5682892"/>
          </a:xfrm>
        </p:spPr>
      </p:pic>
    </p:spTree>
    <p:extLst>
      <p:ext uri="{BB962C8B-B14F-4D97-AF65-F5344CB8AC3E}">
        <p14:creationId xmlns:p14="http://schemas.microsoft.com/office/powerpoint/2010/main" val="1157086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451" y="1417638"/>
            <a:ext cx="9106612" cy="5035697"/>
          </a:xfrm>
        </p:spPr>
      </p:pic>
    </p:spTree>
    <p:extLst>
      <p:ext uri="{BB962C8B-B14F-4D97-AF65-F5344CB8AC3E}">
        <p14:creationId xmlns:p14="http://schemas.microsoft.com/office/powerpoint/2010/main" val="2673502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84576"/>
            <a:ext cx="8229600" cy="3957211"/>
          </a:xfrm>
        </p:spPr>
      </p:pic>
    </p:spTree>
    <p:extLst>
      <p:ext uri="{BB962C8B-B14F-4D97-AF65-F5344CB8AC3E}">
        <p14:creationId xmlns:p14="http://schemas.microsoft.com/office/powerpoint/2010/main" val="1683687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Case of Megan Meier</a:t>
            </a:r>
            <a:endParaRPr lang="en-US" dirty="0"/>
          </a:p>
        </p:txBody>
      </p:sp>
      <p:sp>
        <p:nvSpPr>
          <p:cNvPr id="3" name="Content Placeholder 2"/>
          <p:cNvSpPr>
            <a:spLocks noGrp="1"/>
          </p:cNvSpPr>
          <p:nvPr>
            <p:ph idx="1"/>
          </p:nvPr>
        </p:nvSpPr>
        <p:spPr/>
        <p:txBody>
          <a:bodyPr/>
          <a:lstStyle/>
          <a:p>
            <a:pPr>
              <a:buNone/>
            </a:pPr>
            <a:r>
              <a:rPr lang="en-US" dirty="0" smtClean="0"/>
              <a:t>In October 2006, Megan Meier (14 years old) committed suicide. </a:t>
            </a:r>
            <a:endParaRPr lang="en-US" dirty="0"/>
          </a:p>
          <a:p>
            <a:pPr>
              <a:buNone/>
            </a:pPr>
            <a:r>
              <a:rPr lang="en-US" dirty="0" smtClean="0"/>
              <a:t>The suicide was caused by an elaborate hoax led by Megan’s classmate’s 47 year-old mother, Lori Drew</a:t>
            </a:r>
            <a:endParaRPr lang="en-US" dirty="0"/>
          </a:p>
        </p:txBody>
      </p:sp>
      <p:pic>
        <p:nvPicPr>
          <p:cNvPr id="4" name="Picture 3" descr="11509_large_Lori-Drew-Nov26-08-Internet_Suicide_Meye.jpg"/>
          <p:cNvPicPr>
            <a:picLocks noChangeAspect="1"/>
          </p:cNvPicPr>
          <p:nvPr/>
        </p:nvPicPr>
        <p:blipFill>
          <a:blip r:embed="rId2" cstate="print"/>
          <a:stretch>
            <a:fillRect/>
          </a:stretch>
        </p:blipFill>
        <p:spPr>
          <a:xfrm>
            <a:off x="4860032" y="3727824"/>
            <a:ext cx="3476944" cy="237626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Case of Megan Meier</a:t>
            </a:r>
            <a:endParaRPr lang="en-US" dirty="0"/>
          </a:p>
        </p:txBody>
      </p:sp>
      <p:sp>
        <p:nvSpPr>
          <p:cNvPr id="3" name="Content Placeholder 2"/>
          <p:cNvSpPr>
            <a:spLocks noGrp="1"/>
          </p:cNvSpPr>
          <p:nvPr>
            <p:ph idx="1"/>
          </p:nvPr>
        </p:nvSpPr>
        <p:spPr/>
        <p:txBody>
          <a:bodyPr>
            <a:normAutofit/>
          </a:bodyPr>
          <a:lstStyle/>
          <a:p>
            <a:pPr>
              <a:buNone/>
            </a:pPr>
            <a:r>
              <a:rPr lang="en-US" dirty="0" smtClean="0"/>
              <a:t>The Hoax</a:t>
            </a:r>
            <a:r>
              <a:rPr lang="en-US" dirty="0" smtClean="0"/>
              <a:t>:</a:t>
            </a:r>
            <a:endParaRPr lang="en-US" dirty="0"/>
          </a:p>
          <a:p>
            <a:r>
              <a:rPr lang="en-US" dirty="0" smtClean="0"/>
              <a:t>Lori set up a fake “MySpace” web page of a teenage boy names ‘Josh </a:t>
            </a:r>
            <a:r>
              <a:rPr lang="en-US" dirty="0" smtClean="0"/>
              <a:t>Evans.’</a:t>
            </a:r>
          </a:p>
          <a:p>
            <a:pPr lvl="3"/>
            <a:r>
              <a:rPr lang="en-US" dirty="0" smtClean="0"/>
              <a:t>What the heck is </a:t>
            </a:r>
            <a:r>
              <a:rPr lang="en-US" dirty="0" err="1" smtClean="0">
                <a:hlinkClick r:id="rId2"/>
              </a:rPr>
              <a:t>myspace</a:t>
            </a:r>
            <a:r>
              <a:rPr lang="en-US" dirty="0" smtClean="0"/>
              <a:t>???</a:t>
            </a:r>
            <a:endParaRPr lang="en-US" dirty="0" smtClean="0"/>
          </a:p>
          <a:p>
            <a:r>
              <a:rPr lang="en-US" dirty="0" smtClean="0"/>
              <a:t>Lori, her daughter (and others) communicated to </a:t>
            </a:r>
            <a:r>
              <a:rPr lang="en-US" dirty="0" smtClean="0"/>
              <a:t>Megan, pretending to be ‘Josh.’</a:t>
            </a:r>
            <a:endParaRPr lang="en-US"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Case of Megan Meier</a:t>
            </a:r>
            <a:endParaRPr lang="en-US" dirty="0"/>
          </a:p>
        </p:txBody>
      </p:sp>
      <p:sp>
        <p:nvSpPr>
          <p:cNvPr id="3" name="Content Placeholder 2"/>
          <p:cNvSpPr>
            <a:spLocks noGrp="1"/>
          </p:cNvSpPr>
          <p:nvPr>
            <p:ph idx="1"/>
          </p:nvPr>
        </p:nvSpPr>
        <p:spPr/>
        <p:txBody>
          <a:bodyPr/>
          <a:lstStyle/>
          <a:p>
            <a:r>
              <a:rPr lang="en-US" dirty="0" smtClean="0"/>
              <a:t>One day, discussion with classmates and ‘Josh’ turned into insults.</a:t>
            </a:r>
          </a:p>
          <a:p>
            <a:r>
              <a:rPr lang="en-US" dirty="0" smtClean="0"/>
              <a:t>‘</a:t>
            </a:r>
            <a:r>
              <a:rPr lang="en-US" dirty="0" err="1" smtClean="0"/>
              <a:t>Josh’’s</a:t>
            </a:r>
            <a:r>
              <a:rPr lang="en-US" dirty="0" smtClean="0"/>
              <a:t> last message to Megan was:</a:t>
            </a:r>
          </a:p>
          <a:p>
            <a:pPr lvl="1"/>
            <a:r>
              <a:rPr lang="en-US" dirty="0" smtClean="0"/>
              <a:t>“You’re </a:t>
            </a:r>
            <a:r>
              <a:rPr lang="en-US" dirty="0"/>
              <a:t>a shitty person, and the world would be a better place without you in it</a:t>
            </a:r>
            <a:r>
              <a:rPr lang="en-US" dirty="0" smtClean="0"/>
              <a:t>.”</a:t>
            </a:r>
          </a:p>
          <a:p>
            <a:pPr lvl="1"/>
            <a:endParaRPr lang="en-US" dirty="0"/>
          </a:p>
          <a:p>
            <a:r>
              <a:rPr lang="en-US" dirty="0" smtClean="0"/>
              <a:t>Then Megan committed suicide.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Case of Megan Meier</a:t>
            </a:r>
            <a:endParaRPr lang="en-US" dirty="0"/>
          </a:p>
        </p:txBody>
      </p:sp>
      <p:sp>
        <p:nvSpPr>
          <p:cNvPr id="3" name="Content Placeholder 2"/>
          <p:cNvSpPr>
            <a:spLocks noGrp="1"/>
          </p:cNvSpPr>
          <p:nvPr>
            <p:ph idx="1"/>
          </p:nvPr>
        </p:nvSpPr>
        <p:spPr/>
        <p:txBody>
          <a:bodyPr/>
          <a:lstStyle/>
          <a:p>
            <a:pPr>
              <a:buNone/>
            </a:pPr>
            <a:r>
              <a:rPr lang="en-US" dirty="0" smtClean="0"/>
              <a:t>At the time, Missouri (State) law did not have any provisions for cyber-harassment or cyber-bullying. </a:t>
            </a:r>
          </a:p>
          <a:p>
            <a:pPr>
              <a:buNone/>
            </a:pPr>
            <a:endParaRPr lang="en-US" dirty="0"/>
          </a:p>
          <a:p>
            <a:pPr>
              <a:buNone/>
            </a:pPr>
            <a:r>
              <a:rPr lang="en-US" dirty="0" smtClean="0"/>
              <a:t>Nor was there any Federal Law related to cyber-bullying</a:t>
            </a:r>
          </a:p>
          <a:p>
            <a:pPr>
              <a:buNone/>
            </a:pPr>
            <a:endParaRPr lang="en-US" dirty="0"/>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against Lori Drew</a:t>
            </a:r>
            <a:endParaRPr lang="en-US" dirty="0"/>
          </a:p>
        </p:txBody>
      </p:sp>
      <p:sp>
        <p:nvSpPr>
          <p:cNvPr id="3" name="Content Placeholder 2"/>
          <p:cNvSpPr>
            <a:spLocks noGrp="1"/>
          </p:cNvSpPr>
          <p:nvPr>
            <p:ph idx="1"/>
          </p:nvPr>
        </p:nvSpPr>
        <p:spPr/>
        <p:txBody>
          <a:bodyPr/>
          <a:lstStyle/>
          <a:p>
            <a:pPr>
              <a:buNone/>
            </a:pPr>
            <a:r>
              <a:rPr lang="en-US" dirty="0" smtClean="0"/>
              <a:t>Nevertheless, Federal Prosecutors charged Lori Drew with federal crimes:</a:t>
            </a:r>
          </a:p>
          <a:p>
            <a:r>
              <a:rPr lang="en-US" dirty="0" smtClean="0"/>
              <a:t>Drew was charged with four counts for violating the </a:t>
            </a:r>
            <a:r>
              <a:rPr lang="en-US" dirty="0" smtClean="0"/>
              <a:t>CFAA</a:t>
            </a:r>
          </a:p>
          <a:p>
            <a:pPr lvl="1"/>
            <a:r>
              <a:rPr lang="en-US" dirty="0" smtClean="0"/>
              <a:t>How can cyberbullying be considered hacking?</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first . . . CFAA</a:t>
            </a:r>
            <a:endParaRPr lang="en-US" dirty="0"/>
          </a:p>
        </p:txBody>
      </p:sp>
      <p:sp>
        <p:nvSpPr>
          <p:cNvPr id="3" name="Content Placeholder 2"/>
          <p:cNvSpPr>
            <a:spLocks noGrp="1"/>
          </p:cNvSpPr>
          <p:nvPr>
            <p:ph idx="1"/>
          </p:nvPr>
        </p:nvSpPr>
        <p:spPr/>
        <p:txBody>
          <a:bodyPr/>
          <a:lstStyle/>
          <a:p>
            <a:r>
              <a:rPr lang="en-US" dirty="0" smtClean="0"/>
              <a:t>Quick reminder</a:t>
            </a:r>
          </a:p>
          <a:p>
            <a:endParaRPr lang="en-US" dirty="0"/>
          </a:p>
          <a:p>
            <a:r>
              <a:rPr lang="en-US" dirty="0" smtClean="0"/>
              <a:t>CFAA crime of “Hacking”:</a:t>
            </a:r>
          </a:p>
          <a:p>
            <a:pPr lvl="1"/>
            <a:r>
              <a:rPr lang="en-US" dirty="0" smtClean="0"/>
              <a:t>Intent to access a protected computer</a:t>
            </a:r>
          </a:p>
          <a:p>
            <a:pPr lvl="1"/>
            <a:r>
              <a:rPr lang="en-US" dirty="0" smtClean="0"/>
              <a:t>Without/exceeding authorization</a:t>
            </a:r>
          </a:p>
          <a:p>
            <a:pPr lvl="1"/>
            <a:r>
              <a:rPr lang="en-US" dirty="0" smtClean="0"/>
              <a:t>Cause damage/loss</a:t>
            </a:r>
          </a:p>
        </p:txBody>
      </p:sp>
    </p:spTree>
    <p:extLst>
      <p:ext uri="{BB962C8B-B14F-4D97-AF65-F5344CB8AC3E}">
        <p14:creationId xmlns:p14="http://schemas.microsoft.com/office/powerpoint/2010/main" val="3891234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CFAA - Elements</a:t>
            </a:r>
            <a:endParaRPr lang="en-US" dirty="0"/>
          </a:p>
        </p:txBody>
      </p:sp>
      <p:sp>
        <p:nvSpPr>
          <p:cNvPr id="3" name="Content Placeholder 2"/>
          <p:cNvSpPr>
            <a:spLocks noGrp="1"/>
          </p:cNvSpPr>
          <p:nvPr>
            <p:ph idx="1"/>
          </p:nvPr>
        </p:nvSpPr>
        <p:spPr/>
        <p:txBody>
          <a:bodyPr/>
          <a:lstStyle/>
          <a:p>
            <a:r>
              <a:rPr lang="en-US" dirty="0" smtClean="0"/>
              <a:t>Accessing a Protected Computer?</a:t>
            </a:r>
          </a:p>
          <a:p>
            <a:pPr lvl="1"/>
            <a:r>
              <a:rPr lang="en-US" dirty="0" smtClean="0"/>
              <a:t>Yes – In this case the protected computer is the Server hosting </a:t>
            </a:r>
            <a:r>
              <a:rPr lang="en-US" dirty="0" err="1" smtClean="0"/>
              <a:t>MySpace</a:t>
            </a:r>
            <a:endParaRPr lang="en-US" dirty="0" smtClean="0"/>
          </a:p>
          <a:p>
            <a:pPr lvl="1"/>
            <a:r>
              <a:rPr lang="en-US" dirty="0" smtClean="0"/>
              <a:t>Without Authorization/Exceeding Authorization?</a:t>
            </a:r>
          </a:p>
          <a:p>
            <a:pPr lvl="2"/>
            <a:r>
              <a:rPr lang="en-US" dirty="0" smtClean="0"/>
              <a:t>Lori had Authorization to use </a:t>
            </a:r>
            <a:r>
              <a:rPr lang="en-US" dirty="0" err="1" smtClean="0"/>
              <a:t>MySpace</a:t>
            </a:r>
            <a:r>
              <a:rPr lang="en-US" dirty="0"/>
              <a:t> </a:t>
            </a:r>
            <a:r>
              <a:rPr lang="en-US" dirty="0" smtClean="0"/>
              <a:t>however she exceeded that Authorization</a:t>
            </a:r>
          </a:p>
          <a:p>
            <a:pPr lvl="3"/>
            <a:r>
              <a:rPr lang="en-US" dirty="0" smtClean="0"/>
              <a:t>How? By creating a fake account/using account to violate </a:t>
            </a:r>
            <a:r>
              <a:rPr lang="en-US" dirty="0" err="1" smtClean="0"/>
              <a:t>MySpace’s</a:t>
            </a:r>
            <a:r>
              <a:rPr lang="en-US" dirty="0" smtClean="0"/>
              <a:t> “Terms of Service Agreement” (TOS)</a:t>
            </a:r>
          </a:p>
          <a:p>
            <a:pPr lvl="1"/>
            <a:r>
              <a:rPr lang="en-US" dirty="0" smtClean="0"/>
              <a:t>Causing Loss?</a:t>
            </a:r>
          </a:p>
          <a:p>
            <a:pPr lvl="2"/>
            <a:r>
              <a:rPr lang="en-US" dirty="0" smtClean="0"/>
              <a:t>Sure, loss of life</a:t>
            </a:r>
            <a:endParaRPr lang="en-US" dirty="0"/>
          </a:p>
          <a:p>
            <a:endParaRPr lang="en-US" dirty="0"/>
          </a:p>
        </p:txBody>
      </p:sp>
    </p:spTree>
    <p:extLst>
      <p:ext uri="{BB962C8B-B14F-4D97-AF65-F5344CB8AC3E}">
        <p14:creationId xmlns:p14="http://schemas.microsoft.com/office/powerpoint/2010/main" val="1518630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against Lori Drew</a:t>
            </a:r>
            <a:endParaRPr lang="en-US" dirty="0"/>
          </a:p>
        </p:txBody>
      </p:sp>
      <p:sp>
        <p:nvSpPr>
          <p:cNvPr id="3" name="Content Placeholder 2"/>
          <p:cNvSpPr>
            <a:spLocks noGrp="1"/>
          </p:cNvSpPr>
          <p:nvPr>
            <p:ph idx="1"/>
          </p:nvPr>
        </p:nvSpPr>
        <p:spPr/>
        <p:txBody>
          <a:bodyPr/>
          <a:lstStyle/>
          <a:p>
            <a:r>
              <a:rPr lang="en-US" dirty="0" smtClean="0"/>
              <a:t>Lori Drew was ultimately acquitted of all charges. </a:t>
            </a:r>
          </a:p>
          <a:p>
            <a:pPr lvl="1"/>
            <a:r>
              <a:rPr lang="en-US" dirty="0" smtClean="0"/>
              <a:t>Basing unauthorized access on the Terms of Service violation was too vague.</a:t>
            </a:r>
            <a:endParaRPr lang="en-US" dirty="0"/>
          </a:p>
          <a:p>
            <a:pPr>
              <a:buNone/>
            </a:pPr>
            <a:endParaRPr lang="en-US"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Legal Remedies</a:t>
            </a:r>
            <a:endParaRPr lang="en-US" dirty="0"/>
          </a:p>
        </p:txBody>
      </p:sp>
      <p:sp>
        <p:nvSpPr>
          <p:cNvPr id="3" name="Content Placeholder 2"/>
          <p:cNvSpPr>
            <a:spLocks noGrp="1"/>
          </p:cNvSpPr>
          <p:nvPr>
            <p:ph idx="1"/>
          </p:nvPr>
        </p:nvSpPr>
        <p:spPr/>
        <p:txBody>
          <a:bodyPr/>
          <a:lstStyle/>
          <a:p>
            <a:r>
              <a:rPr lang="en-US" dirty="0" smtClean="0"/>
              <a:t>The laws on Cyber-Bullying and cyber-harassment are still in development. </a:t>
            </a:r>
          </a:p>
          <a:p>
            <a:r>
              <a:rPr lang="en-US" dirty="0" smtClean="0"/>
              <a:t>Means of laws can take two approaches:</a:t>
            </a:r>
          </a:p>
          <a:p>
            <a:pPr lvl="1"/>
            <a:r>
              <a:rPr lang="en-US" dirty="0" smtClean="0"/>
              <a:t>Use Traditional Means</a:t>
            </a:r>
          </a:p>
          <a:p>
            <a:pPr lvl="1"/>
            <a:r>
              <a:rPr lang="en-US" dirty="0" smtClean="0"/>
              <a:t>Develop new criminal laws specific to cyber-harassment/bullying</a:t>
            </a:r>
          </a:p>
          <a:p>
            <a:pPr lvl="2"/>
            <a:r>
              <a:rPr lang="en-US" dirty="0" err="1" smtClean="0"/>
              <a:t>Aprox</a:t>
            </a:r>
            <a:r>
              <a:rPr lang="en-US" dirty="0" smtClean="0"/>
              <a:t>. Twenty states have changes laws to try to address cyber bullying.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Legal Remedies</a:t>
            </a:r>
            <a:endParaRPr lang="en-US" dirty="0"/>
          </a:p>
        </p:txBody>
      </p:sp>
      <p:sp>
        <p:nvSpPr>
          <p:cNvPr id="3" name="Content Placeholder 2"/>
          <p:cNvSpPr>
            <a:spLocks noGrp="1"/>
          </p:cNvSpPr>
          <p:nvPr>
            <p:ph idx="1"/>
          </p:nvPr>
        </p:nvSpPr>
        <p:spPr/>
        <p:txBody>
          <a:bodyPr/>
          <a:lstStyle/>
          <a:p>
            <a:r>
              <a:rPr lang="en-US" dirty="0" smtClean="0"/>
              <a:t>Traditional Means:</a:t>
            </a:r>
          </a:p>
          <a:p>
            <a:pPr lvl="1"/>
            <a:r>
              <a:rPr lang="en-US" dirty="0" smtClean="0"/>
              <a:t>Defamation (Libel)</a:t>
            </a:r>
          </a:p>
          <a:p>
            <a:pPr lvl="1"/>
            <a:r>
              <a:rPr lang="en-US" dirty="0" smtClean="0"/>
              <a:t>CFAA (perhaps?)</a:t>
            </a:r>
          </a:p>
          <a:p>
            <a:pPr lvl="1"/>
            <a:r>
              <a:rPr lang="en-US" dirty="0" smtClean="0"/>
              <a:t>Traditional Criminal Harassment Law</a:t>
            </a:r>
          </a:p>
          <a:p>
            <a:pPr lvl="2"/>
            <a:r>
              <a:rPr lang="en-US" dirty="0" smtClean="0"/>
              <a:t>Harassment</a:t>
            </a:r>
          </a:p>
          <a:p>
            <a:pPr lvl="2"/>
            <a:r>
              <a:rPr lang="en-US" dirty="0" smtClean="0"/>
              <a:t>Stalking</a:t>
            </a:r>
          </a:p>
          <a:p>
            <a:pPr lvl="1"/>
            <a:r>
              <a:rPr lang="en-US" dirty="0" smtClean="0"/>
              <a:t>Violation of invasion of Privacy</a:t>
            </a:r>
          </a:p>
          <a:p>
            <a:pPr lvl="1"/>
            <a:r>
              <a:rPr lang="en-US" dirty="0" smtClean="0"/>
              <a:t>Civil Rights laws</a:t>
            </a:r>
          </a:p>
          <a:p>
            <a:pPr lvl="1"/>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Remedy – Example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Phoebe Prince (15) committed suicide in 2010.</a:t>
            </a:r>
          </a:p>
          <a:p>
            <a:pPr lvl="1"/>
            <a:r>
              <a:rPr lang="en-US" dirty="0" smtClean="0"/>
              <a:t>She had been “persistently” bullied by classmates while at school. </a:t>
            </a:r>
          </a:p>
          <a:p>
            <a:pPr lvl="1"/>
            <a:r>
              <a:rPr lang="en-US" dirty="0" smtClean="0"/>
              <a:t>For example:</a:t>
            </a:r>
          </a:p>
          <a:p>
            <a:pPr lvl="2"/>
            <a:r>
              <a:rPr lang="en-US" dirty="0" smtClean="0"/>
              <a:t>A classmate followed </a:t>
            </a:r>
            <a:r>
              <a:rPr lang="en-US" dirty="0"/>
              <a:t>Prince </a:t>
            </a:r>
            <a:r>
              <a:rPr lang="en-US" dirty="0" smtClean="0"/>
              <a:t>home</a:t>
            </a:r>
            <a:br>
              <a:rPr lang="en-US" dirty="0" smtClean="0"/>
            </a:br>
            <a:r>
              <a:rPr lang="en-US" dirty="0" smtClean="0"/>
              <a:t>from school in </a:t>
            </a:r>
            <a:r>
              <a:rPr lang="en-US" dirty="0"/>
              <a:t>a friend's car, </a:t>
            </a:r>
            <a:r>
              <a:rPr lang="en-US" dirty="0" smtClean="0"/>
              <a:t>threw</a:t>
            </a:r>
            <a:br>
              <a:rPr lang="en-US" dirty="0" smtClean="0"/>
            </a:br>
            <a:r>
              <a:rPr lang="en-US" dirty="0" smtClean="0"/>
              <a:t>an </a:t>
            </a:r>
            <a:r>
              <a:rPr lang="en-US" dirty="0"/>
              <a:t>empty </a:t>
            </a:r>
            <a:r>
              <a:rPr lang="en-US" dirty="0" smtClean="0"/>
              <a:t>can </a:t>
            </a:r>
            <a:r>
              <a:rPr lang="en-US" dirty="0"/>
              <a:t>at her, and yelled an </a:t>
            </a:r>
            <a:r>
              <a:rPr lang="en-US" dirty="0" smtClean="0"/>
              <a:t>insult</a:t>
            </a:r>
          </a:p>
          <a:p>
            <a:r>
              <a:rPr lang="en-US" dirty="0" smtClean="0"/>
              <a:t>Prosecutor charged 6 students</a:t>
            </a:r>
          </a:p>
          <a:p>
            <a:pPr lvl="1"/>
            <a:r>
              <a:rPr lang="en-US" dirty="0" smtClean="0"/>
              <a:t>Criminal Harassment</a:t>
            </a:r>
          </a:p>
          <a:p>
            <a:pPr lvl="1"/>
            <a:r>
              <a:rPr lang="en-US" dirty="0" smtClean="0"/>
              <a:t>Assault with a deadly weapon</a:t>
            </a:r>
          </a:p>
          <a:p>
            <a:r>
              <a:rPr lang="en-US" dirty="0" smtClean="0"/>
              <a:t>All of the students plead guilty to lesser charges</a:t>
            </a:r>
          </a:p>
          <a:p>
            <a:pPr lvl="1"/>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2504" y="2636912"/>
            <a:ext cx="2664296" cy="2565459"/>
          </a:xfrm>
          <a:prstGeom prst="rect">
            <a:avLst/>
          </a:prstGeom>
        </p:spPr>
      </p:pic>
    </p:spTree>
    <p:extLst>
      <p:ext uri="{BB962C8B-B14F-4D97-AF65-F5344CB8AC3E}">
        <p14:creationId xmlns:p14="http://schemas.microsoft.com/office/powerpoint/2010/main" val="5987943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Legal Remedies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New Means:</a:t>
            </a:r>
          </a:p>
          <a:p>
            <a:pPr lvl="1"/>
            <a:r>
              <a:rPr lang="en-US" dirty="0" smtClean="0"/>
              <a:t>Laws related to bullying (and </a:t>
            </a:r>
            <a:r>
              <a:rPr lang="en-US" dirty="0" err="1" smtClean="0"/>
              <a:t>cyberbullying</a:t>
            </a:r>
            <a:r>
              <a:rPr lang="en-US" dirty="0" smtClean="0"/>
              <a:t>)</a:t>
            </a:r>
          </a:p>
          <a:p>
            <a:pPr lvl="2"/>
            <a:r>
              <a:rPr lang="en-US" dirty="0" smtClean="0"/>
              <a:t>But… usually related to school policy, not criminalizing individual conduct</a:t>
            </a:r>
          </a:p>
          <a:p>
            <a:pPr lvl="1"/>
            <a:r>
              <a:rPr lang="en-US" dirty="0" smtClean="0"/>
              <a:t>Laws to criminalize the act.</a:t>
            </a:r>
          </a:p>
          <a:p>
            <a:pPr lvl="2"/>
            <a:r>
              <a:rPr lang="en-US" dirty="0" smtClean="0"/>
              <a:t>Many states have updated their Criminal Harassment laws to include cyber-harassment.</a:t>
            </a:r>
          </a:p>
          <a:p>
            <a:r>
              <a:rPr lang="en-US" dirty="0" smtClean="0"/>
              <a:t>44 States have laws on Bullying (30 include electronic harassment).</a:t>
            </a:r>
          </a:p>
          <a:p>
            <a:pPr lvl="1"/>
            <a:r>
              <a:rPr lang="en-US" smtClean="0"/>
              <a:t>http://www.ncleg.net/enactedlegislation/statutes/html/bysection/chapter_14/gs_14-458.1.html</a:t>
            </a:r>
            <a:endParaRPr lang="en-US" dirty="0" smtClean="0"/>
          </a:p>
          <a:p>
            <a:pPr lvl="2"/>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Legal Remedies</a:t>
            </a:r>
            <a:endParaRPr lang="en-US" dirty="0"/>
          </a:p>
        </p:txBody>
      </p:sp>
      <p:sp>
        <p:nvSpPr>
          <p:cNvPr id="3" name="Content Placeholder 2"/>
          <p:cNvSpPr>
            <a:spLocks noGrp="1"/>
          </p:cNvSpPr>
          <p:nvPr>
            <p:ph idx="1"/>
          </p:nvPr>
        </p:nvSpPr>
        <p:spPr/>
        <p:txBody>
          <a:bodyPr>
            <a:normAutofit fontScale="92500"/>
          </a:bodyPr>
          <a:lstStyle/>
          <a:p>
            <a:r>
              <a:rPr lang="en-US" dirty="0" smtClean="0"/>
              <a:t>Proposed Federal Law (2009)</a:t>
            </a:r>
          </a:p>
          <a:p>
            <a:pPr>
              <a:buNone/>
            </a:pPr>
            <a:endParaRPr lang="en-US" dirty="0" smtClean="0"/>
          </a:p>
          <a:p>
            <a:pPr>
              <a:buNone/>
            </a:pPr>
            <a:r>
              <a:rPr lang="en-US" dirty="0" smtClean="0"/>
              <a:t>“Whoever </a:t>
            </a:r>
            <a:r>
              <a:rPr lang="en-US" dirty="0"/>
              <a:t>transmits in interstate or foreign commerce any communication, with the intent to coerce, intimidate, harass, or cause substantial emotional distress to a person, using electronic means to support severe, repeated, and hostile behavior, shall be fined under this title or imprisoned not more than two years, or both</a:t>
            </a:r>
            <a:r>
              <a:rPr lang="en-US" dirty="0" smtClean="0"/>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CFF Case Example:</a:t>
            </a:r>
            <a:br>
              <a:rPr lang="en-US" dirty="0" smtClean="0"/>
            </a:br>
            <a:r>
              <a:rPr lang="en-US" dirty="0" smtClean="0"/>
              <a:t>Aaron </a:t>
            </a:r>
            <a:r>
              <a:rPr lang="en-US" dirty="0" smtClean="0"/>
              <a:t>Swartz</a:t>
            </a:r>
            <a:endParaRPr lang="en-US" dirty="0"/>
          </a:p>
        </p:txBody>
      </p:sp>
      <p:sp>
        <p:nvSpPr>
          <p:cNvPr id="3" name="Content Placeholder 2"/>
          <p:cNvSpPr>
            <a:spLocks noGrp="1"/>
          </p:cNvSpPr>
          <p:nvPr>
            <p:ph idx="1"/>
          </p:nvPr>
        </p:nvSpPr>
        <p:spPr/>
        <p:txBody>
          <a:bodyPr>
            <a:normAutofit/>
          </a:bodyPr>
          <a:lstStyle/>
          <a:p>
            <a:r>
              <a:rPr lang="en-US" dirty="0" smtClean="0"/>
              <a:t>Aaron Swartz was an MIT student. </a:t>
            </a:r>
          </a:p>
          <a:p>
            <a:r>
              <a:rPr lang="en-US" dirty="0" smtClean="0"/>
              <a:t>He was also research fellow at Harvard University. </a:t>
            </a:r>
          </a:p>
          <a:p>
            <a:endParaRPr lang="en-US"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31840" y="2966132"/>
            <a:ext cx="5364088" cy="3342593"/>
          </a:xfrm>
          <a:prstGeom prst="rect">
            <a:avLst/>
          </a:prstGeom>
        </p:spPr>
      </p:pic>
    </p:spTree>
    <p:extLst>
      <p:ext uri="{BB962C8B-B14F-4D97-AF65-F5344CB8AC3E}">
        <p14:creationId xmlns:p14="http://schemas.microsoft.com/office/powerpoint/2010/main" val="3981972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TOS – Aaron Swartz</a:t>
            </a:r>
            <a:endParaRPr lang="en-US" dirty="0"/>
          </a:p>
        </p:txBody>
      </p:sp>
      <p:sp>
        <p:nvSpPr>
          <p:cNvPr id="3" name="Content Placeholder 2"/>
          <p:cNvSpPr>
            <a:spLocks noGrp="1"/>
          </p:cNvSpPr>
          <p:nvPr>
            <p:ph idx="1"/>
          </p:nvPr>
        </p:nvSpPr>
        <p:spPr/>
        <p:txBody>
          <a:bodyPr/>
          <a:lstStyle/>
          <a:p>
            <a:r>
              <a:rPr lang="en-US" dirty="0"/>
              <a:t>Harvard gave Swartz a </a:t>
            </a:r>
            <a:r>
              <a:rPr lang="en-US" dirty="0" smtClean="0"/>
              <a:t>JSTOR account </a:t>
            </a:r>
            <a:r>
              <a:rPr lang="en-US" dirty="0"/>
              <a:t>as part of his job. </a:t>
            </a:r>
            <a:endParaRPr lang="en-US" dirty="0" smtClean="0"/>
          </a:p>
          <a:p>
            <a:pPr lvl="3"/>
            <a:r>
              <a:rPr lang="en-US" dirty="0"/>
              <a:t>http://www.jstor.org/</a:t>
            </a:r>
          </a:p>
          <a:p>
            <a:r>
              <a:rPr lang="en-US" dirty="0" smtClean="0"/>
              <a:t>JSTOR </a:t>
            </a:r>
            <a:r>
              <a:rPr lang="en-US" dirty="0"/>
              <a:t>is an online database of academic journals and other data</a:t>
            </a:r>
          </a:p>
          <a:p>
            <a:pPr lvl="2"/>
            <a:r>
              <a:rPr lang="en-US" dirty="0" smtClean="0"/>
              <a:t>JSTOR owns </a:t>
            </a:r>
            <a:r>
              <a:rPr lang="en-US" dirty="0"/>
              <a:t>the copyright to ALL of the </a:t>
            </a:r>
            <a:r>
              <a:rPr lang="en-US" dirty="0" smtClean="0"/>
              <a:t>manuscripts </a:t>
            </a:r>
            <a:r>
              <a:rPr lang="en-US" dirty="0"/>
              <a:t>contained therein</a:t>
            </a:r>
          </a:p>
          <a:p>
            <a:pPr lvl="1"/>
            <a:endParaRPr lang="en-US" dirty="0"/>
          </a:p>
        </p:txBody>
      </p:sp>
    </p:spTree>
    <p:extLst>
      <p:ext uri="{BB962C8B-B14F-4D97-AF65-F5344CB8AC3E}">
        <p14:creationId xmlns:p14="http://schemas.microsoft.com/office/powerpoint/2010/main" val="3504881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TOS – Aaron Swartz</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Swartz downloaded a large number of academic articles from JSTOR through MIT’s network. </a:t>
            </a:r>
          </a:p>
          <a:p>
            <a:r>
              <a:rPr lang="en-US" dirty="0" smtClean="0"/>
              <a:t>Swartz had written a Guerilla Manifesto that said:</a:t>
            </a:r>
          </a:p>
          <a:p>
            <a:pPr lvl="1"/>
            <a:r>
              <a:rPr lang="en-US" dirty="0" smtClean="0"/>
              <a:t>“We need to take information . . . make our copies and share them with the world. We need to take stuff that's out of copyright and add it to the archive. We need to buy secret databases and put them on the Web. We need to download scientific journals and upload them to file sharing networks.“</a:t>
            </a:r>
          </a:p>
          <a:p>
            <a:r>
              <a:rPr lang="en-US" dirty="0" smtClean="0"/>
              <a:t>Swartz secretly </a:t>
            </a:r>
            <a:r>
              <a:rPr lang="en-US" dirty="0"/>
              <a:t>attached a laptop to MIT’s computer </a:t>
            </a:r>
            <a:r>
              <a:rPr lang="en-US" dirty="0" smtClean="0"/>
              <a:t>network</a:t>
            </a:r>
            <a:r>
              <a:rPr lang="en-US" dirty="0"/>
              <a:t> allowing him to "rapidly download an extraordinary volume of articles from JSTOR</a:t>
            </a:r>
            <a:r>
              <a:rPr lang="en-US" dirty="0" smtClean="0"/>
              <a:t>.“</a:t>
            </a:r>
            <a:r>
              <a:rPr lang="en-US" baseline="30000" dirty="0" smtClean="0"/>
              <a:t> </a:t>
            </a:r>
          </a:p>
          <a:p>
            <a:pPr lvl="1"/>
            <a:r>
              <a:rPr lang="en-US" dirty="0" smtClean="0"/>
              <a:t>Prosecutors </a:t>
            </a:r>
            <a:r>
              <a:rPr lang="en-US" dirty="0"/>
              <a:t>in the case said Swartz acted with the intention of making the papers available on P2P file-sharing sites</a:t>
            </a:r>
            <a:r>
              <a:rPr lang="en-US" dirty="0" smtClean="0"/>
              <a:t>.</a:t>
            </a:r>
          </a:p>
          <a:p>
            <a:pPr lvl="1"/>
            <a:r>
              <a:rPr lang="en-US" dirty="0" smtClean="0"/>
              <a:t>However, Swartz </a:t>
            </a:r>
            <a:r>
              <a:rPr lang="en-US" i="1" dirty="0" smtClean="0"/>
              <a:t>did not do so</a:t>
            </a:r>
            <a:r>
              <a:rPr lang="en-US" dirty="0" smtClean="0"/>
              <a:t> and returned all the files to JSTOR after he was caught. </a:t>
            </a:r>
            <a:endParaRPr lang="en-US" dirty="0"/>
          </a:p>
        </p:txBody>
      </p:sp>
    </p:spTree>
    <p:extLst>
      <p:ext uri="{BB962C8B-B14F-4D97-AF65-F5344CB8AC3E}">
        <p14:creationId xmlns:p14="http://schemas.microsoft.com/office/powerpoint/2010/main" val="1348739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TOS – Aaron Swartz</a:t>
            </a:r>
            <a:endParaRPr lang="en-US" dirty="0"/>
          </a:p>
        </p:txBody>
      </p:sp>
      <p:sp>
        <p:nvSpPr>
          <p:cNvPr id="3" name="Content Placeholder 2"/>
          <p:cNvSpPr>
            <a:spLocks noGrp="1"/>
          </p:cNvSpPr>
          <p:nvPr>
            <p:ph idx="1"/>
          </p:nvPr>
        </p:nvSpPr>
        <p:spPr/>
        <p:txBody>
          <a:bodyPr/>
          <a:lstStyle/>
          <a:p>
            <a:r>
              <a:rPr lang="en-US" dirty="0" smtClean="0"/>
              <a:t>Swartz was indicted on 11 charges of violating the CFAA, facing 35 years in jail. </a:t>
            </a:r>
          </a:p>
          <a:p>
            <a:r>
              <a:rPr lang="en-US" dirty="0" smtClean="0"/>
              <a:t>The Manifesto played a key role in the prosecutor’s decision. </a:t>
            </a:r>
          </a:p>
          <a:p>
            <a:r>
              <a:rPr lang="en-US" dirty="0" smtClean="0"/>
              <a:t>But Swartz was never convicted. He committed suicide in 2013. </a:t>
            </a:r>
          </a:p>
        </p:txBody>
      </p:sp>
    </p:spTree>
    <p:extLst>
      <p:ext uri="{BB962C8B-B14F-4D97-AF65-F5344CB8AC3E}">
        <p14:creationId xmlns:p14="http://schemas.microsoft.com/office/powerpoint/2010/main" val="4174610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Cyberbullying</a:t>
            </a:r>
            <a:endParaRPr lang="en-US" dirty="0"/>
          </a:p>
        </p:txBody>
      </p:sp>
      <p:sp>
        <p:nvSpPr>
          <p:cNvPr id="3" name="Subtitle 2"/>
          <p:cNvSpPr>
            <a:spLocks noGrp="1"/>
          </p:cNvSpPr>
          <p:nvPr>
            <p:ph type="subTitle" idx="1"/>
          </p:nvPr>
        </p:nvSpPr>
        <p:spPr/>
        <p:txBody>
          <a:bodyPr/>
          <a:lstStyle/>
          <a:p>
            <a:r>
              <a:rPr lang="en-US" dirty="0" smtClean="0"/>
              <a:t>Really this time!</a:t>
            </a:r>
            <a:endParaRPr lang="en-US" dirty="0" smtClean="0"/>
          </a:p>
        </p:txBody>
      </p:sp>
    </p:spTree>
    <p:extLst>
      <p:ext uri="{BB962C8B-B14F-4D97-AF65-F5344CB8AC3E}">
        <p14:creationId xmlns:p14="http://schemas.microsoft.com/office/powerpoint/2010/main" val="1234241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p:txBody>
          <a:bodyPr>
            <a:normAutofit fontScale="92500"/>
          </a:bodyPr>
          <a:lstStyle/>
          <a:p>
            <a:r>
              <a:rPr lang="en-US" dirty="0" smtClean="0"/>
              <a:t>What is bullying?</a:t>
            </a:r>
          </a:p>
          <a:p>
            <a:pPr lvl="1"/>
            <a:r>
              <a:rPr lang="en-US" b="1" dirty="0"/>
              <a:t>Bullying</a:t>
            </a:r>
            <a:r>
              <a:rPr lang="en-US" dirty="0"/>
              <a:t> is the use of force, threat, or coercion to abuse, intimidate, or aggressively dominate others. The behavior is often repeated and habitual. One essential prerequisite is the perception, by the bully or by others, of an imbalance of social or physical power, which distinguishes bullying from conflict</a:t>
            </a:r>
            <a:r>
              <a:rPr lang="en-US" dirty="0" smtClean="0"/>
              <a:t>.</a:t>
            </a:r>
          </a:p>
          <a:p>
            <a:r>
              <a:rPr lang="en-US" dirty="0" smtClean="0"/>
              <a:t>What is Cyberbullying?</a:t>
            </a:r>
          </a:p>
          <a:p>
            <a:pPr lvl="1"/>
            <a:r>
              <a:rPr lang="en-US" dirty="0"/>
              <a:t>the use of electronic </a:t>
            </a:r>
            <a:r>
              <a:rPr lang="en-US" dirty="0" smtClean="0"/>
              <a:t>communications </a:t>
            </a:r>
            <a:r>
              <a:rPr lang="en-US" dirty="0"/>
              <a:t>to bully a </a:t>
            </a:r>
            <a:r>
              <a:rPr lang="en-US" dirty="0" smtClean="0"/>
              <a:t>person</a:t>
            </a:r>
            <a:endParaRPr lang="en-US" dirty="0"/>
          </a:p>
        </p:txBody>
      </p:sp>
    </p:spTree>
    <p:extLst>
      <p:ext uri="{BB962C8B-B14F-4D97-AF65-F5344CB8AC3E}">
        <p14:creationId xmlns:p14="http://schemas.microsoft.com/office/powerpoint/2010/main" val="4012335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 - Traditional</a:t>
            </a:r>
            <a:endParaRPr lang="en-US" dirty="0"/>
          </a:p>
        </p:txBody>
      </p:sp>
      <p:sp>
        <p:nvSpPr>
          <p:cNvPr id="3" name="Content Placeholder 2"/>
          <p:cNvSpPr>
            <a:spLocks noGrp="1"/>
          </p:cNvSpPr>
          <p:nvPr>
            <p:ph idx="1"/>
          </p:nvPr>
        </p:nvSpPr>
        <p:spPr/>
        <p:txBody>
          <a:bodyPr>
            <a:normAutofit/>
          </a:bodyPr>
          <a:lstStyle/>
          <a:p>
            <a:r>
              <a:rPr lang="en-US" dirty="0"/>
              <a:t>H</a:t>
            </a:r>
            <a:r>
              <a:rPr lang="en-US" dirty="0" smtClean="0"/>
              <a:t>arassment </a:t>
            </a:r>
            <a:r>
              <a:rPr lang="en-US" dirty="0" smtClean="0"/>
              <a:t>– an individual or group with no legitimate purpose </a:t>
            </a:r>
            <a:r>
              <a:rPr lang="en-US" dirty="0" smtClean="0"/>
              <a:t>causes </a:t>
            </a:r>
            <a:r>
              <a:rPr lang="en-US" dirty="0" smtClean="0"/>
              <a:t>great emotional distress to a person.</a:t>
            </a:r>
          </a:p>
          <a:p>
            <a:r>
              <a:rPr lang="en-US" dirty="0" smtClean="0"/>
              <a:t>Stalking </a:t>
            </a:r>
            <a:r>
              <a:rPr lang="en-US" dirty="0" smtClean="0"/>
              <a:t>– perpetrator relentlessly pursues the </a:t>
            </a:r>
            <a:r>
              <a:rPr lang="en-US" dirty="0" smtClean="0"/>
              <a:t>victim</a:t>
            </a:r>
            <a:endParaRPr lang="en-US" dirty="0" smtClean="0"/>
          </a:p>
          <a:p>
            <a:r>
              <a:rPr lang="en-US" dirty="0" smtClean="0"/>
              <a:t>Bullying </a:t>
            </a:r>
            <a:r>
              <a:rPr lang="en-US" dirty="0" smtClean="0"/>
              <a:t>– aggressive behavior that is intentional and involves imbalance of power or </a:t>
            </a:r>
            <a:r>
              <a:rPr lang="en-US" dirty="0" smtClean="0"/>
              <a:t>strength.</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TotalTime>
  <Words>905</Words>
  <Application>Microsoft Office PowerPoint</Application>
  <PresentationFormat>On-screen Show (4:3)</PresentationFormat>
  <Paragraphs>120</Paragraphs>
  <Slides>26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Office Theme</vt:lpstr>
      <vt:lpstr>Cyberbullying</vt:lpstr>
      <vt:lpstr>But first . . . CFAA</vt:lpstr>
      <vt:lpstr>CFF Case Example: Aaron Swartz</vt:lpstr>
      <vt:lpstr>TOS – Aaron Swartz</vt:lpstr>
      <vt:lpstr>TOS – Aaron Swartz</vt:lpstr>
      <vt:lpstr>TOS – Aaron Swartz</vt:lpstr>
      <vt:lpstr>Cyberbullying</vt:lpstr>
      <vt:lpstr>Definitions</vt:lpstr>
      <vt:lpstr>Definitions - Traditional</vt:lpstr>
      <vt:lpstr>Definitions – Cyber </vt:lpstr>
      <vt:lpstr>Bullying Statistics</vt:lpstr>
      <vt:lpstr>PowerPoint Presentation</vt:lpstr>
      <vt:lpstr>PowerPoint Presentation</vt:lpstr>
      <vt:lpstr>PowerPoint Presentation</vt:lpstr>
      <vt:lpstr>The Case of Megan Meier</vt:lpstr>
      <vt:lpstr>The Case of Megan Meier</vt:lpstr>
      <vt:lpstr>The Case of Megan Meier</vt:lpstr>
      <vt:lpstr>The Case of Megan Meier</vt:lpstr>
      <vt:lpstr>Case against Lori Drew</vt:lpstr>
      <vt:lpstr>CFAA - Elements</vt:lpstr>
      <vt:lpstr>Case against Lori Drew</vt:lpstr>
      <vt:lpstr>Legal Remedies</vt:lpstr>
      <vt:lpstr>Legal Remedies</vt:lpstr>
      <vt:lpstr>Traditional Remedy – Example </vt:lpstr>
      <vt:lpstr>Legal Remedies</vt:lpstr>
      <vt:lpstr>Legal Remedies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Cyberbullying</dc:title>
  <dc:creator>1</dc:creator>
  <cp:lastModifiedBy>ajou</cp:lastModifiedBy>
  <cp:revision>13</cp:revision>
  <dcterms:created xsi:type="dcterms:W3CDTF">2014-10-28T22:36:02Z</dcterms:created>
  <dcterms:modified xsi:type="dcterms:W3CDTF">2018-10-29T20:28:33Z</dcterms:modified>
</cp:coreProperties>
</file>