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74" r:id="rId6"/>
    <p:sldId id="275" r:id="rId7"/>
    <p:sldId id="276" r:id="rId8"/>
    <p:sldId id="277" r:id="rId9"/>
    <p:sldId id="279" r:id="rId10"/>
    <p:sldId id="280" r:id="rId11"/>
    <p:sldId id="266" r:id="rId12"/>
    <p:sldId id="267" r:id="rId13"/>
    <p:sldId id="281" r:id="rId14"/>
    <p:sldId id="268" r:id="rId15"/>
    <p:sldId id="27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F411BF-715E-40CA-8D92-C9A3BA0A826B}" type="datetimeFigureOut">
              <a:rPr lang="en-US" smtClean="0"/>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50354-EF40-462D-9307-275908899B90}" type="slidenum">
              <a:rPr lang="en-US" smtClean="0"/>
              <a:t>‹#›</a:t>
            </a:fld>
            <a:endParaRPr lang="en-US"/>
          </a:p>
        </p:txBody>
      </p:sp>
    </p:spTree>
    <p:extLst>
      <p:ext uri="{BB962C8B-B14F-4D97-AF65-F5344CB8AC3E}">
        <p14:creationId xmlns:p14="http://schemas.microsoft.com/office/powerpoint/2010/main" val="2003711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F411BF-715E-40CA-8D92-C9A3BA0A826B}" type="datetimeFigureOut">
              <a:rPr lang="en-US" smtClean="0"/>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50354-EF40-462D-9307-275908899B90}" type="slidenum">
              <a:rPr lang="en-US" smtClean="0"/>
              <a:t>‹#›</a:t>
            </a:fld>
            <a:endParaRPr lang="en-US"/>
          </a:p>
        </p:txBody>
      </p:sp>
    </p:spTree>
    <p:extLst>
      <p:ext uri="{BB962C8B-B14F-4D97-AF65-F5344CB8AC3E}">
        <p14:creationId xmlns:p14="http://schemas.microsoft.com/office/powerpoint/2010/main" val="877777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F411BF-715E-40CA-8D92-C9A3BA0A826B}" type="datetimeFigureOut">
              <a:rPr lang="en-US" smtClean="0"/>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50354-EF40-462D-9307-275908899B90}" type="slidenum">
              <a:rPr lang="en-US" smtClean="0"/>
              <a:t>‹#›</a:t>
            </a:fld>
            <a:endParaRPr lang="en-US"/>
          </a:p>
        </p:txBody>
      </p:sp>
    </p:spTree>
    <p:extLst>
      <p:ext uri="{BB962C8B-B14F-4D97-AF65-F5344CB8AC3E}">
        <p14:creationId xmlns:p14="http://schemas.microsoft.com/office/powerpoint/2010/main" val="3050835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F411BF-715E-40CA-8D92-C9A3BA0A826B}" type="datetimeFigureOut">
              <a:rPr lang="en-US" smtClean="0"/>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50354-EF40-462D-9307-275908899B90}" type="slidenum">
              <a:rPr lang="en-US" smtClean="0"/>
              <a:t>‹#›</a:t>
            </a:fld>
            <a:endParaRPr lang="en-US"/>
          </a:p>
        </p:txBody>
      </p:sp>
    </p:spTree>
    <p:extLst>
      <p:ext uri="{BB962C8B-B14F-4D97-AF65-F5344CB8AC3E}">
        <p14:creationId xmlns:p14="http://schemas.microsoft.com/office/powerpoint/2010/main" val="1736526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F411BF-715E-40CA-8D92-C9A3BA0A826B}" type="datetimeFigureOut">
              <a:rPr lang="en-US" smtClean="0"/>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50354-EF40-462D-9307-275908899B90}" type="slidenum">
              <a:rPr lang="en-US" smtClean="0"/>
              <a:t>‹#›</a:t>
            </a:fld>
            <a:endParaRPr lang="en-US"/>
          </a:p>
        </p:txBody>
      </p:sp>
    </p:spTree>
    <p:extLst>
      <p:ext uri="{BB962C8B-B14F-4D97-AF65-F5344CB8AC3E}">
        <p14:creationId xmlns:p14="http://schemas.microsoft.com/office/powerpoint/2010/main" val="3286657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F411BF-715E-40CA-8D92-C9A3BA0A826B}" type="datetimeFigureOut">
              <a:rPr lang="en-US" smtClean="0"/>
              <a:t>10/11/2018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50354-EF40-462D-9307-275908899B90}" type="slidenum">
              <a:rPr lang="en-US" smtClean="0"/>
              <a:t>‹#›</a:t>
            </a:fld>
            <a:endParaRPr lang="en-US"/>
          </a:p>
        </p:txBody>
      </p:sp>
    </p:spTree>
    <p:extLst>
      <p:ext uri="{BB962C8B-B14F-4D97-AF65-F5344CB8AC3E}">
        <p14:creationId xmlns:p14="http://schemas.microsoft.com/office/powerpoint/2010/main" val="4124576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F411BF-715E-40CA-8D92-C9A3BA0A826B}" type="datetimeFigureOut">
              <a:rPr lang="en-US" smtClean="0"/>
              <a:t>10/11/2018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A50354-EF40-462D-9307-275908899B90}" type="slidenum">
              <a:rPr lang="en-US" smtClean="0"/>
              <a:t>‹#›</a:t>
            </a:fld>
            <a:endParaRPr lang="en-US"/>
          </a:p>
        </p:txBody>
      </p:sp>
    </p:spTree>
    <p:extLst>
      <p:ext uri="{BB962C8B-B14F-4D97-AF65-F5344CB8AC3E}">
        <p14:creationId xmlns:p14="http://schemas.microsoft.com/office/powerpoint/2010/main" val="226355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F411BF-715E-40CA-8D92-C9A3BA0A826B}" type="datetimeFigureOut">
              <a:rPr lang="en-US" smtClean="0"/>
              <a:t>10/11/2018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A50354-EF40-462D-9307-275908899B90}" type="slidenum">
              <a:rPr lang="en-US" smtClean="0"/>
              <a:t>‹#›</a:t>
            </a:fld>
            <a:endParaRPr lang="en-US"/>
          </a:p>
        </p:txBody>
      </p:sp>
    </p:spTree>
    <p:extLst>
      <p:ext uri="{BB962C8B-B14F-4D97-AF65-F5344CB8AC3E}">
        <p14:creationId xmlns:p14="http://schemas.microsoft.com/office/powerpoint/2010/main" val="1692082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F411BF-715E-40CA-8D92-C9A3BA0A826B}" type="datetimeFigureOut">
              <a:rPr lang="en-US" smtClean="0"/>
              <a:t>10/11/2018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A50354-EF40-462D-9307-275908899B90}" type="slidenum">
              <a:rPr lang="en-US" smtClean="0"/>
              <a:t>‹#›</a:t>
            </a:fld>
            <a:endParaRPr lang="en-US"/>
          </a:p>
        </p:txBody>
      </p:sp>
    </p:spTree>
    <p:extLst>
      <p:ext uri="{BB962C8B-B14F-4D97-AF65-F5344CB8AC3E}">
        <p14:creationId xmlns:p14="http://schemas.microsoft.com/office/powerpoint/2010/main" val="1653087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F411BF-715E-40CA-8D92-C9A3BA0A826B}" type="datetimeFigureOut">
              <a:rPr lang="en-US" smtClean="0"/>
              <a:t>10/11/2018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50354-EF40-462D-9307-275908899B90}" type="slidenum">
              <a:rPr lang="en-US" smtClean="0"/>
              <a:t>‹#›</a:t>
            </a:fld>
            <a:endParaRPr lang="en-US"/>
          </a:p>
        </p:txBody>
      </p:sp>
    </p:spTree>
    <p:extLst>
      <p:ext uri="{BB962C8B-B14F-4D97-AF65-F5344CB8AC3E}">
        <p14:creationId xmlns:p14="http://schemas.microsoft.com/office/powerpoint/2010/main" val="340798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F411BF-715E-40CA-8D92-C9A3BA0A826B}" type="datetimeFigureOut">
              <a:rPr lang="en-US" smtClean="0"/>
              <a:t>10/11/2018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50354-EF40-462D-9307-275908899B90}" type="slidenum">
              <a:rPr lang="en-US" smtClean="0"/>
              <a:t>‹#›</a:t>
            </a:fld>
            <a:endParaRPr lang="en-US"/>
          </a:p>
        </p:txBody>
      </p:sp>
    </p:spTree>
    <p:extLst>
      <p:ext uri="{BB962C8B-B14F-4D97-AF65-F5344CB8AC3E}">
        <p14:creationId xmlns:p14="http://schemas.microsoft.com/office/powerpoint/2010/main" val="2379931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F411BF-715E-40CA-8D92-C9A3BA0A826B}" type="datetimeFigureOut">
              <a:rPr lang="en-US" smtClean="0"/>
              <a:t>10/11/2018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50354-EF40-462D-9307-275908899B90}" type="slidenum">
              <a:rPr lang="en-US" smtClean="0"/>
              <a:t>‹#›</a:t>
            </a:fld>
            <a:endParaRPr lang="en-US"/>
          </a:p>
        </p:txBody>
      </p:sp>
    </p:spTree>
    <p:extLst>
      <p:ext uri="{BB962C8B-B14F-4D97-AF65-F5344CB8AC3E}">
        <p14:creationId xmlns:p14="http://schemas.microsoft.com/office/powerpoint/2010/main" val="3616028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Legalization &amp;</a:t>
            </a:r>
            <a:br>
              <a:rPr lang="en-US" dirty="0" smtClean="0"/>
            </a:br>
            <a:r>
              <a:rPr lang="en-US" dirty="0" smtClean="0"/>
              <a:t>Decriminalization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28759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Legalization 2018</a:t>
            </a:r>
            <a:endParaRPr lang="en-US" dirty="0"/>
          </a:p>
        </p:txBody>
      </p:sp>
      <p:sp>
        <p:nvSpPr>
          <p:cNvPr id="3" name="Content Placeholder 2"/>
          <p:cNvSpPr>
            <a:spLocks noGrp="1"/>
          </p:cNvSpPr>
          <p:nvPr>
            <p:ph idx="1"/>
          </p:nvPr>
        </p:nvSpPr>
        <p:spPr/>
        <p:txBody>
          <a:bodyPr/>
          <a:lstStyle/>
          <a:p>
            <a:r>
              <a:rPr lang="en-US" dirty="0" smtClean="0"/>
              <a:t>September 2018 – South Africa’s Supreme Court legalized private use and growing of marijuana</a:t>
            </a:r>
          </a:p>
          <a:p>
            <a:pPr lvl="2"/>
            <a:r>
              <a:rPr lang="en-US" dirty="0" smtClean="0"/>
              <a:t>Using in public or selling is still illegal</a:t>
            </a:r>
          </a:p>
          <a:p>
            <a:pPr lvl="2"/>
            <a:endParaRPr lang="en-US" dirty="0"/>
          </a:p>
          <a:p>
            <a:pPr lvl="2"/>
            <a:endParaRPr lang="en-US" dirty="0" smtClean="0"/>
          </a:p>
          <a:p>
            <a:r>
              <a:rPr lang="en-US" dirty="0" smtClean="0"/>
              <a:t>AND in June 2018, Canada passed a law to make recreational marijuana completely legal on . . . October 17 (in one week!)</a:t>
            </a:r>
          </a:p>
          <a:p>
            <a:pPr lvl="1"/>
            <a:endParaRPr lang="en-US" dirty="0" smtClean="0"/>
          </a:p>
          <a:p>
            <a:pPr lvl="1"/>
            <a:endParaRPr lang="en-US" dirty="0"/>
          </a:p>
        </p:txBody>
      </p:sp>
    </p:spTree>
    <p:extLst>
      <p:ext uri="{BB962C8B-B14F-4D97-AF65-F5344CB8AC3E}">
        <p14:creationId xmlns:p14="http://schemas.microsoft.com/office/powerpoint/2010/main" val="4003783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Decriminalization </a:t>
            </a:r>
            <a:endParaRPr lang="en-US" dirty="0"/>
          </a:p>
        </p:txBody>
      </p:sp>
      <p:sp>
        <p:nvSpPr>
          <p:cNvPr id="3" name="Content Placeholder 2"/>
          <p:cNvSpPr>
            <a:spLocks noGrp="1"/>
          </p:cNvSpPr>
          <p:nvPr>
            <p:ph idx="1"/>
          </p:nvPr>
        </p:nvSpPr>
        <p:spPr/>
        <p:txBody>
          <a:bodyPr/>
          <a:lstStyle/>
          <a:p>
            <a:pPr marL="0" indent="0">
              <a:buNone/>
            </a:pPr>
            <a:r>
              <a:rPr lang="en-US" dirty="0" smtClean="0"/>
              <a:t>Dictionary Definition: </a:t>
            </a:r>
          </a:p>
          <a:p>
            <a:pPr lvl="1"/>
            <a:r>
              <a:rPr lang="en-US" dirty="0"/>
              <a:t> </a:t>
            </a:r>
            <a:r>
              <a:rPr lang="en-US" dirty="0" smtClean="0"/>
              <a:t>”to </a:t>
            </a:r>
            <a:r>
              <a:rPr lang="en-US" dirty="0"/>
              <a:t>remove or reduce the criminal classification or status of; </a:t>
            </a:r>
            <a:r>
              <a:rPr lang="en-US" i="1" dirty="0"/>
              <a:t>especially</a:t>
            </a:r>
            <a:r>
              <a:rPr lang="en-US" dirty="0"/>
              <a:t> </a:t>
            </a:r>
            <a:r>
              <a:rPr lang="en-US" b="1" dirty="0"/>
              <a:t>:</a:t>
            </a:r>
            <a:r>
              <a:rPr lang="en-US" dirty="0"/>
              <a:t>  to repeal a strict ban on while keeping under some form of </a:t>
            </a:r>
            <a:r>
              <a:rPr lang="en-US" dirty="0" smtClean="0"/>
              <a:t>regulation”</a:t>
            </a:r>
            <a:endParaRPr lang="en-US" dirty="0"/>
          </a:p>
        </p:txBody>
      </p:sp>
    </p:spTree>
    <p:extLst>
      <p:ext uri="{BB962C8B-B14F-4D97-AF65-F5344CB8AC3E}">
        <p14:creationId xmlns:p14="http://schemas.microsoft.com/office/powerpoint/2010/main" val="871295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Decriminalization of Drugs</a:t>
            </a:r>
            <a:endParaRPr lang="en-US" dirty="0"/>
          </a:p>
        </p:txBody>
      </p:sp>
      <p:sp>
        <p:nvSpPr>
          <p:cNvPr id="3" name="Content Placeholder 2"/>
          <p:cNvSpPr>
            <a:spLocks noGrp="1"/>
          </p:cNvSpPr>
          <p:nvPr>
            <p:ph idx="1"/>
          </p:nvPr>
        </p:nvSpPr>
        <p:spPr/>
        <p:txBody>
          <a:bodyPr/>
          <a:lstStyle/>
          <a:p>
            <a:r>
              <a:rPr lang="en-US" dirty="0" smtClean="0"/>
              <a:t>We will look at two different methods that have been used to “decriminalize” drugs in two countries—Portugal and Netherlands</a:t>
            </a:r>
          </a:p>
          <a:p>
            <a:pPr marL="0" indent="0">
              <a:buNone/>
            </a:pPr>
            <a:endParaRPr lang="en-US" dirty="0" smtClean="0"/>
          </a:p>
          <a:p>
            <a:r>
              <a:rPr lang="en-US" dirty="0" smtClean="0"/>
              <a:t>These countries exploit the legal “gap” in international law when it comes specifically to drug </a:t>
            </a:r>
            <a:r>
              <a:rPr lang="en-US" i="1" dirty="0" smtClean="0"/>
              <a:t>possession.</a:t>
            </a:r>
            <a:endParaRPr lang="en-US" dirty="0"/>
          </a:p>
        </p:txBody>
      </p:sp>
    </p:spTree>
    <p:extLst>
      <p:ext uri="{BB962C8B-B14F-4D97-AF65-F5344CB8AC3E}">
        <p14:creationId xmlns:p14="http://schemas.microsoft.com/office/powerpoint/2010/main" val="953974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6841" y="283779"/>
            <a:ext cx="11006959" cy="5893184"/>
          </a:xfrm>
        </p:spPr>
        <p:txBody>
          <a:bodyPr/>
          <a:lstStyle/>
          <a:p>
            <a:r>
              <a:rPr lang="en-US" dirty="0" smtClean="0"/>
              <a:t>Article 4:</a:t>
            </a:r>
          </a:p>
          <a:p>
            <a:pPr lvl="1"/>
            <a:r>
              <a:rPr lang="en-US" dirty="0" smtClean="0"/>
              <a:t>[T]o </a:t>
            </a:r>
            <a:r>
              <a:rPr lang="en-US" dirty="0"/>
              <a:t>limit exclusively to medical and scientific purposes the production, manufacture, export, import, distribution of, trade in, use and possession of </a:t>
            </a:r>
            <a:r>
              <a:rPr lang="en-US" dirty="0" smtClean="0"/>
              <a:t>drugs</a:t>
            </a:r>
          </a:p>
          <a:p>
            <a:pPr lvl="1"/>
            <a:endParaRPr lang="en-US" dirty="0"/>
          </a:p>
          <a:p>
            <a:r>
              <a:rPr lang="en-US" dirty="0" smtClean="0"/>
              <a:t>Article 36 (Penal Possession):</a:t>
            </a:r>
          </a:p>
          <a:p>
            <a:pPr lvl="1"/>
            <a:r>
              <a:rPr lang="en-US" dirty="0" smtClean="0"/>
              <a:t>[E]ach </a:t>
            </a:r>
            <a:r>
              <a:rPr lang="en-US" dirty="0"/>
              <a:t>Party shall adopt such measures as will ensure that cultivation, production, manufacture, extraction, preparation, possession, offering, offering for sale, distribution, purchase, sale, delivery on any terms whatsoever, brokerage, dispatch, dispatch in transit, transport, importation and exportation of drugs </a:t>
            </a:r>
            <a:r>
              <a:rPr lang="en-US" dirty="0" smtClean="0"/>
              <a:t>. . . shall </a:t>
            </a:r>
            <a:r>
              <a:rPr lang="en-US" dirty="0"/>
              <a:t>be punishable offences</a:t>
            </a:r>
          </a:p>
        </p:txBody>
      </p:sp>
    </p:spTree>
    <p:extLst>
      <p:ext uri="{BB962C8B-B14F-4D97-AF65-F5344CB8AC3E}">
        <p14:creationId xmlns:p14="http://schemas.microsoft.com/office/powerpoint/2010/main" val="3450242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decriminalization </a:t>
            </a:r>
            <a:r>
              <a:rPr lang="en-US" dirty="0" smtClean="0"/>
              <a:t>- </a:t>
            </a:r>
            <a:r>
              <a:rPr lang="en-US" dirty="0" smtClean="0"/>
              <a:t>Portugal</a:t>
            </a: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smtClean="0"/>
              <a:t>2001</a:t>
            </a:r>
            <a:r>
              <a:rPr lang="en-US" dirty="0" smtClean="0"/>
              <a:t>, Portugal enacted comprehensive decriminalization of possession of ALL illicit drugs. </a:t>
            </a:r>
            <a:endParaRPr lang="en-US" dirty="0" smtClean="0"/>
          </a:p>
          <a:p>
            <a:pPr lvl="1"/>
            <a:r>
              <a:rPr lang="en-US" dirty="0" smtClean="0"/>
              <a:t>The law maintains possession of drugs as illegal. However, the law states </a:t>
            </a:r>
            <a:r>
              <a:rPr lang="en-US" dirty="0" err="1" smtClean="0"/>
              <a:t>tha</a:t>
            </a:r>
            <a:r>
              <a:rPr lang="en-US" dirty="0" smtClean="0"/>
              <a:t> possession does not </a:t>
            </a:r>
            <a:r>
              <a:rPr lang="en-US" i="1" dirty="0" smtClean="0"/>
              <a:t>trigger</a:t>
            </a:r>
            <a:r>
              <a:rPr lang="en-US" dirty="0" smtClean="0"/>
              <a:t> criminal penalties.</a:t>
            </a:r>
            <a:endParaRPr lang="en-US" dirty="0" smtClean="0"/>
          </a:p>
          <a:p>
            <a:pPr lvl="1"/>
            <a:r>
              <a:rPr lang="en-US" dirty="0" smtClean="0"/>
              <a:t>A person found in possession of personal-use amounts of any drug in Portugal </a:t>
            </a:r>
            <a:r>
              <a:rPr lang="en-US" dirty="0" smtClean="0"/>
              <a:t>will not be punished criminally</a:t>
            </a:r>
            <a:r>
              <a:rPr lang="en-US" dirty="0" smtClean="0"/>
              <a:t>, </a:t>
            </a:r>
            <a:r>
              <a:rPr lang="en-US" dirty="0" smtClean="0"/>
              <a:t>but rather ordered to appear before a local “dissuasion commission</a:t>
            </a:r>
            <a:r>
              <a:rPr lang="en-US" dirty="0" smtClean="0"/>
              <a:t>”. </a:t>
            </a:r>
            <a:r>
              <a:rPr lang="en-US" dirty="0" smtClean="0"/>
              <a:t>The commission can refer that person to a voluntary treatment program, pay a fine or impose other administrative sanctions. </a:t>
            </a:r>
          </a:p>
          <a:p>
            <a:pPr lvl="1"/>
            <a:r>
              <a:rPr lang="en-US" dirty="0" smtClean="0"/>
              <a:t>Drug </a:t>
            </a:r>
            <a:r>
              <a:rPr lang="en-US" dirty="0" smtClean="0"/>
              <a:t>trafficking offenses remain illegal and are still processed through the criminal justice system.</a:t>
            </a:r>
            <a:endParaRPr lang="en-US" dirty="0"/>
          </a:p>
        </p:txBody>
      </p:sp>
    </p:spTree>
    <p:extLst>
      <p:ext uri="{BB962C8B-B14F-4D97-AF65-F5344CB8AC3E}">
        <p14:creationId xmlns:p14="http://schemas.microsoft.com/office/powerpoint/2010/main" val="2223481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1630" y="1282262"/>
            <a:ext cx="9654839" cy="5132953"/>
          </a:xfrm>
        </p:spPr>
      </p:pic>
    </p:spTree>
    <p:extLst>
      <p:ext uri="{BB962C8B-B14F-4D97-AF65-F5344CB8AC3E}">
        <p14:creationId xmlns:p14="http://schemas.microsoft.com/office/powerpoint/2010/main" val="911803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0" y="493932"/>
            <a:ext cx="4938720" cy="5683031"/>
          </a:xfrm>
        </p:spPr>
      </p:pic>
    </p:spTree>
    <p:extLst>
      <p:ext uri="{BB962C8B-B14F-4D97-AF65-F5344CB8AC3E}">
        <p14:creationId xmlns:p14="http://schemas.microsoft.com/office/powerpoint/2010/main" val="874825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“Informal” Decriminalization </a:t>
            </a:r>
            <a:r>
              <a:rPr lang="en-US" dirty="0" smtClean="0"/>
              <a:t>–Netherlands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the Netherlands, all drug possession is technically </a:t>
            </a:r>
            <a:r>
              <a:rPr lang="en-US" dirty="0" smtClean="0"/>
              <a:t>illegal. The statute has </a:t>
            </a:r>
            <a:r>
              <a:rPr lang="en-US" i="1" dirty="0" smtClean="0"/>
              <a:t>not</a:t>
            </a:r>
            <a:r>
              <a:rPr lang="en-US" dirty="0" smtClean="0"/>
              <a:t> been altered. </a:t>
            </a:r>
            <a:endParaRPr lang="en-US" dirty="0" smtClean="0"/>
          </a:p>
          <a:p>
            <a:endParaRPr lang="en-US" dirty="0"/>
          </a:p>
          <a:p>
            <a:r>
              <a:rPr lang="en-US" dirty="0" smtClean="0"/>
              <a:t>However, the law distinguishes between “soft” and “hard” drugs.  	</a:t>
            </a:r>
          </a:p>
          <a:p>
            <a:pPr lvl="1"/>
            <a:r>
              <a:rPr lang="en-US" dirty="0" smtClean="0"/>
              <a:t>Soft drugs are enforced under a “Tolerance” policy (</a:t>
            </a:r>
            <a:r>
              <a:rPr lang="en-US" i="1" dirty="0" err="1" smtClean="0"/>
              <a:t>gedoogbeleid</a:t>
            </a:r>
            <a:r>
              <a:rPr lang="en-US" dirty="0" smtClean="0"/>
              <a:t>)</a:t>
            </a:r>
          </a:p>
          <a:p>
            <a:pPr lvl="2"/>
            <a:r>
              <a:rPr lang="en-US" dirty="0" smtClean="0"/>
              <a:t>For example, simple possession of less than 5 grams of marijuana will not be criminally prosecuted. Drugs are seized</a:t>
            </a:r>
          </a:p>
          <a:p>
            <a:pPr lvl="2"/>
            <a:r>
              <a:rPr lang="en-US" dirty="0" smtClean="0"/>
              <a:t>Larger amounts/multiple offenses may result in a fine or community service (or prison sentence)</a:t>
            </a:r>
          </a:p>
          <a:p>
            <a:pPr lvl="1"/>
            <a:r>
              <a:rPr lang="en-US" dirty="0" smtClean="0"/>
              <a:t>This </a:t>
            </a:r>
            <a:r>
              <a:rPr lang="en-US" dirty="0" smtClean="0"/>
              <a:t>policy is established by the Prosecutor General as a directive (internal order)</a:t>
            </a:r>
          </a:p>
          <a:p>
            <a:pPr lvl="2"/>
            <a:r>
              <a:rPr lang="en-US" dirty="0" smtClean="0"/>
              <a:t>How prosecutors should treat certain drug cases.</a:t>
            </a:r>
          </a:p>
          <a:p>
            <a:r>
              <a:rPr lang="en-US" dirty="0"/>
              <a:t>Large-scale dealing, production, import and export </a:t>
            </a:r>
            <a:r>
              <a:rPr lang="en-US" dirty="0" smtClean="0"/>
              <a:t>of drugs is still completely illegal and subject to criminal prosecution. </a:t>
            </a:r>
            <a:endParaRPr lang="en-US" dirty="0"/>
          </a:p>
        </p:txBody>
      </p:sp>
    </p:spTree>
    <p:extLst>
      <p:ext uri="{BB962C8B-B14F-4D97-AF65-F5344CB8AC3E}">
        <p14:creationId xmlns:p14="http://schemas.microsoft.com/office/powerpoint/2010/main" val="916508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Trend</a:t>
            </a:r>
            <a:endParaRPr lang="en-US" dirty="0"/>
          </a:p>
        </p:txBody>
      </p:sp>
      <p:sp>
        <p:nvSpPr>
          <p:cNvPr id="3" name="Content Placeholder 2"/>
          <p:cNvSpPr>
            <a:spLocks noGrp="1"/>
          </p:cNvSpPr>
          <p:nvPr>
            <p:ph idx="1"/>
          </p:nvPr>
        </p:nvSpPr>
        <p:spPr/>
        <p:txBody>
          <a:bodyPr/>
          <a:lstStyle/>
          <a:p>
            <a:r>
              <a:rPr lang="en-US" dirty="0" smtClean="0"/>
              <a:t>In the last decade, there has been greater movement by people and government to soften the </a:t>
            </a:r>
            <a:r>
              <a:rPr lang="en-US" dirty="0" smtClean="0"/>
              <a:t>punishment for drug users, with a focus on marijuana</a:t>
            </a:r>
          </a:p>
          <a:p>
            <a:pPr lvl="1"/>
            <a:r>
              <a:rPr lang="en-US" dirty="0" smtClean="0"/>
              <a:t>Why?</a:t>
            </a:r>
          </a:p>
          <a:p>
            <a:pPr lvl="2"/>
            <a:r>
              <a:rPr lang="en-US" dirty="0" smtClean="0"/>
              <a:t>Cost of incarceration/enforcement have increased dramatically</a:t>
            </a:r>
          </a:p>
          <a:p>
            <a:pPr lvl="2"/>
            <a:r>
              <a:rPr lang="en-US" dirty="0" smtClean="0"/>
              <a:t>Increasing acceptance of Marijuana use</a:t>
            </a:r>
          </a:p>
          <a:p>
            <a:pPr lvl="2"/>
            <a:r>
              <a:rPr lang="en-US" dirty="0" smtClean="0"/>
              <a:t>Harshly punishing simple possession does not help people with addiction problems</a:t>
            </a:r>
            <a:endParaRPr lang="en-US" dirty="0"/>
          </a:p>
        </p:txBody>
      </p:sp>
    </p:spTree>
    <p:extLst>
      <p:ext uri="{BB962C8B-B14F-4D97-AF65-F5344CB8AC3E}">
        <p14:creationId xmlns:p14="http://schemas.microsoft.com/office/powerpoint/2010/main" val="373629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There are a number of options that </a:t>
            </a:r>
            <a:r>
              <a:rPr lang="en-US" dirty="0" smtClean="0"/>
              <a:t>States/Countries </a:t>
            </a:r>
            <a:r>
              <a:rPr lang="en-US" dirty="0" smtClean="0"/>
              <a:t>can do this through the law. </a:t>
            </a:r>
            <a:r>
              <a:rPr lang="en-US" dirty="0" smtClean="0"/>
              <a:t>In general they can be classified into two categories:</a:t>
            </a:r>
            <a:endParaRPr lang="en-US" dirty="0" smtClean="0"/>
          </a:p>
          <a:p>
            <a:endParaRPr lang="en-US" dirty="0" smtClean="0"/>
          </a:p>
          <a:p>
            <a:pPr marL="514350" indent="-514350">
              <a:buAutoNum type="arabicParenR"/>
            </a:pPr>
            <a:r>
              <a:rPr lang="en-US" dirty="0" smtClean="0"/>
              <a:t>Legalization (</a:t>
            </a:r>
            <a:r>
              <a:rPr lang="ko-KR" altLang="en-US" dirty="0" smtClean="0"/>
              <a:t>합법화</a:t>
            </a:r>
            <a:r>
              <a:rPr lang="en-US" altLang="ko-KR" dirty="0" smtClean="0"/>
              <a:t>)</a:t>
            </a:r>
            <a:endParaRPr lang="en-US" dirty="0" smtClean="0"/>
          </a:p>
          <a:p>
            <a:pPr marL="514350" indent="-514350">
              <a:buAutoNum type="arabicParenR"/>
            </a:pPr>
            <a:endParaRPr lang="en-US" dirty="0" smtClean="0"/>
          </a:p>
          <a:p>
            <a:pPr marL="514350" indent="-514350">
              <a:buAutoNum type="arabicParenR"/>
            </a:pPr>
            <a:r>
              <a:rPr lang="en-US" dirty="0" smtClean="0"/>
              <a:t>Decriminalization (</a:t>
            </a:r>
            <a:r>
              <a:rPr lang="ko-KR" altLang="en-US" dirty="0" smtClean="0"/>
              <a:t>비범죄화</a:t>
            </a:r>
            <a:r>
              <a:rPr lang="en-US" altLang="ko-KR" dirty="0" smtClean="0"/>
              <a:t>)</a:t>
            </a:r>
            <a:endParaRPr lang="en-US" dirty="0" smtClean="0"/>
          </a:p>
          <a:p>
            <a:pPr marL="514350" indent="-514350">
              <a:buAutoNum type="arabicParenR"/>
            </a:pPr>
            <a:endParaRPr lang="en-US" dirty="0" smtClean="0"/>
          </a:p>
          <a:p>
            <a:pPr marL="0" indent="0">
              <a:buNone/>
            </a:pPr>
            <a:r>
              <a:rPr lang="en-US" sz="2000" dirty="0" smtClean="0"/>
              <a:t>(These words may </a:t>
            </a:r>
            <a:r>
              <a:rPr lang="en-US" sz="2000" i="1" dirty="0" smtClean="0"/>
              <a:t>seem</a:t>
            </a:r>
            <a:r>
              <a:rPr lang="en-US" sz="2000" dirty="0" smtClean="0"/>
              <a:t> to mean the same thing, but in this case they are very different!)</a:t>
            </a:r>
            <a:endParaRPr lang="en-US" sz="2000" dirty="0"/>
          </a:p>
        </p:txBody>
      </p:sp>
    </p:spTree>
    <p:extLst>
      <p:ext uri="{BB962C8B-B14F-4D97-AF65-F5344CB8AC3E}">
        <p14:creationId xmlns:p14="http://schemas.microsoft.com/office/powerpoint/2010/main" val="1152099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Legalization</a:t>
            </a:r>
            <a:endParaRPr lang="en-US" dirty="0"/>
          </a:p>
        </p:txBody>
      </p:sp>
      <p:sp>
        <p:nvSpPr>
          <p:cNvPr id="3" name="Content Placeholder 2"/>
          <p:cNvSpPr>
            <a:spLocks noGrp="1"/>
          </p:cNvSpPr>
          <p:nvPr>
            <p:ph idx="1"/>
          </p:nvPr>
        </p:nvSpPr>
        <p:spPr/>
        <p:txBody>
          <a:bodyPr/>
          <a:lstStyle/>
          <a:p>
            <a:r>
              <a:rPr lang="en-US" dirty="0" smtClean="0"/>
              <a:t>Definition: The act of making something previously illegal permissible by </a:t>
            </a:r>
            <a:r>
              <a:rPr lang="en-US" dirty="0" smtClean="0"/>
              <a:t>law</a:t>
            </a:r>
          </a:p>
          <a:p>
            <a:pPr lvl="1"/>
            <a:r>
              <a:rPr lang="en-US" dirty="0" err="1" smtClean="0"/>
              <a:t>Illegal</a:t>
            </a:r>
            <a:r>
              <a:rPr lang="en-US" dirty="0" err="1" smtClean="0">
                <a:sym typeface="Wingdings" panose="05000000000000000000" pitchFamily="2" charset="2"/>
              </a:rPr>
              <a:t>Legal</a:t>
            </a:r>
            <a:endParaRPr lang="en-US" dirty="0" smtClean="0">
              <a:sym typeface="Wingdings" panose="05000000000000000000" pitchFamily="2" charset="2"/>
            </a:endParaRPr>
          </a:p>
          <a:p>
            <a:endParaRPr lang="en-US" dirty="0">
              <a:sym typeface="Wingdings" panose="05000000000000000000" pitchFamily="2" charset="2"/>
            </a:endParaRPr>
          </a:p>
          <a:p>
            <a:r>
              <a:rPr lang="en-US" dirty="0" smtClean="0">
                <a:sym typeface="Wingdings" panose="05000000000000000000" pitchFamily="2" charset="2"/>
              </a:rPr>
              <a:t>This is done by changing the statutory law directly. </a:t>
            </a:r>
            <a:endParaRPr lang="en-US" dirty="0"/>
          </a:p>
        </p:txBody>
      </p:sp>
    </p:spTree>
    <p:extLst>
      <p:ext uri="{BB962C8B-B14F-4D97-AF65-F5344CB8AC3E}">
        <p14:creationId xmlns:p14="http://schemas.microsoft.com/office/powerpoint/2010/main" val="1101537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Legalization - Uruguay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5732" y="1397876"/>
            <a:ext cx="4818668" cy="5270418"/>
          </a:xfrm>
        </p:spPr>
      </p:pic>
    </p:spTree>
    <p:extLst>
      <p:ext uri="{BB962C8B-B14F-4D97-AF65-F5344CB8AC3E}">
        <p14:creationId xmlns:p14="http://schemas.microsoft.com/office/powerpoint/2010/main" val="440633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Legalization - Uruguay</a:t>
            </a:r>
          </a:p>
        </p:txBody>
      </p:sp>
      <p:sp>
        <p:nvSpPr>
          <p:cNvPr id="3" name="Content Placeholder 2"/>
          <p:cNvSpPr>
            <a:spLocks noGrp="1"/>
          </p:cNvSpPr>
          <p:nvPr>
            <p:ph idx="1"/>
          </p:nvPr>
        </p:nvSpPr>
        <p:spPr/>
        <p:txBody>
          <a:bodyPr/>
          <a:lstStyle/>
          <a:p>
            <a:r>
              <a:rPr lang="en-US" dirty="0" smtClean="0"/>
              <a:t>In 2013, Uruguay, under the leadership of then-president Jose </a:t>
            </a:r>
            <a:r>
              <a:rPr lang="en-US" dirty="0" err="1" smtClean="0"/>
              <a:t>Mujica</a:t>
            </a:r>
            <a:r>
              <a:rPr lang="en-US" dirty="0" smtClean="0"/>
              <a:t>, fully legalized marijuana within the entire country. </a:t>
            </a:r>
          </a:p>
          <a:p>
            <a:endParaRPr lang="en-US" dirty="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93" y="3001141"/>
            <a:ext cx="5885794" cy="331075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001141"/>
            <a:ext cx="5423338" cy="3368814"/>
          </a:xfrm>
          <a:prstGeom prst="rect">
            <a:avLst/>
          </a:prstGeom>
        </p:spPr>
      </p:pic>
    </p:spTree>
    <p:extLst>
      <p:ext uri="{BB962C8B-B14F-4D97-AF65-F5344CB8AC3E}">
        <p14:creationId xmlns:p14="http://schemas.microsoft.com/office/powerpoint/2010/main" val="3976095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Legalization - Uruguay</a:t>
            </a:r>
            <a:endParaRPr lang="en-US" dirty="0"/>
          </a:p>
        </p:txBody>
      </p:sp>
      <p:sp>
        <p:nvSpPr>
          <p:cNvPr id="3" name="Content Placeholder 2"/>
          <p:cNvSpPr>
            <a:spLocks noGrp="1"/>
          </p:cNvSpPr>
          <p:nvPr>
            <p:ph idx="1"/>
          </p:nvPr>
        </p:nvSpPr>
        <p:spPr/>
        <p:txBody>
          <a:bodyPr>
            <a:normAutofit/>
          </a:bodyPr>
          <a:lstStyle/>
          <a:p>
            <a:r>
              <a:rPr lang="en-US" dirty="0" smtClean="0"/>
              <a:t>Legal BUT highly regulated by the government:</a:t>
            </a:r>
          </a:p>
          <a:p>
            <a:pPr lvl="1"/>
            <a:r>
              <a:rPr lang="en-US" dirty="0"/>
              <a:t>Individuals can purchase up to 40 grams of the drug (10 grams per week, according to the regulations) in licensed pharmacies with or without a prescription, which is to be produced by a handful of commercial growers who are specifically approved by the state to do so. To access the drug, users must first register with the </a:t>
            </a:r>
            <a:r>
              <a:rPr lang="en-US" dirty="0" smtClean="0"/>
              <a:t>[Government].</a:t>
            </a:r>
          </a:p>
          <a:p>
            <a:pPr lvl="1"/>
            <a:r>
              <a:rPr lang="en-US" dirty="0"/>
              <a:t>Users can grow </a:t>
            </a:r>
            <a:r>
              <a:rPr lang="en-US" dirty="0" smtClean="0"/>
              <a:t>plants for </a:t>
            </a:r>
            <a:r>
              <a:rPr lang="en-US" dirty="0"/>
              <a:t>their own consumption, so long as they have first registered their plants with the </a:t>
            </a:r>
            <a:r>
              <a:rPr lang="en-US" dirty="0" smtClean="0"/>
              <a:t>[Government]. </a:t>
            </a:r>
          </a:p>
          <a:p>
            <a:pPr lvl="1"/>
            <a:r>
              <a:rPr lang="en-US" dirty="0" smtClean="0"/>
              <a:t>The [Government] oversees </a:t>
            </a:r>
            <a:r>
              <a:rPr lang="en-US" dirty="0"/>
              <a:t>every step of the cannabis production chain, from seed to sale. Commercial cultivators will be contracted directly by the state to produce the drug, which can only be sold in licensed pharmacies. </a:t>
            </a:r>
          </a:p>
        </p:txBody>
      </p:sp>
    </p:spTree>
    <p:extLst>
      <p:ext uri="{BB962C8B-B14F-4D97-AF65-F5344CB8AC3E}">
        <p14:creationId xmlns:p14="http://schemas.microsoft.com/office/powerpoint/2010/main" val="4142964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Single Convention 61?</a:t>
            </a:r>
            <a:endParaRPr lang="en-US" dirty="0"/>
          </a:p>
        </p:txBody>
      </p:sp>
      <p:sp>
        <p:nvSpPr>
          <p:cNvPr id="3" name="Content Placeholder 2"/>
          <p:cNvSpPr>
            <a:spLocks noGrp="1"/>
          </p:cNvSpPr>
          <p:nvPr>
            <p:ph idx="1"/>
          </p:nvPr>
        </p:nvSpPr>
        <p:spPr/>
        <p:txBody>
          <a:bodyPr/>
          <a:lstStyle/>
          <a:p>
            <a:r>
              <a:rPr lang="en-US" dirty="0" smtClean="0"/>
              <a:t>Uruguay is a party to the Single Convention on Narcotics 1961 (signing on in 1975</a:t>
            </a:r>
          </a:p>
          <a:p>
            <a:endParaRPr lang="en-US" dirty="0"/>
          </a:p>
          <a:p>
            <a:r>
              <a:rPr lang="en-US" dirty="0"/>
              <a:t>See http://www.incb.org/documents/Publications/PressRelease/PR2013/press_release_111213.pdf</a:t>
            </a:r>
          </a:p>
        </p:txBody>
      </p:sp>
    </p:spTree>
    <p:extLst>
      <p:ext uri="{BB962C8B-B14F-4D97-AF65-F5344CB8AC3E}">
        <p14:creationId xmlns:p14="http://schemas.microsoft.com/office/powerpoint/2010/main" val="3460962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Problems</a:t>
            </a:r>
            <a:endParaRPr lang="en-US" dirty="0"/>
          </a:p>
        </p:txBody>
      </p:sp>
      <p:sp>
        <p:nvSpPr>
          <p:cNvPr id="3" name="Content Placeholder 2"/>
          <p:cNvSpPr>
            <a:spLocks noGrp="1"/>
          </p:cNvSpPr>
          <p:nvPr>
            <p:ph idx="1"/>
          </p:nvPr>
        </p:nvSpPr>
        <p:spPr/>
        <p:txBody>
          <a:bodyPr/>
          <a:lstStyle/>
          <a:p>
            <a:r>
              <a:rPr lang="en-US" dirty="0" smtClean="0"/>
              <a:t>Major International Banks of the United States started to refuse to do business with Uruguayan companies associated with the Marijuana business</a:t>
            </a:r>
          </a:p>
          <a:p>
            <a:pPr lvl="1"/>
            <a:r>
              <a:rPr lang="en-US" dirty="0" smtClean="0"/>
              <a:t>Reason: It is illegal under US law for US banks to conduct transactions for dealers of certain controlled substances (including marijuana), including the </a:t>
            </a:r>
            <a:r>
              <a:rPr lang="en-US" i="1" dirty="0" smtClean="0"/>
              <a:t>profits</a:t>
            </a:r>
            <a:endParaRPr lang="en-US" dirty="0"/>
          </a:p>
          <a:p>
            <a:pPr lvl="1"/>
            <a:r>
              <a:rPr lang="en-US" dirty="0" smtClean="0"/>
              <a:t>If a U.S. bank accepts a deposit from a Uruguayan company engaged in selling marijuana, that </a:t>
            </a:r>
            <a:r>
              <a:rPr lang="en-US" dirty="0" smtClean="0"/>
              <a:t>U.S. bank </a:t>
            </a:r>
            <a:r>
              <a:rPr lang="en-US" dirty="0" smtClean="0"/>
              <a:t>could be </a:t>
            </a:r>
            <a:r>
              <a:rPr lang="en-US" dirty="0" smtClean="0"/>
              <a:t> </a:t>
            </a:r>
            <a:r>
              <a:rPr lang="en-US" dirty="0" smtClean="0"/>
              <a:t>criminally liable for </a:t>
            </a:r>
            <a:r>
              <a:rPr lang="en-US" i="1" dirty="0" smtClean="0"/>
              <a:t>money laundering.</a:t>
            </a:r>
          </a:p>
          <a:p>
            <a:pPr lvl="1"/>
            <a:r>
              <a:rPr lang="en-US" dirty="0" smtClean="0"/>
              <a:t>In </a:t>
            </a:r>
            <a:r>
              <a:rPr lang="en-US" dirty="0" smtClean="0"/>
              <a:t>addition, the same applies if U.S. bank does business with any Uruguayan bank that does business with those dealers.</a:t>
            </a:r>
            <a:endParaRPr lang="en-US" i="1" dirty="0" smtClean="0"/>
          </a:p>
          <a:p>
            <a:pPr lvl="1"/>
            <a:endParaRPr lang="en-US" i="1" dirty="0"/>
          </a:p>
        </p:txBody>
      </p:sp>
    </p:spTree>
    <p:extLst>
      <p:ext uri="{BB962C8B-B14F-4D97-AF65-F5344CB8AC3E}">
        <p14:creationId xmlns:p14="http://schemas.microsoft.com/office/powerpoint/2010/main" val="1351168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776</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맑은 고딕</vt:lpstr>
      <vt:lpstr>Arial</vt:lpstr>
      <vt:lpstr>Calibri</vt:lpstr>
      <vt:lpstr>Calibri Light</vt:lpstr>
      <vt:lpstr>Wingdings</vt:lpstr>
      <vt:lpstr>Office Theme</vt:lpstr>
      <vt:lpstr>Legalization &amp; Decriminalization</vt:lpstr>
      <vt:lpstr>The Trend</vt:lpstr>
      <vt:lpstr>PowerPoint Presentation</vt:lpstr>
      <vt:lpstr>Legalization</vt:lpstr>
      <vt:lpstr>Legalization - Uruguay</vt:lpstr>
      <vt:lpstr>Legalization - Uruguay</vt:lpstr>
      <vt:lpstr>Legalization - Uruguay</vt:lpstr>
      <vt:lpstr>What about Single Convention 61?</vt:lpstr>
      <vt:lpstr>More Problems</vt:lpstr>
      <vt:lpstr>Legalization 2018</vt:lpstr>
      <vt:lpstr>Decriminalization </vt:lpstr>
      <vt:lpstr>Decriminalization of Drugs</vt:lpstr>
      <vt:lpstr>PowerPoint Presentation</vt:lpstr>
      <vt:lpstr>“formal” decriminalization - Portugal</vt:lpstr>
      <vt:lpstr>PowerPoint Presentation</vt:lpstr>
      <vt:lpstr>PowerPoint Presentation</vt:lpstr>
      <vt:lpstr>“Informal” Decriminalization –Netherlands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Decriminalization</dc:title>
  <dc:creator>Christopher Salatiello</dc:creator>
  <cp:lastModifiedBy>ajou</cp:lastModifiedBy>
  <cp:revision>16</cp:revision>
  <dcterms:created xsi:type="dcterms:W3CDTF">2016-09-22T03:54:18Z</dcterms:created>
  <dcterms:modified xsi:type="dcterms:W3CDTF">2018-10-11T20:30:47Z</dcterms:modified>
</cp:coreProperties>
</file>