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3" r:id="rId5"/>
    <p:sldId id="274" r:id="rId6"/>
    <p:sldId id="270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72" r:id="rId15"/>
    <p:sldId id="264" r:id="rId16"/>
    <p:sldId id="265" r:id="rId17"/>
    <p:sldId id="266" r:id="rId18"/>
    <p:sldId id="267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C471-4663-4AC7-B872-6490986A1D4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883E-D9D4-49B9-B238-9980BBADD4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C471-4663-4AC7-B872-6490986A1D4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883E-D9D4-49B9-B238-9980BBADD4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C471-4663-4AC7-B872-6490986A1D4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883E-D9D4-49B9-B238-9980BBADD4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C471-4663-4AC7-B872-6490986A1D4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883E-D9D4-49B9-B238-9980BBADD4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C471-4663-4AC7-B872-6490986A1D4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883E-D9D4-49B9-B238-9980BBADD4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C471-4663-4AC7-B872-6490986A1D4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883E-D9D4-49B9-B238-9980BBADD4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C471-4663-4AC7-B872-6490986A1D4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883E-D9D4-49B9-B238-9980BBADD4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C471-4663-4AC7-B872-6490986A1D4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883E-D9D4-49B9-B238-9980BBADD4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C471-4663-4AC7-B872-6490986A1D4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883E-D9D4-49B9-B238-9980BBADD4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C471-4663-4AC7-B872-6490986A1D4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883E-D9D4-49B9-B238-9980BBADD4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C471-4663-4AC7-B872-6490986A1D4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883E-D9D4-49B9-B238-9980BBADD4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BC471-4663-4AC7-B872-6490986A1D4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7883E-D9D4-49B9-B238-9980BBADD4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Millennium Copyright Act (DMCA)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MCAS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DMCA – Anti-Circumvention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</a:t>
            </a:r>
            <a:r>
              <a:rPr lang="en-US" dirty="0" smtClean="0"/>
              <a:t>, a Copyright holder puts protection software on its media or as part of its software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(</a:t>
            </a:r>
            <a:r>
              <a:rPr lang="en-US" dirty="0" smtClean="0"/>
              <a:t>e.g. Digital Rights Management or “DRM”)</a:t>
            </a:r>
          </a:p>
          <a:p>
            <a:pPr lvl="2"/>
            <a:r>
              <a:rPr lang="en-US" dirty="0" smtClean="0"/>
              <a:t>DRM restricts access to the intellectual property </a:t>
            </a:r>
          </a:p>
          <a:p>
            <a:pPr lvl="3"/>
            <a:r>
              <a:rPr lang="en-US" dirty="0" smtClean="0"/>
              <a:t>E.g. you can’t make a copy or limited number of copies</a:t>
            </a:r>
          </a:p>
          <a:p>
            <a:r>
              <a:rPr lang="en-US" dirty="0" smtClean="0"/>
              <a:t>So, a </a:t>
            </a:r>
            <a:r>
              <a:rPr lang="en-US" dirty="0" smtClean="0"/>
              <a:t>software “pirate” </a:t>
            </a:r>
            <a:r>
              <a:rPr lang="en-US" dirty="0" smtClean="0"/>
              <a:t>would use a program or some means to get around the DRM and copy the program.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DMCA – Anti-Circumvention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DMCA prohibits three acts</a:t>
            </a:r>
            <a:r>
              <a:rPr lang="en-US" dirty="0" smtClean="0"/>
              <a:t>:</a:t>
            </a:r>
          </a:p>
          <a:p>
            <a:pPr marL="971550" lvl="1" indent="-514350">
              <a:buAutoNum type="arabicParenBoth"/>
            </a:pPr>
            <a:r>
              <a:rPr lang="en-US" dirty="0" smtClean="0"/>
              <a:t>it </a:t>
            </a:r>
            <a:r>
              <a:rPr lang="en-US" dirty="0"/>
              <a:t>prevents someone from circumventing </a:t>
            </a:r>
            <a:r>
              <a:rPr lang="en-US" dirty="0" smtClean="0"/>
              <a:t>protections </a:t>
            </a:r>
            <a:r>
              <a:rPr lang="en-US" dirty="0"/>
              <a:t>that restrict “access” to a </a:t>
            </a:r>
            <a:r>
              <a:rPr lang="en-US" dirty="0" smtClean="0"/>
              <a:t>copyrighted </a:t>
            </a:r>
            <a:r>
              <a:rPr lang="en-US" dirty="0"/>
              <a:t>work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(</a:t>
            </a:r>
            <a:r>
              <a:rPr lang="en-US" dirty="0"/>
              <a:t>2) it prevents someone from making, selling, </a:t>
            </a:r>
            <a:r>
              <a:rPr lang="en-US" dirty="0" smtClean="0"/>
              <a:t>or 	trafficking </a:t>
            </a:r>
            <a:r>
              <a:rPr lang="en-US" dirty="0"/>
              <a:t>in a device that circumvents </a:t>
            </a:r>
            <a:r>
              <a:rPr lang="en-US" dirty="0" smtClean="0"/>
              <a:t>protections 	that </a:t>
            </a:r>
            <a:r>
              <a:rPr lang="en-US" dirty="0"/>
              <a:t>restrict “access” to a </a:t>
            </a:r>
            <a:r>
              <a:rPr lang="en-US" dirty="0" smtClean="0"/>
              <a:t>copyrighted </a:t>
            </a:r>
            <a:r>
              <a:rPr lang="en-US" dirty="0"/>
              <a:t>work; </a:t>
            </a:r>
            <a:r>
              <a:rPr lang="en-US" dirty="0" smtClean="0"/>
              <a:t>and</a:t>
            </a:r>
          </a:p>
          <a:p>
            <a:pPr marL="457200" lvl="1" indent="0">
              <a:buNone/>
            </a:pPr>
            <a:r>
              <a:rPr lang="en-US" dirty="0" smtClean="0"/>
              <a:t>(3</a:t>
            </a:r>
            <a:r>
              <a:rPr lang="en-US" dirty="0"/>
              <a:t>) it prevents someone from making, selling, or </a:t>
            </a:r>
            <a:r>
              <a:rPr lang="en-US" dirty="0" smtClean="0"/>
              <a:t>	trafficking </a:t>
            </a:r>
            <a:r>
              <a:rPr lang="en-US" dirty="0"/>
              <a:t>in a device that circumvents measures </a:t>
            </a:r>
            <a:r>
              <a:rPr lang="en-US" dirty="0" smtClean="0"/>
              <a:t>	that </a:t>
            </a:r>
            <a:r>
              <a:rPr lang="en-US" dirty="0"/>
              <a:t>protect “a right of a copyright owner</a:t>
            </a:r>
            <a:r>
              <a:rPr lang="en-US" dirty="0" smtClean="0"/>
              <a:t>.”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DMCA – Safe Harbor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second important part of DMCA is the “Safe Harbor” provisions.</a:t>
            </a:r>
          </a:p>
          <a:p>
            <a:r>
              <a:rPr lang="en-US" dirty="0" smtClean="0"/>
              <a:t>The SF protects online service providers (e.g. ISPs) against copyright infringement liability if they meet certain requirements. </a:t>
            </a:r>
          </a:p>
          <a:p>
            <a:pPr lvl="1"/>
            <a:r>
              <a:rPr lang="en-US" dirty="0" smtClean="0"/>
              <a:t>Promptly block or remove material when receiving a notification – “Takedown notice”</a:t>
            </a:r>
          </a:p>
          <a:p>
            <a:pPr lvl="1"/>
            <a:r>
              <a:rPr lang="en-US" dirty="0" smtClean="0"/>
              <a:t>Content Users can file a counter-notice.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https://www.youtube.com/watch?v=N1KfJHFWlhQ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Criminal </a:t>
            </a:r>
            <a:r>
              <a:rPr lang="en-US" smtClean="0"/>
              <a:t>Case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Criminal Cases under DMCA are rare</a:t>
            </a:r>
          </a:p>
          <a:p>
            <a:pPr lvl="1"/>
            <a:r>
              <a:rPr lang="en-US" dirty="0" smtClean="0"/>
              <a:t>Person must break DMCA for purposes of commercial profit</a:t>
            </a:r>
          </a:p>
          <a:p>
            <a:pPr lvl="1"/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William Silvius sold “mod” chips for video game consoles, such as </a:t>
            </a:r>
            <a:r>
              <a:rPr lang="en-US" dirty="0" err="1" smtClean="0"/>
              <a:t>Playstation</a:t>
            </a:r>
            <a:r>
              <a:rPr lang="en-US" dirty="0" smtClean="0"/>
              <a:t>, that override the consoles’ security software (called “jailbreaking”)</a:t>
            </a:r>
          </a:p>
          <a:p>
            <a:pPr lvl="1"/>
            <a:r>
              <a:rPr lang="en-US" dirty="0" smtClean="0"/>
              <a:t>Convicted of selling Mod chips over the internet. </a:t>
            </a:r>
          </a:p>
          <a:p>
            <a:pPr lvl="2"/>
            <a:r>
              <a:rPr lang="en-US" dirty="0" smtClean="0"/>
              <a:t>2 Years probation and $2,500 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65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example - Volkswagen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Last month, Volkswagen was caught faking emissions test results on its “Clean Diesel” cars.  </a:t>
            </a:r>
          </a:p>
          <a:p>
            <a:r>
              <a:rPr lang="en-US" dirty="0" smtClean="0"/>
              <a:t>The car’s sophisticated software designed for managing the car’s emissions was programmed to recognize when it was being tested for emissions.</a:t>
            </a:r>
          </a:p>
          <a:p>
            <a:pPr lvl="1"/>
            <a:r>
              <a:rPr lang="en-US" dirty="0" smtClean="0"/>
              <a:t>When tested—it ran emissions regulation of the car properly</a:t>
            </a:r>
          </a:p>
          <a:p>
            <a:pPr lvl="1"/>
            <a:r>
              <a:rPr lang="en-US" dirty="0" smtClean="0"/>
              <a:t>When not tested—it reverted to inferior pollution control, up to 40 times more pollution than legally allowed.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educing-Vehicle-Emissions-Using-Chemistry-–-The-Volkswagen-Scanda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758892"/>
            <a:ext cx="8640959" cy="6106799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8245005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91880" y="1"/>
            <a:ext cx="2448272" cy="6525344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Although you own a car, you do not own the software that manages it (you are a licensee). </a:t>
            </a:r>
          </a:p>
          <a:p>
            <a:r>
              <a:rPr lang="en-US" dirty="0" smtClean="0"/>
              <a:t>The software on a car, including </a:t>
            </a:r>
            <a:r>
              <a:rPr lang="en-US" dirty="0" err="1" smtClean="0"/>
              <a:t>volkswagen’s</a:t>
            </a:r>
            <a:r>
              <a:rPr lang="en-US" dirty="0" smtClean="0"/>
              <a:t> cars, includes anti-circumvention measures. </a:t>
            </a:r>
          </a:p>
          <a:p>
            <a:r>
              <a:rPr lang="en-US" dirty="0" smtClean="0"/>
              <a:t>Currently, it is not an exempt to circumvent the DRM on a car in order to conduct research.</a:t>
            </a:r>
          </a:p>
          <a:p>
            <a:r>
              <a:rPr lang="en-US" dirty="0" smtClean="0"/>
              <a:t>In other words, the DMCA worked to shield VW’s illegal activity (indeed, </a:t>
            </a:r>
            <a:r>
              <a:rPr lang="en-US" smtClean="0"/>
              <a:t>enabled it).  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2016 – Updated regulations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</a:t>
            </a:r>
            <a:r>
              <a:rPr lang="en-US" dirty="0" smtClean="0"/>
              <a:t> </a:t>
            </a:r>
            <a:r>
              <a:rPr lang="en-US" dirty="0"/>
              <a:t>October 2016, the US Copyright Office issued a ruling that security researchers may circumvent technological measures that control access to copyrighted works if it is done in good faith, in furtherance of controlled research, and on a consumer device. </a:t>
            </a:r>
            <a:endParaRPr lang="en-US" dirty="0" smtClean="0"/>
          </a:p>
          <a:p>
            <a:pPr lvl="1"/>
            <a:r>
              <a:rPr lang="en-US" dirty="0"/>
              <a:t>The exemption covers all devices or machines primarily designed for use by individual </a:t>
            </a:r>
            <a:r>
              <a:rPr lang="en-US" dirty="0" smtClean="0"/>
              <a:t>consumers, such as toothbrushes</a:t>
            </a:r>
            <a:r>
              <a:rPr lang="en-US" dirty="0"/>
              <a:t>, home thermostats, connected appliances, cars, and smart TVs and medical devices</a:t>
            </a:r>
          </a:p>
        </p:txBody>
      </p:sp>
    </p:spTree>
    <p:extLst>
      <p:ext uri="{BB962C8B-B14F-4D97-AF65-F5344CB8AC3E}">
        <p14:creationId xmlns:p14="http://schemas.microsoft.com/office/powerpoint/2010/main" val="108364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Copyright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Copyright law gives creators certain exclusive rights to their works, so that they can benefit financially from them. </a:t>
            </a:r>
          </a:p>
          <a:p>
            <a:r>
              <a:rPr lang="en-US" dirty="0" smtClean="0"/>
              <a:t>These rights are limited in duration</a:t>
            </a:r>
          </a:p>
          <a:p>
            <a:pPr lvl="1"/>
            <a:r>
              <a:rPr lang="en-US" dirty="0" smtClean="0"/>
              <a:t>‘Life’ plus 70/90/120 years </a:t>
            </a:r>
          </a:p>
          <a:p>
            <a:pPr marL="457200" lvl="1" indent="0">
              <a:buNone/>
            </a:pPr>
            <a:r>
              <a:rPr lang="en-US" dirty="0" smtClean="0"/>
              <a:t>   depending on 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710112"/>
            <a:ext cx="23336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9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32" y="274638"/>
            <a:ext cx="8452668" cy="6037620"/>
          </a:xfrm>
        </p:spPr>
      </p:pic>
    </p:spTree>
    <p:extLst>
      <p:ext uri="{BB962C8B-B14F-4D97-AF65-F5344CB8AC3E}">
        <p14:creationId xmlns:p14="http://schemas.microsoft.com/office/powerpoint/2010/main" val="44671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Copyright Law -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owner has exclusive right to reproduce the copyrighted work.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Distribute copies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Perform the work publicly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Display the work publicly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1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Copyright Law -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Copyright owners can grant </a:t>
            </a:r>
            <a:r>
              <a:rPr lang="en-US" i="1" dirty="0" smtClean="0"/>
              <a:t>Licenses</a:t>
            </a:r>
            <a:r>
              <a:rPr lang="en-US" dirty="0" smtClean="0"/>
              <a:t> to other persons/companies to make reproduction</a:t>
            </a:r>
          </a:p>
          <a:p>
            <a:pPr lvl="1"/>
            <a:r>
              <a:rPr lang="en-US" dirty="0" smtClean="0"/>
              <a:t>Copy music/play music/sample music</a:t>
            </a:r>
          </a:p>
          <a:p>
            <a:pPr lvl="1"/>
            <a:r>
              <a:rPr lang="en-US" dirty="0" smtClean="0"/>
              <a:t>Put on plays/musicals</a:t>
            </a:r>
          </a:p>
          <a:p>
            <a:pPr lvl="1"/>
            <a:r>
              <a:rPr lang="en-US" dirty="0" smtClean="0"/>
              <a:t>Produce and sell copies</a:t>
            </a:r>
          </a:p>
          <a:p>
            <a:pPr lvl="1"/>
            <a:r>
              <a:rPr lang="en-US" dirty="0" smtClean="0"/>
              <a:t>Use copies (software)</a:t>
            </a:r>
          </a:p>
        </p:txBody>
      </p:sp>
    </p:spTree>
    <p:extLst>
      <p:ext uri="{BB962C8B-B14F-4D97-AF65-F5344CB8AC3E}">
        <p14:creationId xmlns:p14="http://schemas.microsoft.com/office/powerpoint/2010/main" val="180430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Copyright – Fair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</a:t>
            </a:r>
            <a:r>
              <a:rPr lang="en-US" dirty="0"/>
              <a:t>order to make sure that incentivizing and compensating creative works does not stifle the free exchange of ideas and opinions, we have </a:t>
            </a:r>
            <a:r>
              <a:rPr lang="en-US" dirty="0" smtClean="0"/>
              <a:t>“fair </a:t>
            </a:r>
            <a:r>
              <a:rPr lang="en-US" dirty="0"/>
              <a:t>use</a:t>
            </a:r>
            <a:r>
              <a:rPr lang="en-US" dirty="0" smtClean="0"/>
              <a:t>.” </a:t>
            </a:r>
          </a:p>
          <a:p>
            <a:r>
              <a:rPr lang="en-US" dirty="0" smtClean="0"/>
              <a:t>Fair </a:t>
            </a:r>
            <a:r>
              <a:rPr lang="en-US" dirty="0"/>
              <a:t>use allows you to use copyrighted material </a:t>
            </a:r>
            <a:r>
              <a:rPr lang="en-US" b="1" dirty="0"/>
              <a:t>without permission or payment </a:t>
            </a:r>
            <a:r>
              <a:rPr lang="en-US" dirty="0"/>
              <a:t>for certain socially valuable purposes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“. . . .</a:t>
            </a:r>
            <a:r>
              <a:rPr lang="en-US" dirty="0"/>
              <a:t> for purposes such as </a:t>
            </a:r>
            <a:r>
              <a:rPr lang="en-US" b="1" dirty="0"/>
              <a:t>criticism, comment</a:t>
            </a:r>
            <a:r>
              <a:rPr lang="en-US" dirty="0"/>
              <a:t>, news reporting, </a:t>
            </a:r>
            <a:r>
              <a:rPr lang="en-US" dirty="0" smtClean="0"/>
              <a:t>teaching, </a:t>
            </a:r>
            <a:r>
              <a:rPr lang="en-US" dirty="0"/>
              <a:t>scholarship, or research, is not an infringement of copyright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58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Digital Millennium Copyright Act (“DMCA”)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DMCA is a 1998 law </a:t>
            </a:r>
          </a:p>
          <a:p>
            <a:r>
              <a:rPr lang="en-US" dirty="0" smtClean="0"/>
              <a:t>The DMCA was implemented as part of the US’ obligations under the World Intellectual Property Organization Copyright Treaty. </a:t>
            </a:r>
          </a:p>
          <a:p>
            <a:r>
              <a:rPr lang="en-US" dirty="0" smtClean="0"/>
              <a:t>New technologies (i.e. the internet) allowed people to more freely and easily transfer Intellectual Property.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581833453_63580d604e.jpg?v=0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55232" y="1484784"/>
            <a:ext cx="9246164" cy="475252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DMCA – Two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important parts to DMCA: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Anti-circumvention provisions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Safe-harbor provisions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660</Words>
  <Application>Microsoft Office PowerPoint</Application>
  <PresentationFormat>On-screen Show (4:3)</PresentationFormat>
  <Paragraphs>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Digital Millennium Copyright Act (DMCA)</vt:lpstr>
      <vt:lpstr>Copyright Law</vt:lpstr>
      <vt:lpstr>PowerPoint Presentation</vt:lpstr>
      <vt:lpstr>Copyright Law - Summary</vt:lpstr>
      <vt:lpstr>Copyright Law - Use</vt:lpstr>
      <vt:lpstr>Copyright – Fair Use</vt:lpstr>
      <vt:lpstr>Digital Millennium Copyright Act (“DMCA”)</vt:lpstr>
      <vt:lpstr>PowerPoint Presentation</vt:lpstr>
      <vt:lpstr>DMCA – Two Parts</vt:lpstr>
      <vt:lpstr>DMCA – Anti-Circumvention</vt:lpstr>
      <vt:lpstr>DMCA – Anti-Circumvention</vt:lpstr>
      <vt:lpstr>DMCA – Safe Harbor</vt:lpstr>
      <vt:lpstr>PowerPoint Presentation</vt:lpstr>
      <vt:lpstr>Criminal Case Example</vt:lpstr>
      <vt:lpstr>Case example - Volkswagen</vt:lpstr>
      <vt:lpstr>PowerPoint Presentation</vt:lpstr>
      <vt:lpstr>PowerPoint Presentation</vt:lpstr>
      <vt:lpstr>DMCA</vt:lpstr>
      <vt:lpstr>2016 – Updated regulations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1</dc:creator>
  <cp:lastModifiedBy>ajou</cp:lastModifiedBy>
  <cp:revision>11</cp:revision>
  <dcterms:created xsi:type="dcterms:W3CDTF">2015-10-12T19:28:03Z</dcterms:created>
  <dcterms:modified xsi:type="dcterms:W3CDTF">2018-11-06T04:26:24Z</dcterms:modified>
</cp:coreProperties>
</file>