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57" r:id="rId4"/>
    <p:sldId id="258" r:id="rId5"/>
    <p:sldId id="271" r:id="rId6"/>
    <p:sldId id="260" r:id="rId7"/>
    <p:sldId id="261" r:id="rId8"/>
    <p:sldId id="279" r:id="rId9"/>
    <p:sldId id="280" r:id="rId10"/>
    <p:sldId id="262" r:id="rId11"/>
    <p:sldId id="263" r:id="rId12"/>
    <p:sldId id="264" r:id="rId13"/>
    <p:sldId id="272" r:id="rId14"/>
    <p:sldId id="273" r:id="rId15"/>
    <p:sldId id="274" r:id="rId16"/>
    <p:sldId id="267" r:id="rId17"/>
    <p:sldId id="266" r:id="rId18"/>
    <p:sldId id="265" r:id="rId19"/>
    <p:sldId id="268" r:id="rId20"/>
    <p:sldId id="276" r:id="rId21"/>
    <p:sldId id="275"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p:cViewPr varScale="1">
        <p:scale>
          <a:sx n="91" d="100"/>
          <a:sy n="91" d="100"/>
        </p:scale>
        <p:origin x="140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5D7446-C396-4B64-8C3D-DBC42705A285}"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3FF04-8FD0-4F65-A332-E1DCCA3B9AD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5D7446-C396-4B64-8C3D-DBC42705A285}"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3FF04-8FD0-4F65-A332-E1DCCA3B9AD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5D7446-C396-4B64-8C3D-DBC42705A285}"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3FF04-8FD0-4F65-A332-E1DCCA3B9AD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5D7446-C396-4B64-8C3D-DBC42705A285}"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3FF04-8FD0-4F65-A332-E1DCCA3B9AD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5D7446-C396-4B64-8C3D-DBC42705A285}"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3FF04-8FD0-4F65-A332-E1DCCA3B9AD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5D7446-C396-4B64-8C3D-DBC42705A285}" type="datetimeFigureOut">
              <a:rPr lang="en-US" smtClean="0"/>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3FF04-8FD0-4F65-A332-E1DCCA3B9AD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5D7446-C396-4B64-8C3D-DBC42705A285}" type="datetimeFigureOut">
              <a:rPr lang="en-US" smtClean="0"/>
              <a:t>10/15/2018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93FF04-8FD0-4F65-A332-E1DCCA3B9AD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5D7446-C396-4B64-8C3D-DBC42705A285}" type="datetimeFigureOut">
              <a:rPr lang="en-US" smtClean="0"/>
              <a:t>10/15/2018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93FF04-8FD0-4F65-A332-E1DCCA3B9AD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5D7446-C396-4B64-8C3D-DBC42705A285}" type="datetimeFigureOut">
              <a:rPr lang="en-US" smtClean="0"/>
              <a:t>10/15/2018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93FF04-8FD0-4F65-A332-E1DCCA3B9AD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5D7446-C396-4B64-8C3D-DBC42705A285}" type="datetimeFigureOut">
              <a:rPr lang="en-US" smtClean="0"/>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3FF04-8FD0-4F65-A332-E1DCCA3B9AD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5D7446-C396-4B64-8C3D-DBC42705A285}" type="datetimeFigureOut">
              <a:rPr lang="en-US" smtClean="0"/>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3FF04-8FD0-4F65-A332-E1DCCA3B9AD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5D7446-C396-4B64-8C3D-DBC42705A285}" type="datetimeFigureOut">
              <a:rPr lang="en-US" smtClean="0"/>
              <a:t>10/15/2018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3FF04-8FD0-4F65-A332-E1DCCA3B9AD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Marijuana – United States</a:t>
            </a:r>
            <a:endParaRPr lang="en-US" dirty="0"/>
          </a:p>
        </p:txBody>
      </p:sp>
      <p:sp>
        <p:nvSpPr>
          <p:cNvPr id="3" name="Subtitle 2"/>
          <p:cNvSpPr>
            <a:spLocks noGrp="1"/>
          </p:cNvSpPr>
          <p:nvPr>
            <p:ph type="subTitle" idx="1"/>
          </p:nvPr>
        </p:nvSpPr>
        <p:spPr/>
        <p:txBody>
          <a:bodyPr/>
          <a:lstStyle/>
          <a:p>
            <a:r>
              <a:rPr lang="en-US" dirty="0" smtClean="0"/>
              <a:t>MCAS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Federal Law on Drugs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actual Federal Law regulating drugs of all kinds is the Controlled Substance Act (1970)</a:t>
            </a:r>
          </a:p>
          <a:p>
            <a:pPr lvl="1"/>
            <a:r>
              <a:rPr lang="en-US" dirty="0" smtClean="0"/>
              <a:t>The CSA divides all drugs into various categories called “Schedules”, dividing between those drugs that have a medical purpose and those drugs that do not. </a:t>
            </a:r>
          </a:p>
          <a:p>
            <a:pPr lvl="1"/>
            <a:r>
              <a:rPr lang="en-US" dirty="0" smtClean="0"/>
              <a:t>There are 5 categories (Schedules I to V)</a:t>
            </a:r>
          </a:p>
          <a:p>
            <a:pPr lvl="2"/>
            <a:r>
              <a:rPr lang="en-US" dirty="0" smtClean="0"/>
              <a:t>Schedule V – Over-the-counter (“OTC”)</a:t>
            </a:r>
          </a:p>
          <a:p>
            <a:pPr lvl="2"/>
            <a:r>
              <a:rPr lang="en-US" dirty="0" smtClean="0"/>
              <a:t>Schedule II – </a:t>
            </a:r>
            <a:r>
              <a:rPr lang="en-US" dirty="0"/>
              <a:t> drugs with a high potential for abuse, with use potentially leading to severe psychological or physical dependence. </a:t>
            </a:r>
            <a:endParaRPr lang="en-US" dirty="0" smtClean="0"/>
          </a:p>
          <a:p>
            <a:pPr lvl="2"/>
            <a:r>
              <a:rPr lang="en-US" dirty="0" smtClean="0"/>
              <a:t>Schedule I – </a:t>
            </a:r>
            <a:r>
              <a:rPr lang="en-US" dirty="0"/>
              <a:t>no currently accepted medical use and a high potential for abuse</a:t>
            </a:r>
            <a:r>
              <a:rPr lang="en-US" dirty="0" smtClean="0"/>
              <a:t>.</a:t>
            </a:r>
          </a:p>
          <a:p>
            <a:pPr lvl="1"/>
            <a:r>
              <a:rPr lang="en-US" dirty="0" smtClean="0"/>
              <a:t>Doctors get a license from the DEA to in order to make prescriptions</a:t>
            </a:r>
          </a:p>
          <a:p>
            <a:r>
              <a:rPr lang="en-US" dirty="0" smtClean="0">
                <a:solidFill>
                  <a:srgbClr val="FF0000"/>
                </a:solidFill>
              </a:rPr>
              <a:t>CSA </a:t>
            </a:r>
            <a:r>
              <a:rPr lang="en-US" i="1" dirty="0" smtClean="0">
                <a:solidFill>
                  <a:srgbClr val="FF0000"/>
                </a:solidFill>
              </a:rPr>
              <a:t>preempts</a:t>
            </a:r>
            <a:r>
              <a:rPr lang="en-US" dirty="0" smtClean="0">
                <a:solidFill>
                  <a:srgbClr val="FF0000"/>
                </a:solidFill>
              </a:rPr>
              <a:t> any and all state law related to drug approval, classification, and oversight (manufacturing, distribution, </a:t>
            </a:r>
            <a:r>
              <a:rPr lang="en-US" dirty="0" err="1" smtClean="0">
                <a:solidFill>
                  <a:srgbClr val="FF0000"/>
                </a:solidFill>
              </a:rPr>
              <a:t>etc</a:t>
            </a:r>
            <a:r>
              <a:rPr lang="en-US" dirty="0" smtClean="0">
                <a:solidFill>
                  <a:srgbClr val="FF0000"/>
                </a:solidFill>
              </a:rPr>
              <a:t>).</a:t>
            </a:r>
          </a:p>
          <a:p>
            <a:endParaRPr lang="en-US" dirty="0" smtClean="0"/>
          </a:p>
          <a:p>
            <a:pPr lvl="2"/>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980728"/>
          </a:xfrm>
        </p:spPr>
        <p:txBody>
          <a:bodyPr/>
          <a:lstStyle/>
          <a:p>
            <a:r>
              <a:rPr lang="en-US" dirty="0" smtClean="0"/>
              <a:t>Controlled Substances Act</a:t>
            </a:r>
            <a:endParaRPr lang="en-US" dirty="0"/>
          </a:p>
        </p:txBody>
      </p:sp>
      <p:pic>
        <p:nvPicPr>
          <p:cNvPr id="4" name="Content Placeholder 3" descr="LEsrW.jpg"/>
          <p:cNvPicPr>
            <a:picLocks noGrp="1" noChangeAspect="1"/>
          </p:cNvPicPr>
          <p:nvPr>
            <p:ph idx="1"/>
          </p:nvPr>
        </p:nvPicPr>
        <p:blipFill>
          <a:blip r:embed="rId2" cstate="print"/>
          <a:stretch>
            <a:fillRect/>
          </a:stretch>
        </p:blipFill>
        <p:spPr>
          <a:xfrm>
            <a:off x="2339752" y="908720"/>
            <a:ext cx="4752528" cy="5917544"/>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Legalization – Medical Marijuana</a:t>
            </a:r>
            <a:endParaRPr lang="en-US" dirty="0"/>
          </a:p>
        </p:txBody>
      </p:sp>
      <p:sp>
        <p:nvSpPr>
          <p:cNvPr id="3" name="Content Placeholder 2"/>
          <p:cNvSpPr>
            <a:spLocks noGrp="1"/>
          </p:cNvSpPr>
          <p:nvPr>
            <p:ph idx="1"/>
          </p:nvPr>
        </p:nvSpPr>
        <p:spPr/>
        <p:txBody>
          <a:bodyPr>
            <a:normAutofit fontScale="92500"/>
          </a:bodyPr>
          <a:lstStyle/>
          <a:p>
            <a:r>
              <a:rPr lang="en-US" dirty="0" smtClean="0"/>
              <a:t>In 1996, California became the first state to legalize marijuana usage for medical purposes.</a:t>
            </a:r>
          </a:p>
          <a:p>
            <a:r>
              <a:rPr lang="en-US" dirty="0" smtClean="0"/>
              <a:t>The law’s focus is on the use of Marijuana for medical purposes only, not recreational uses.</a:t>
            </a:r>
          </a:p>
          <a:p>
            <a:r>
              <a:rPr lang="en-US" dirty="0" smtClean="0"/>
              <a:t>It seeks to protect three classes of individuals:</a:t>
            </a:r>
          </a:p>
          <a:p>
            <a:pPr lvl="1"/>
            <a:r>
              <a:rPr lang="en-US" dirty="0" smtClean="0"/>
              <a:t>Seriously ill patients requiring the use of marijuana</a:t>
            </a:r>
          </a:p>
          <a:p>
            <a:pPr lvl="1"/>
            <a:r>
              <a:rPr lang="en-US" dirty="0" smtClean="0"/>
              <a:t>Primary caregivers – person who may assume responsibility of caring for the patient</a:t>
            </a:r>
          </a:p>
          <a:p>
            <a:pPr lvl="1"/>
            <a:r>
              <a:rPr lang="en-US" dirty="0" smtClean="0"/>
              <a:t>Doctors – for recommending the use of marijuana</a:t>
            </a:r>
          </a:p>
          <a:p>
            <a:pPr marL="457200" lvl="1" indent="0">
              <a:buNone/>
            </a:pPr>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California – Medical Marijuana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How it works</a:t>
            </a:r>
          </a:p>
          <a:p>
            <a:pPr marL="971550" lvl="1" indent="-514350">
              <a:buFont typeface="+mj-lt"/>
              <a:buAutoNum type="arabicPeriod"/>
            </a:pPr>
            <a:r>
              <a:rPr lang="en-US" dirty="0" smtClean="0"/>
              <a:t>The patient must get a letter of recommendation from the physician.</a:t>
            </a:r>
          </a:p>
          <a:p>
            <a:pPr lvl="2"/>
            <a:r>
              <a:rPr lang="en-US" i="1" dirty="0" smtClean="0"/>
              <a:t>NOT</a:t>
            </a:r>
            <a:r>
              <a:rPr lang="en-US" dirty="0" smtClean="0"/>
              <a:t> a prescription. Why?</a:t>
            </a:r>
          </a:p>
          <a:p>
            <a:pPr lvl="3"/>
            <a:r>
              <a:rPr lang="en-US" dirty="0" smtClean="0"/>
              <a:t>Prescriptions for Schedule I drugs by doctors is illegal under </a:t>
            </a:r>
            <a:r>
              <a:rPr lang="en-US" i="1" dirty="0" smtClean="0"/>
              <a:t>federal</a:t>
            </a:r>
            <a:r>
              <a:rPr lang="en-US" dirty="0" smtClean="0"/>
              <a:t> law.  </a:t>
            </a:r>
          </a:p>
          <a:p>
            <a:pPr marL="971550" lvl="1" indent="-514350">
              <a:buFont typeface="+mj-lt"/>
              <a:buAutoNum type="arabicPeriod"/>
            </a:pPr>
            <a:r>
              <a:rPr lang="en-US" dirty="0" smtClean="0"/>
              <a:t>Patient/Caregiver can either</a:t>
            </a:r>
          </a:p>
          <a:p>
            <a:pPr marL="1371600" lvl="2" indent="-514350">
              <a:buFont typeface="+mj-lt"/>
              <a:buAutoNum type="arabicPeriod"/>
            </a:pPr>
            <a:r>
              <a:rPr lang="en-US" dirty="0" smtClean="0"/>
              <a:t>Grow their own plants</a:t>
            </a:r>
          </a:p>
          <a:p>
            <a:pPr marL="1371600" lvl="2" indent="-514350">
              <a:buFont typeface="+mj-lt"/>
              <a:buAutoNum type="arabicPeriod"/>
            </a:pPr>
            <a:r>
              <a:rPr lang="en-US" dirty="0" smtClean="0"/>
              <a:t>Join a members co-operative and buy marijuana from the co-operative.</a:t>
            </a:r>
          </a:p>
          <a:p>
            <a:pPr marL="971550" lvl="1" indent="-514350">
              <a:buFont typeface="+mj-lt"/>
              <a:buAutoNum type="arabicPeriod"/>
            </a:pPr>
            <a:r>
              <a:rPr lang="en-US" dirty="0" smtClean="0"/>
              <a:t>Limited to a reasonably supply for personal use (approx. 60 days)</a:t>
            </a:r>
            <a:endParaRPr lang="en-US" dirty="0"/>
          </a:p>
        </p:txBody>
      </p:sp>
    </p:spTree>
    <p:extLst>
      <p:ext uri="{BB962C8B-B14F-4D97-AF65-F5344CB8AC3E}">
        <p14:creationId xmlns:p14="http://schemas.microsoft.com/office/powerpoint/2010/main" val="2897673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8885"/>
            <a:ext cx="7218726" cy="9168311"/>
          </a:xfrm>
        </p:spPr>
      </p:pic>
    </p:spTree>
    <p:extLst>
      <p:ext uri="{BB962C8B-B14F-4D97-AF65-F5344CB8AC3E}">
        <p14:creationId xmlns:p14="http://schemas.microsoft.com/office/powerpoint/2010/main" val="3383080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6671398" cy="407431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1960" y="3647917"/>
            <a:ext cx="4792988" cy="3192130"/>
          </a:xfrm>
          <a:prstGeom prst="rect">
            <a:avLst/>
          </a:prstGeom>
        </p:spPr>
      </p:pic>
    </p:spTree>
    <p:extLst>
      <p:ext uri="{BB962C8B-B14F-4D97-AF65-F5344CB8AC3E}">
        <p14:creationId xmlns:p14="http://schemas.microsoft.com/office/powerpoint/2010/main" val="1969504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Federal Supremacy - Gonzales v. </a:t>
            </a:r>
            <a:r>
              <a:rPr lang="en-US" dirty="0" err="1" smtClean="0"/>
              <a:t>Raich</a:t>
            </a:r>
            <a:endParaRPr lang="en-US" dirty="0"/>
          </a:p>
        </p:txBody>
      </p:sp>
      <p:sp>
        <p:nvSpPr>
          <p:cNvPr id="3" name="Content Placeholder 2"/>
          <p:cNvSpPr>
            <a:spLocks noGrp="1"/>
          </p:cNvSpPr>
          <p:nvPr>
            <p:ph idx="1"/>
          </p:nvPr>
        </p:nvSpPr>
        <p:spPr/>
        <p:txBody>
          <a:bodyPr>
            <a:normAutofit lnSpcReduction="10000"/>
          </a:bodyPr>
          <a:lstStyle/>
          <a:p>
            <a:r>
              <a:rPr lang="en-US" dirty="0" smtClean="0"/>
              <a:t>U.S. Supreme Court rules on relationship between State drug laws and Federal law (2005)</a:t>
            </a:r>
          </a:p>
          <a:p>
            <a:pPr lvl="1"/>
            <a:r>
              <a:rPr lang="en-US" dirty="0" smtClean="0"/>
              <a:t>Mr. Angel </a:t>
            </a:r>
            <a:r>
              <a:rPr lang="en-US" dirty="0" err="1" smtClean="0"/>
              <a:t>Raich</a:t>
            </a:r>
            <a:r>
              <a:rPr lang="en-US" dirty="0" smtClean="0"/>
              <a:t> used homegrown medical marijuana.</a:t>
            </a:r>
          </a:p>
          <a:p>
            <a:pPr lvl="1"/>
            <a:r>
              <a:rPr lang="en-US" dirty="0" smtClean="0"/>
              <a:t>Federal agents seized and destroyed all his marijuana plants. </a:t>
            </a:r>
          </a:p>
          <a:p>
            <a:pPr lvl="1"/>
            <a:r>
              <a:rPr lang="en-US" sz="2200" dirty="0" smtClean="0"/>
              <a:t>“[T]he </a:t>
            </a:r>
            <a:r>
              <a:rPr lang="en-US" sz="2200" dirty="0"/>
              <a:t>regulation is squarely within Congress' commerce power because production of the commodity meant for home </a:t>
            </a:r>
            <a:r>
              <a:rPr lang="en-US" sz="2200" dirty="0" smtClean="0"/>
              <a:t>consumption</a:t>
            </a:r>
            <a:r>
              <a:rPr lang="en-US" sz="2200" dirty="0"/>
              <a:t> </a:t>
            </a:r>
            <a:r>
              <a:rPr lang="en-US" sz="2200" dirty="0" smtClean="0"/>
              <a:t>. . . has </a:t>
            </a:r>
            <a:r>
              <a:rPr lang="en-US" sz="2200" dirty="0"/>
              <a:t>a substantial effect on supply and demand in the national market for that commodity</a:t>
            </a:r>
            <a:r>
              <a:rPr lang="en-US" sz="2200" dirty="0" smtClean="0"/>
              <a:t>.”</a:t>
            </a:r>
            <a:endParaRPr lang="en-US" sz="2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Legalization of Marijuana</a:t>
            </a:r>
            <a:endParaRPr lang="en-US" dirty="0"/>
          </a:p>
        </p:txBody>
      </p:sp>
      <p:sp>
        <p:nvSpPr>
          <p:cNvPr id="3" name="Content Placeholder 2"/>
          <p:cNvSpPr>
            <a:spLocks noGrp="1"/>
          </p:cNvSpPr>
          <p:nvPr>
            <p:ph idx="1"/>
          </p:nvPr>
        </p:nvSpPr>
        <p:spPr/>
        <p:txBody>
          <a:bodyPr/>
          <a:lstStyle/>
          <a:p>
            <a:r>
              <a:rPr lang="en-US" dirty="0" smtClean="0"/>
              <a:t>In 2012, States of Washington and Colorado legalized recreational usage of Marijuana.  2014: Oregon &amp; Alaska</a:t>
            </a:r>
          </a:p>
          <a:p>
            <a:endParaRPr lang="en-US" dirty="0"/>
          </a:p>
          <a:p>
            <a:r>
              <a:rPr lang="en-US" dirty="0" smtClean="0"/>
              <a:t>For example, in Colorado: production and selling of marijuana is regulated by the state government, including licensing, inspections, and </a:t>
            </a:r>
            <a:r>
              <a:rPr lang="en-US" i="1" dirty="0" smtClean="0"/>
              <a:t>taxing sales</a:t>
            </a:r>
            <a:r>
              <a:rPr lang="en-US" dirty="0" smtClean="0"/>
              <a:t>.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Legalization of Marijuana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1216530"/>
            <a:ext cx="7674432" cy="564147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Federal Supremacy Issues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So, being a fully licensed and legal business selling Marijuana (e.g. in Colorado/Washington) is</a:t>
            </a:r>
            <a:r>
              <a:rPr lang="en-US" i="1" dirty="0" smtClean="0"/>
              <a:t> still</a:t>
            </a:r>
            <a:r>
              <a:rPr lang="en-US" dirty="0" smtClean="0"/>
              <a:t> a violation of federal drug laws (e.g. distribution). </a:t>
            </a:r>
          </a:p>
          <a:p>
            <a:pPr lvl="1"/>
            <a:r>
              <a:rPr lang="en-US" dirty="0" smtClean="0"/>
              <a:t>Does it affect interstate commerce?  Under </a:t>
            </a:r>
            <a:r>
              <a:rPr lang="en-US" i="1" dirty="0" err="1" smtClean="0"/>
              <a:t>Raich</a:t>
            </a:r>
            <a:r>
              <a:rPr lang="en-US" dirty="0" smtClean="0"/>
              <a:t> standard</a:t>
            </a:r>
            <a:r>
              <a:rPr lang="en-US" dirty="0" smtClean="0">
                <a:sym typeface="Wingdings" panose="05000000000000000000" pitchFamily="2" charset="2"/>
              </a:rPr>
              <a:t> YES. </a:t>
            </a:r>
            <a:endParaRPr lang="en-US" dirty="0" smtClean="0"/>
          </a:p>
          <a:p>
            <a:r>
              <a:rPr lang="en-US" dirty="0" smtClean="0"/>
              <a:t>Proceeds from marijuana sales?</a:t>
            </a:r>
          </a:p>
          <a:p>
            <a:pPr lvl="1"/>
            <a:r>
              <a:rPr lang="en-US" dirty="0" smtClean="0"/>
              <a:t>Can’t use banking services (Illegal for banks to process the funds as money laundering)</a:t>
            </a:r>
          </a:p>
          <a:p>
            <a:r>
              <a:rPr lang="en-US" dirty="0" smtClean="0"/>
              <a:t>Taxes from marijuana sales?</a:t>
            </a:r>
          </a:p>
          <a:p>
            <a:pPr lvl="1"/>
            <a:r>
              <a:rPr lang="en-US" dirty="0" smtClean="0"/>
              <a:t>Sellers have to pay income tax to the federal government </a:t>
            </a:r>
          </a:p>
          <a:p>
            <a:pPr lvl="1"/>
            <a:r>
              <a:rPr lang="en-US" dirty="0" smtClean="0"/>
              <a:t>Could the federal government seize the states’ tax revenues? </a:t>
            </a:r>
          </a:p>
          <a:p>
            <a:pPr lvl="2"/>
            <a:r>
              <a:rPr lang="en-US" dirty="0" smtClean="0"/>
              <a:t>2016: Colorado made USD $200 million in tax revenue from sale of marijuana.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 Single Convention Issue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Article 4</a:t>
            </a:r>
          </a:p>
          <a:p>
            <a:pPr marL="0" indent="0">
              <a:buNone/>
            </a:pPr>
            <a:r>
              <a:rPr lang="en-US" dirty="0" smtClean="0"/>
              <a:t>. . . limit </a:t>
            </a:r>
            <a:r>
              <a:rPr lang="en-US" dirty="0"/>
              <a:t>exclusively to medical and scientific purposes the production, manufacture, export, import, distribution of, trade in, </a:t>
            </a:r>
            <a:r>
              <a:rPr lang="en-US" dirty="0">
                <a:solidFill>
                  <a:srgbClr val="FF0000"/>
                </a:solidFill>
              </a:rPr>
              <a:t>use and possession of drugs.</a:t>
            </a:r>
          </a:p>
          <a:p>
            <a:pPr marL="0" indent="0">
              <a:buNone/>
            </a:pPr>
            <a:endParaRPr lang="en-US" dirty="0"/>
          </a:p>
          <a:p>
            <a:r>
              <a:rPr lang="en-US" dirty="0" smtClean="0"/>
              <a:t>Article 36</a:t>
            </a:r>
          </a:p>
          <a:p>
            <a:pPr marL="0" indent="0">
              <a:buNone/>
            </a:pPr>
            <a:r>
              <a:rPr lang="en-US" dirty="0" smtClean="0"/>
              <a:t>. . . shall </a:t>
            </a:r>
            <a:r>
              <a:rPr lang="en-US" dirty="0"/>
              <a:t>adopt such measures as will ensure that </a:t>
            </a:r>
            <a:r>
              <a:rPr lang="en-US" dirty="0">
                <a:solidFill>
                  <a:srgbClr val="FF0000"/>
                </a:solidFill>
              </a:rPr>
              <a:t>cultivation, production, manufacture, extraction, preparation, possession, offering, offering for sale, distribution, purchase, sale, delivery on any terms whatsoever, brokerage, dispatch, dispatch in transit, transport, importation and exportation</a:t>
            </a:r>
            <a:r>
              <a:rPr lang="en-US" dirty="0"/>
              <a:t> of drugs contrary to the provisions of this </a:t>
            </a:r>
            <a:r>
              <a:rPr lang="en-US" dirty="0" smtClean="0"/>
              <a:t>Convention </a:t>
            </a:r>
            <a:r>
              <a:rPr lang="en-US" dirty="0"/>
              <a:t>shall be punishable </a:t>
            </a:r>
            <a:r>
              <a:rPr lang="en-US" dirty="0" smtClean="0"/>
              <a:t>offences</a:t>
            </a:r>
            <a:endParaRPr lang="en-US" dirty="0"/>
          </a:p>
          <a:p>
            <a:pPr marL="0" indent="0">
              <a:buNone/>
            </a:pPr>
            <a:endParaRPr lang="en-US" dirty="0" smtClean="0"/>
          </a:p>
          <a:p>
            <a:r>
              <a:rPr lang="en-US" dirty="0" smtClean="0"/>
              <a:t>Convention applies to Parties: Member Countries</a:t>
            </a:r>
          </a:p>
          <a:p>
            <a:pPr lvl="1"/>
            <a:r>
              <a:rPr lang="en-US" dirty="0" smtClean="0"/>
              <a:t>United States is a Party to the Single Convention</a:t>
            </a:r>
            <a:endParaRPr lang="en-US" dirty="0"/>
          </a:p>
        </p:txBody>
      </p:sp>
    </p:spTree>
    <p:extLst>
      <p:ext uri="{BB962C8B-B14F-4D97-AF65-F5344CB8AC3E}">
        <p14:creationId xmlns:p14="http://schemas.microsoft.com/office/powerpoint/2010/main" val="1363112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Convention Narcotics 1961</a:t>
            </a:r>
            <a:endParaRPr lang="en-US" dirty="0"/>
          </a:p>
        </p:txBody>
      </p:sp>
      <p:sp>
        <p:nvSpPr>
          <p:cNvPr id="3" name="Content Placeholder 2"/>
          <p:cNvSpPr>
            <a:spLocks noGrp="1"/>
          </p:cNvSpPr>
          <p:nvPr>
            <p:ph idx="1"/>
          </p:nvPr>
        </p:nvSpPr>
        <p:spPr/>
        <p:txBody>
          <a:bodyPr>
            <a:normAutofit lnSpcReduction="10000"/>
          </a:bodyPr>
          <a:lstStyle/>
          <a:p>
            <a:r>
              <a:rPr lang="en-US" dirty="0" smtClean="0"/>
              <a:t>Does medical marijuana law violate the Single Convention’s obligations?</a:t>
            </a:r>
          </a:p>
          <a:p>
            <a:endParaRPr lang="en-US" dirty="0"/>
          </a:p>
          <a:p>
            <a:r>
              <a:rPr lang="en-US" dirty="0" smtClean="0"/>
              <a:t>Does state (e.g. Colorado) law legalizing recreational marijuana violate the Single Convention?</a:t>
            </a:r>
          </a:p>
          <a:p>
            <a:endParaRPr lang="en-US" dirty="0"/>
          </a:p>
          <a:p>
            <a:pPr marL="0" indent="0">
              <a:buNone/>
            </a:pPr>
            <a:r>
              <a:rPr lang="en-US" dirty="0"/>
              <a:t>http://www.incb.org/documents/Publications/PressRelease/PR2013/press_release140313.pdf</a:t>
            </a:r>
          </a:p>
        </p:txBody>
      </p:sp>
    </p:spTree>
    <p:extLst>
      <p:ext uri="{BB962C8B-B14F-4D97-AF65-F5344CB8AC3E}">
        <p14:creationId xmlns:p14="http://schemas.microsoft.com/office/powerpoint/2010/main" val="640990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Decriminalization – A third way?</a:t>
            </a:r>
            <a:endParaRPr lang="en-US" dirty="0"/>
          </a:p>
        </p:txBody>
      </p:sp>
      <p:sp>
        <p:nvSpPr>
          <p:cNvPr id="3" name="Content Placeholder 2"/>
          <p:cNvSpPr>
            <a:spLocks noGrp="1"/>
          </p:cNvSpPr>
          <p:nvPr>
            <p:ph idx="1"/>
          </p:nvPr>
        </p:nvSpPr>
        <p:spPr/>
        <p:txBody>
          <a:bodyPr>
            <a:normAutofit/>
          </a:bodyPr>
          <a:lstStyle/>
          <a:p>
            <a:r>
              <a:rPr lang="en-US" dirty="0" smtClean="0"/>
              <a:t>2017 Consolidated Appropriations act:</a:t>
            </a:r>
          </a:p>
          <a:p>
            <a:pPr lvl="1"/>
            <a:r>
              <a:rPr lang="en-US" dirty="0"/>
              <a:t>SEC. 537. None of the funds made available in this </a:t>
            </a:r>
            <a:r>
              <a:rPr lang="en-US" dirty="0" smtClean="0"/>
              <a:t>Act </a:t>
            </a:r>
            <a:r>
              <a:rPr lang="en-US" dirty="0"/>
              <a:t>to the Department of Justice may be </a:t>
            </a:r>
            <a:r>
              <a:rPr lang="en-US" dirty="0" smtClean="0"/>
              <a:t>used . . . </a:t>
            </a:r>
            <a:r>
              <a:rPr lang="en-US" dirty="0"/>
              <a:t>to prevent any of </a:t>
            </a:r>
            <a:r>
              <a:rPr lang="en-US" dirty="0" smtClean="0"/>
              <a:t>[the states with medical marijuana] </a:t>
            </a:r>
            <a:r>
              <a:rPr lang="en-US" dirty="0"/>
              <a:t>from </a:t>
            </a:r>
            <a:r>
              <a:rPr lang="en-US" dirty="0" smtClean="0"/>
              <a:t>implementing </a:t>
            </a:r>
            <a:r>
              <a:rPr lang="en-US" dirty="0"/>
              <a:t>their own laws that authorize the use, distribution, </a:t>
            </a:r>
            <a:r>
              <a:rPr lang="en-US" dirty="0" smtClean="0"/>
              <a:t>possession</a:t>
            </a:r>
            <a:r>
              <a:rPr lang="en-US" dirty="0"/>
              <a:t>, or cultivation of medical marijuana. </a:t>
            </a:r>
          </a:p>
        </p:txBody>
      </p:sp>
    </p:spTree>
    <p:extLst>
      <p:ext uri="{BB962C8B-B14F-4D97-AF65-F5344CB8AC3E}">
        <p14:creationId xmlns:p14="http://schemas.microsoft.com/office/powerpoint/2010/main" val="1394114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dirty="0"/>
              <a:t>The Board reiterates its view that measures taken in various states of the United States to legalize the production, sale and distribution of cannabis for nonmedical and non-scientific purposes are inconsistent with the provisions of the international drug control treaties. </a:t>
            </a:r>
            <a:endParaRPr lang="en-US" dirty="0" smtClean="0"/>
          </a:p>
          <a:p>
            <a:pPr marL="0" indent="0">
              <a:buNone/>
            </a:pPr>
            <a:endParaRPr lang="en-US" dirty="0"/>
          </a:p>
          <a:p>
            <a:pPr marL="0" indent="0">
              <a:buNone/>
            </a:pPr>
            <a:r>
              <a:rPr lang="en-US" dirty="0" smtClean="0"/>
              <a:t>INCB </a:t>
            </a:r>
            <a:r>
              <a:rPr lang="en-US" dirty="0"/>
              <a:t>wishes once again to draw attention to the fact that the 1961 Convention as amended establishes that the parties to the Convention should take such legislative and administrative measures as may be necessary “to limit exclusively to medical and scientific purposes the production, manufacture, export, import, distribution of, trade in, use and possession of drugs”. </a:t>
            </a:r>
          </a:p>
        </p:txBody>
      </p:sp>
    </p:spTree>
    <p:extLst>
      <p:ext uri="{BB962C8B-B14F-4D97-AF65-F5344CB8AC3E}">
        <p14:creationId xmlns:p14="http://schemas.microsoft.com/office/powerpoint/2010/main" val="613910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 Legal Structure</a:t>
            </a:r>
            <a:endParaRPr lang="en-US" dirty="0"/>
          </a:p>
        </p:txBody>
      </p:sp>
      <p:sp>
        <p:nvSpPr>
          <p:cNvPr id="3" name="Content Placeholder 2"/>
          <p:cNvSpPr>
            <a:spLocks noGrp="1"/>
          </p:cNvSpPr>
          <p:nvPr>
            <p:ph idx="1"/>
          </p:nvPr>
        </p:nvSpPr>
        <p:spPr/>
        <p:txBody>
          <a:bodyPr/>
          <a:lstStyle/>
          <a:p>
            <a:pPr>
              <a:buNone/>
            </a:pPr>
            <a:r>
              <a:rPr lang="en-US" dirty="0" smtClean="0"/>
              <a:t>The United States has a two-tier government structure</a:t>
            </a:r>
          </a:p>
          <a:p>
            <a:pPr lvl="2"/>
            <a:r>
              <a:rPr lang="en-US" dirty="0" smtClean="0"/>
              <a:t>Called “Federal” government system</a:t>
            </a:r>
          </a:p>
          <a:p>
            <a:pPr marL="914400" lvl="2" indent="0">
              <a:buNone/>
            </a:pPr>
            <a:endParaRPr lang="en-US" dirty="0"/>
          </a:p>
          <a:p>
            <a:pPr marL="914400" lvl="2" indent="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usa-states-map.gif"/>
          <p:cNvPicPr>
            <a:picLocks noGrp="1" noChangeAspect="1"/>
          </p:cNvPicPr>
          <p:nvPr>
            <p:ph idx="1"/>
          </p:nvPr>
        </p:nvPicPr>
        <p:blipFill>
          <a:blip r:embed="rId2" cstate="print"/>
          <a:stretch>
            <a:fillRect/>
          </a:stretch>
        </p:blipFill>
        <p:spPr>
          <a:xfrm>
            <a:off x="0" y="332656"/>
            <a:ext cx="9041469" cy="6122366"/>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 Legal Structure</a:t>
            </a:r>
            <a:endParaRPr lang="en-US" dirty="0"/>
          </a:p>
        </p:txBody>
      </p:sp>
      <p:sp>
        <p:nvSpPr>
          <p:cNvPr id="3" name="Content Placeholder 2"/>
          <p:cNvSpPr>
            <a:spLocks noGrp="1"/>
          </p:cNvSpPr>
          <p:nvPr>
            <p:ph idx="1"/>
          </p:nvPr>
        </p:nvSpPr>
        <p:spPr/>
        <p:txBody>
          <a:bodyPr/>
          <a:lstStyle/>
          <a:p>
            <a:r>
              <a:rPr lang="en-US" dirty="0" smtClean="0"/>
              <a:t>National law (“federal law” is passed by Congress and governs the entire country)</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12" y="2636911"/>
            <a:ext cx="4618096" cy="239525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6016" y="2636911"/>
            <a:ext cx="4282934" cy="2409150"/>
          </a:xfrm>
          <a:prstGeom prst="rect">
            <a:avLst/>
          </a:prstGeom>
        </p:spPr>
      </p:pic>
    </p:spTree>
    <p:extLst>
      <p:ext uri="{BB962C8B-B14F-4D97-AF65-F5344CB8AC3E}">
        <p14:creationId xmlns:p14="http://schemas.microsoft.com/office/powerpoint/2010/main" val="2376531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 Legal Structure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States have their own governments and laws governing their states, including criminal laws.</a:t>
            </a:r>
          </a:p>
          <a:p>
            <a:pPr lvl="2"/>
            <a:r>
              <a:rPr lang="en-US" dirty="0" smtClean="0"/>
              <a:t>E.g. California has California state law.</a:t>
            </a:r>
          </a:p>
          <a:p>
            <a:r>
              <a:rPr lang="en-US" dirty="0" smtClean="0"/>
              <a:t>As we have seen, Federal laws criminalize possession, distribution, trafficking, etc of illegal drugs. </a:t>
            </a:r>
          </a:p>
          <a:p>
            <a:r>
              <a:rPr lang="en-US" dirty="0" smtClean="0"/>
              <a:t>States can also (and have) criminalize the same/similar drug offenses. </a:t>
            </a:r>
          </a:p>
          <a:p>
            <a:pPr lvl="1"/>
            <a:r>
              <a:rPr lang="en-US" dirty="0" smtClean="0"/>
              <a:t>Remember 3 strikes? That was originally passed as California State law.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 Legal Structure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So which law applies?</a:t>
            </a:r>
          </a:p>
          <a:p>
            <a:pPr lvl="1"/>
            <a:r>
              <a:rPr lang="en-US" dirty="0" smtClean="0"/>
              <a:t>This is a </a:t>
            </a:r>
            <a:r>
              <a:rPr lang="en-US" i="1" dirty="0" smtClean="0"/>
              <a:t>very</a:t>
            </a:r>
            <a:r>
              <a:rPr lang="en-US" dirty="0" smtClean="0"/>
              <a:t> complicated </a:t>
            </a:r>
            <a:r>
              <a:rPr lang="en-US" dirty="0" smtClean="0"/>
              <a:t>area of </a:t>
            </a:r>
            <a:r>
              <a:rPr lang="en-US" dirty="0" smtClean="0"/>
              <a:t>law</a:t>
            </a:r>
          </a:p>
          <a:p>
            <a:pPr lvl="2"/>
            <a:r>
              <a:rPr lang="en-US" dirty="0" smtClean="0"/>
              <a:t>Basic Concept:</a:t>
            </a:r>
          </a:p>
          <a:p>
            <a:pPr lvl="3"/>
            <a:r>
              <a:rPr lang="en-US" dirty="0" smtClean="0"/>
              <a:t>Intrastate Activity – Regulated by State law</a:t>
            </a:r>
          </a:p>
          <a:p>
            <a:pPr lvl="4"/>
            <a:r>
              <a:rPr lang="en-US" dirty="0" smtClean="0"/>
              <a:t>Activity that occurs wholly within a state or is a “traditional” area of state regulation</a:t>
            </a:r>
          </a:p>
          <a:p>
            <a:pPr lvl="3"/>
            <a:r>
              <a:rPr lang="en-US" dirty="0" smtClean="0"/>
              <a:t>Interstate Activity – Regulated by Federal Law</a:t>
            </a:r>
          </a:p>
          <a:p>
            <a:pPr lvl="4"/>
            <a:r>
              <a:rPr lang="en-US" dirty="0" smtClean="0"/>
              <a:t>Commercial activity that occurs across state borders or between states (interstate commerce)</a:t>
            </a:r>
            <a:endParaRPr lang="en-US" dirty="0" smtClean="0"/>
          </a:p>
          <a:p>
            <a:pPr lvl="3"/>
            <a:r>
              <a:rPr lang="en-US" dirty="0" smtClean="0"/>
              <a:t>Is it possible both laws apply?  </a:t>
            </a:r>
            <a:r>
              <a:rPr lang="en-US" dirty="0" smtClean="0"/>
              <a:t>Yes, sometimes this is allowed.</a:t>
            </a:r>
          </a:p>
          <a:p>
            <a:pPr lvl="2"/>
            <a:r>
              <a:rPr lang="en-US" dirty="0" smtClean="0"/>
              <a:t>Basic Rule:</a:t>
            </a:r>
          </a:p>
          <a:p>
            <a:pPr lvl="3"/>
            <a:r>
              <a:rPr lang="en-US" dirty="0" smtClean="0"/>
              <a:t>The federal government </a:t>
            </a:r>
            <a:r>
              <a:rPr lang="en-US" i="1" dirty="0" smtClean="0"/>
              <a:t>can </a:t>
            </a:r>
            <a:r>
              <a:rPr lang="en-US" dirty="0" smtClean="0"/>
              <a:t>regulate something IF it is interstate activity</a:t>
            </a:r>
            <a:r>
              <a:rPr lang="en-US" i="1" dirty="0" smtClean="0"/>
              <a:t> </a:t>
            </a:r>
            <a:r>
              <a:rPr lang="en-US" dirty="0" smtClean="0"/>
              <a:t>or</a:t>
            </a:r>
            <a:r>
              <a:rPr lang="en-US" i="1" dirty="0" smtClean="0"/>
              <a:t> </a:t>
            </a:r>
            <a:r>
              <a:rPr lang="en-US" dirty="0" smtClean="0"/>
              <a:t>the activity effects interstate commerce</a:t>
            </a:r>
            <a:endParaRPr lang="en-US" dirty="0" smtClean="0"/>
          </a:p>
          <a:p>
            <a:pPr lvl="1"/>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Federalism Example - Automobiles</a:t>
            </a:r>
            <a:endParaRPr lang="en-US" dirty="0"/>
          </a:p>
        </p:txBody>
      </p:sp>
      <p:sp>
        <p:nvSpPr>
          <p:cNvPr id="5" name="Text Placeholder 4"/>
          <p:cNvSpPr>
            <a:spLocks noGrp="1"/>
          </p:cNvSpPr>
          <p:nvPr>
            <p:ph type="body" idx="1"/>
          </p:nvPr>
        </p:nvSpPr>
        <p:spPr/>
        <p:txBody>
          <a:bodyPr/>
          <a:lstStyle/>
          <a:p>
            <a:r>
              <a:rPr lang="en-US" dirty="0" smtClean="0"/>
              <a:t>State Law</a:t>
            </a:r>
            <a:endParaRPr lang="en-US" dirty="0"/>
          </a:p>
        </p:txBody>
      </p:sp>
      <p:sp>
        <p:nvSpPr>
          <p:cNvPr id="6" name="Content Placeholder 5"/>
          <p:cNvSpPr>
            <a:spLocks noGrp="1"/>
          </p:cNvSpPr>
          <p:nvPr>
            <p:ph sz="half" idx="2"/>
          </p:nvPr>
        </p:nvSpPr>
        <p:spPr/>
        <p:txBody>
          <a:bodyPr/>
          <a:lstStyle/>
          <a:p>
            <a:r>
              <a:rPr lang="en-US" dirty="0" smtClean="0"/>
              <a:t>Driver’s license</a:t>
            </a:r>
          </a:p>
          <a:p>
            <a:r>
              <a:rPr lang="en-US" dirty="0" smtClean="0"/>
              <a:t>Car registration</a:t>
            </a:r>
          </a:p>
          <a:p>
            <a:r>
              <a:rPr lang="en-US" dirty="0" smtClean="0"/>
              <a:t>Car inspection</a:t>
            </a:r>
          </a:p>
          <a:p>
            <a:r>
              <a:rPr lang="en-US" dirty="0" smtClean="0"/>
              <a:t>Seat </a:t>
            </a:r>
            <a:r>
              <a:rPr lang="en-US" dirty="0"/>
              <a:t>b</a:t>
            </a:r>
            <a:r>
              <a:rPr lang="en-US" dirty="0" smtClean="0"/>
              <a:t>elt requirement</a:t>
            </a:r>
          </a:p>
          <a:p>
            <a:r>
              <a:rPr lang="en-US" dirty="0" smtClean="0"/>
              <a:t>Car insurance mandate</a:t>
            </a:r>
          </a:p>
          <a:p>
            <a:endParaRPr lang="en-US" dirty="0"/>
          </a:p>
        </p:txBody>
      </p:sp>
      <p:sp>
        <p:nvSpPr>
          <p:cNvPr id="7" name="Text Placeholder 6"/>
          <p:cNvSpPr>
            <a:spLocks noGrp="1"/>
          </p:cNvSpPr>
          <p:nvPr>
            <p:ph type="body" sz="quarter" idx="3"/>
          </p:nvPr>
        </p:nvSpPr>
        <p:spPr/>
        <p:txBody>
          <a:bodyPr/>
          <a:lstStyle/>
          <a:p>
            <a:r>
              <a:rPr lang="en-US" dirty="0" smtClean="0"/>
              <a:t>Federal Law</a:t>
            </a:r>
            <a:endParaRPr lang="en-US" dirty="0"/>
          </a:p>
        </p:txBody>
      </p:sp>
      <p:sp>
        <p:nvSpPr>
          <p:cNvPr id="8" name="Content Placeholder 7"/>
          <p:cNvSpPr>
            <a:spLocks noGrp="1"/>
          </p:cNvSpPr>
          <p:nvPr>
            <p:ph sz="quarter" idx="4"/>
          </p:nvPr>
        </p:nvSpPr>
        <p:spPr/>
        <p:txBody>
          <a:bodyPr/>
          <a:lstStyle/>
          <a:p>
            <a:r>
              <a:rPr lang="en-US" dirty="0" smtClean="0"/>
              <a:t>Vehicle Safety Equipment</a:t>
            </a:r>
          </a:p>
          <a:p>
            <a:pPr lvl="1"/>
            <a:r>
              <a:rPr lang="en-US" dirty="0" smtClean="0"/>
              <a:t>For example, requiring cars to have seatbelts/airbags</a:t>
            </a:r>
          </a:p>
          <a:p>
            <a:r>
              <a:rPr lang="en-US" dirty="0" smtClean="0"/>
              <a:t>Fuel Emissions Standards</a:t>
            </a:r>
          </a:p>
          <a:p>
            <a:r>
              <a:rPr lang="en-US" dirty="0" smtClean="0"/>
              <a:t>Highway design standards</a:t>
            </a:r>
          </a:p>
          <a:p>
            <a:endParaRPr lang="en-US" dirty="0"/>
          </a:p>
        </p:txBody>
      </p:sp>
    </p:spTree>
    <p:extLst>
      <p:ext uri="{BB962C8B-B14F-4D97-AF65-F5344CB8AC3E}">
        <p14:creationId xmlns:p14="http://schemas.microsoft.com/office/powerpoint/2010/main" val="1883459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Federal Law - Preemption</a:t>
            </a:r>
            <a:endParaRPr lang="en-US" dirty="0"/>
          </a:p>
        </p:txBody>
      </p:sp>
      <p:sp>
        <p:nvSpPr>
          <p:cNvPr id="8" name="Content Placeholder 7"/>
          <p:cNvSpPr>
            <a:spLocks noGrp="1"/>
          </p:cNvSpPr>
          <p:nvPr>
            <p:ph idx="1"/>
          </p:nvPr>
        </p:nvSpPr>
        <p:spPr/>
        <p:txBody>
          <a:bodyPr>
            <a:normAutofit/>
          </a:bodyPr>
          <a:lstStyle/>
          <a:p>
            <a:r>
              <a:rPr lang="en-US" dirty="0" smtClean="0"/>
              <a:t>The Preemption Doctrine:</a:t>
            </a:r>
          </a:p>
          <a:p>
            <a:pPr lvl="1"/>
            <a:r>
              <a:rPr lang="en-US" dirty="0" smtClean="0"/>
              <a:t>In some circumstances federal law </a:t>
            </a:r>
            <a:r>
              <a:rPr lang="en-US" i="1" dirty="0" smtClean="0"/>
              <a:t>preempts </a:t>
            </a:r>
            <a:r>
              <a:rPr lang="en-US" dirty="0" smtClean="0"/>
              <a:t>state law.</a:t>
            </a:r>
          </a:p>
          <a:p>
            <a:pPr lvl="2"/>
            <a:r>
              <a:rPr lang="en-US" dirty="0" smtClean="0"/>
              <a:t>This means:</a:t>
            </a:r>
          </a:p>
          <a:p>
            <a:pPr marL="1828800" lvl="3" indent="-457200">
              <a:buFont typeface="+mj-lt"/>
              <a:buAutoNum type="alphaUcPeriod"/>
            </a:pPr>
            <a:r>
              <a:rPr lang="en-US" dirty="0" smtClean="0"/>
              <a:t>In case of conflict between the two, Federal law will be superior. The state law is void</a:t>
            </a:r>
          </a:p>
          <a:p>
            <a:pPr marL="1828800" lvl="3" indent="-457200">
              <a:buFont typeface="+mj-lt"/>
              <a:buAutoNum type="alphaUcPeriod"/>
            </a:pPr>
            <a:r>
              <a:rPr lang="en-US" dirty="0" smtClean="0"/>
              <a:t>Sometimes, </a:t>
            </a:r>
            <a:r>
              <a:rPr lang="en-US" dirty="0"/>
              <a:t>ONLY Federal law can regulate the commercial activity. State law is not allowed </a:t>
            </a:r>
          </a:p>
          <a:p>
            <a:pPr lvl="4"/>
            <a:r>
              <a:rPr lang="en-US" dirty="0" smtClean="0"/>
              <a:t>Example: Aviation standards and rules are only federal law</a:t>
            </a:r>
            <a:endParaRPr lang="en-US" dirty="0"/>
          </a:p>
        </p:txBody>
      </p:sp>
    </p:spTree>
    <p:extLst>
      <p:ext uri="{BB962C8B-B14F-4D97-AF65-F5344CB8AC3E}">
        <p14:creationId xmlns:p14="http://schemas.microsoft.com/office/powerpoint/2010/main" val="1676504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TotalTime>
  <Words>1104</Words>
  <Application>Microsoft Office PowerPoint</Application>
  <PresentationFormat>On-screen Show (4:3)</PresentationFormat>
  <Paragraphs>111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Wingdings</vt:lpstr>
      <vt:lpstr>Office Theme</vt:lpstr>
      <vt:lpstr>Marijuana – United States</vt:lpstr>
      <vt:lpstr>Review – Single Convention Issue</vt:lpstr>
      <vt:lpstr>U.S. Legal Structure</vt:lpstr>
      <vt:lpstr>PowerPoint Presentation</vt:lpstr>
      <vt:lpstr>U.S. Legal Structure</vt:lpstr>
      <vt:lpstr>U.S. Legal Structure</vt:lpstr>
      <vt:lpstr>U.S. Legal Structure</vt:lpstr>
      <vt:lpstr>Federalism Example - Automobiles</vt:lpstr>
      <vt:lpstr>Federal Law - Preemption</vt:lpstr>
      <vt:lpstr>Federal Law on Drugs</vt:lpstr>
      <vt:lpstr>Controlled Substances Act</vt:lpstr>
      <vt:lpstr>Legalization – Medical Marijuana</vt:lpstr>
      <vt:lpstr>California – Medical Marijuana</vt:lpstr>
      <vt:lpstr>PowerPoint Presentation</vt:lpstr>
      <vt:lpstr>PowerPoint Presentation</vt:lpstr>
      <vt:lpstr>Federal Supremacy - Gonzales v. Raich</vt:lpstr>
      <vt:lpstr>Full Legalization of Marijuana</vt:lpstr>
      <vt:lpstr>Legalization of Marijuana</vt:lpstr>
      <vt:lpstr>Federal Supremacy Issues</vt:lpstr>
      <vt:lpstr>Single Convention Narcotics 1961</vt:lpstr>
      <vt:lpstr>Decriminalization – A third way?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Marijuana – Towards Legalization?</dc:title>
  <dc:creator>1</dc:creator>
  <cp:lastModifiedBy>ajou</cp:lastModifiedBy>
  <cp:revision>24</cp:revision>
  <dcterms:created xsi:type="dcterms:W3CDTF">2015-09-07T19:32:33Z</dcterms:created>
  <dcterms:modified xsi:type="dcterms:W3CDTF">2018-10-15T20:32:50Z</dcterms:modified>
</cp:coreProperties>
</file>