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1" r:id="rId4"/>
    <p:sldId id="262" r:id="rId5"/>
    <p:sldId id="291" r:id="rId6"/>
    <p:sldId id="292" r:id="rId7"/>
    <p:sldId id="279" r:id="rId8"/>
    <p:sldId id="288" r:id="rId9"/>
    <p:sldId id="274" r:id="rId10"/>
    <p:sldId id="260" r:id="rId11"/>
    <p:sldId id="281" r:id="rId12"/>
    <p:sldId id="276" r:id="rId13"/>
    <p:sldId id="277" r:id="rId14"/>
    <p:sldId id="278" r:id="rId15"/>
    <p:sldId id="283" r:id="rId16"/>
    <p:sldId id="285" r:id="rId17"/>
    <p:sldId id="286" r:id="rId18"/>
    <p:sldId id="284" r:id="rId19"/>
    <p:sldId id="287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2ED5-8342-4650-AF08-077F9B7AD4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5720-99A5-4BD9-8595-BB1B7DABE2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ice.gov/opa/file/450211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 –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RICO focuses specifically on an activity called ”racketeering”, and it allows the leaders of a syndicate to be tried for the crimes which they ordered others to do or assisted them.</a:t>
            </a:r>
          </a:p>
          <a:p>
            <a:pPr lvl="1"/>
            <a:r>
              <a:rPr lang="en-US" b="1" dirty="0" smtClean="0"/>
              <a:t>Racketeering </a:t>
            </a:r>
            <a:r>
              <a:rPr lang="en-US" dirty="0" smtClean="0"/>
              <a:t>is </a:t>
            </a:r>
            <a:r>
              <a:rPr lang="en-US" dirty="0"/>
              <a:t>the act of offering of a dishonest service (a "racket") to solve a problem that wouldn't otherwise exist without the enterprise offering the service.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 -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RICO requires: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enterprise or organization . . 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Conducting a pattern . . 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of racketeering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 -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‘enterprise’ is defined in 18 U.S.C section 1961 (4) to include “any individual, partnership, corporation, association, or other legal entity, and any union or group of individuals associated in fact although not a legal entity”. </a:t>
            </a:r>
            <a:endParaRPr lang="en-US" dirty="0" smtClean="0"/>
          </a:p>
          <a:p>
            <a:pPr lvl="1"/>
            <a:r>
              <a:rPr lang="en-US" dirty="0" smtClean="0"/>
              <a:t>What is Enterprise?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group with members who are associated in a relationship in order to achieve a common purpose, provided the relationship lasts long enough to allow them to pursue that purpose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the terminology of RICO law, such groups are known as “association-in-fact” enterprises. </a:t>
            </a:r>
          </a:p>
        </p:txBody>
      </p:sp>
    </p:spTree>
    <p:extLst>
      <p:ext uri="{BB962C8B-B14F-4D97-AF65-F5344CB8AC3E}">
        <p14:creationId xmlns:p14="http://schemas.microsoft.com/office/powerpoint/2010/main" val="252958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 -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‘pattern of racketeering activity’ requires at least two acts of racketeering </a:t>
            </a:r>
            <a:r>
              <a:rPr lang="en-US" dirty="0" smtClean="0"/>
              <a:t>activity within a 10 year period. Acts of racketeering are specific defined offenses (predicate offenses) drawn from a list of 35 crimes—</a:t>
            </a:r>
          </a:p>
          <a:p>
            <a:pPr lvl="1"/>
            <a:r>
              <a:rPr lang="en-US" dirty="0"/>
              <a:t>Any violation of state </a:t>
            </a:r>
            <a:r>
              <a:rPr lang="en-US" dirty="0" smtClean="0"/>
              <a:t>statutes against</a:t>
            </a:r>
            <a:r>
              <a:rPr lang="en-US" dirty="0"/>
              <a:t> gambling, murder, kidnapping, extortion, arson, robbery, </a:t>
            </a:r>
            <a:r>
              <a:rPr lang="en-US" dirty="0" smtClean="0"/>
              <a:t>bribery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Any act of bribery, counterfeiting, theft, embezzlement, fraud, dealing in obscene matter, obstruction of </a:t>
            </a:r>
            <a:r>
              <a:rPr lang="en-US" dirty="0" smtClean="0"/>
              <a:t>justice</a:t>
            </a:r>
            <a:r>
              <a:rPr lang="en-US" dirty="0"/>
              <a:t>, slavery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gambling, </a:t>
            </a:r>
            <a:r>
              <a:rPr lang="en-US" dirty="0"/>
              <a:t>commission of murder-for-hire, and many other offenses covered under the Federal criminal code (Title 18);</a:t>
            </a:r>
          </a:p>
          <a:p>
            <a:pPr lvl="1"/>
            <a:r>
              <a:rPr lang="en-US" dirty="0" smtClean="0"/>
              <a:t>Bankruptcy</a:t>
            </a:r>
            <a:r>
              <a:rPr lang="en-US" dirty="0"/>
              <a:t> fraud or securities fraud;</a:t>
            </a:r>
          </a:p>
          <a:p>
            <a:pPr lvl="1"/>
            <a:r>
              <a:rPr lang="en-US" dirty="0"/>
              <a:t>Drug trafficking; </a:t>
            </a:r>
            <a:endParaRPr lang="en-US" dirty="0" smtClean="0"/>
          </a:p>
          <a:p>
            <a:pPr lvl="1"/>
            <a:r>
              <a:rPr lang="en-US" dirty="0" smtClean="0"/>
              <a:t>Criminal</a:t>
            </a:r>
            <a:r>
              <a:rPr lang="en-US" dirty="0"/>
              <a:t> copyright infringement;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Money </a:t>
            </a:r>
            <a:r>
              <a:rPr lang="en-US" dirty="0" smtClean="0">
                <a:solidFill>
                  <a:srgbClr val="FF0000"/>
                </a:solidFill>
              </a:rPr>
              <a:t>laundering; mail fraud; and wire fraud</a:t>
            </a:r>
            <a:r>
              <a:rPr lang="en-US" dirty="0" smtClean="0"/>
              <a:t>	</a:t>
            </a:r>
          </a:p>
          <a:p>
            <a:r>
              <a:rPr lang="en-US" dirty="0" smtClean="0"/>
              <a:t>To be a pattern the activities must be “related and continuous”</a:t>
            </a:r>
          </a:p>
          <a:p>
            <a:pPr lvl="1"/>
            <a:r>
              <a:rPr lang="en-US" dirty="0"/>
              <a:t>Relatedness will be established if the crimes have similar characteristics such as the same perpetrators, victims, and methods of commission. </a:t>
            </a:r>
            <a:endParaRPr lang="en-US" dirty="0" smtClean="0"/>
          </a:p>
          <a:p>
            <a:pPr lvl="1"/>
            <a:r>
              <a:rPr lang="en-US" dirty="0" smtClean="0"/>
              <a:t>The criminal acts must be related to the RICO enterprise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 - Penalties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RICO is a distinct criminal offense (even though it involves other criminal activity)</a:t>
            </a:r>
          </a:p>
          <a:p>
            <a:pPr lvl="1"/>
            <a:r>
              <a:rPr lang="en-US" dirty="0" smtClean="0"/>
              <a:t>Each RICO conviction comes with up to 20 year prison sentence</a:t>
            </a:r>
          </a:p>
          <a:p>
            <a:pPr lvl="1"/>
            <a:r>
              <a:rPr lang="en-US" dirty="0" smtClean="0"/>
              <a:t>Each RICO violation must be based on one of the 35 predicate charges (racketeering activity)</a:t>
            </a:r>
          </a:p>
          <a:p>
            <a:r>
              <a:rPr lang="en-US" dirty="0" smtClean="0"/>
              <a:t>In addition, RICO provides for civil forfeiture procedures to start </a:t>
            </a:r>
            <a:r>
              <a:rPr lang="en-US" i="1" dirty="0" smtClean="0"/>
              <a:t>before</a:t>
            </a:r>
            <a:r>
              <a:rPr lang="en-US" dirty="0" smtClean="0"/>
              <a:t> criminal conviction. </a:t>
            </a:r>
          </a:p>
          <a:p>
            <a:pPr lvl="1"/>
            <a:r>
              <a:rPr lang="en-US" dirty="0" smtClean="0"/>
              <a:t>“freezing assets” of the defendant</a:t>
            </a:r>
          </a:p>
          <a:p>
            <a:pPr lvl="1"/>
            <a:r>
              <a:rPr lang="en-US" dirty="0" smtClean="0"/>
              <a:t>Upon conviction, the defendant’s interest in the organization </a:t>
            </a:r>
            <a:r>
              <a:rPr lang="en-US" i="1" dirty="0" smtClean="0"/>
              <a:t>automatically </a:t>
            </a:r>
            <a:r>
              <a:rPr lang="en-US" dirty="0" smtClean="0"/>
              <a:t>forfeited.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3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939131"/>
            <a:ext cx="6162675" cy="3848100"/>
          </a:xfrm>
        </p:spPr>
      </p:pic>
    </p:spTree>
    <p:extLst>
      <p:ext uri="{BB962C8B-B14F-4D97-AF65-F5344CB8AC3E}">
        <p14:creationId xmlns:p14="http://schemas.microsoft.com/office/powerpoint/2010/main" val="100061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2015, the U.S. indicted 14 people who were members of FIFA or related organizations (e.g. CONCACAF)</a:t>
            </a:r>
          </a:p>
          <a:p>
            <a:r>
              <a:rPr lang="en-US" dirty="0" smtClean="0"/>
              <a:t>The people were involved a scheme to take bribes for television contracts. </a:t>
            </a:r>
          </a:p>
          <a:p>
            <a:pPr lvl="2"/>
            <a:r>
              <a:rPr lang="en-US" dirty="0" smtClean="0"/>
              <a:t>Cannot be charged with bribery because no government officials involved</a:t>
            </a:r>
          </a:p>
          <a:p>
            <a:pPr lvl="2"/>
            <a:r>
              <a:rPr lang="en-US" dirty="0" smtClean="0"/>
              <a:t>Instead U.S. is using RICO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3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FIFA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7" y="1052736"/>
            <a:ext cx="7227783" cy="5400600"/>
          </a:xfrm>
        </p:spPr>
      </p:pic>
    </p:spTree>
    <p:extLst>
      <p:ext uri="{BB962C8B-B14F-4D97-AF65-F5344CB8AC3E}">
        <p14:creationId xmlns:p14="http://schemas.microsoft.com/office/powerpoint/2010/main" val="16276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FIFA – RICO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39" y="1196752"/>
            <a:ext cx="4657711" cy="4929411"/>
          </a:xfrm>
        </p:spPr>
      </p:pic>
    </p:spTree>
    <p:extLst>
      <p:ext uri="{BB962C8B-B14F-4D97-AF65-F5344CB8AC3E}">
        <p14:creationId xmlns:p14="http://schemas.microsoft.com/office/powerpoint/2010/main" val="390013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However the corruption scheme occurred OUTSIDE the United States</a:t>
            </a:r>
          </a:p>
          <a:p>
            <a:pPr lvl="1"/>
            <a:r>
              <a:rPr lang="en-US" dirty="0" smtClean="0"/>
              <a:t>How can U.S. law be applies extraterritorially?</a:t>
            </a:r>
          </a:p>
          <a:p>
            <a:pPr lvl="2"/>
            <a:r>
              <a:rPr lang="en-US" dirty="0" smtClean="0"/>
              <a:t>If the criminal activity </a:t>
            </a:r>
            <a:r>
              <a:rPr lang="en-US" i="1" dirty="0" smtClean="0"/>
              <a:t>affected</a:t>
            </a:r>
            <a:r>
              <a:rPr lang="en-US" dirty="0" smtClean="0"/>
              <a:t> interstate commerce</a:t>
            </a:r>
          </a:p>
          <a:p>
            <a:pPr lvl="3"/>
            <a:r>
              <a:rPr lang="en-US" dirty="0" smtClean="0"/>
              <a:t>Money Laundering</a:t>
            </a:r>
          </a:p>
          <a:p>
            <a:pPr lvl="3"/>
            <a:r>
              <a:rPr lang="en-US" dirty="0" smtClean="0"/>
              <a:t>Wire Fraud</a:t>
            </a:r>
          </a:p>
          <a:p>
            <a:r>
              <a:rPr lang="en-US" dirty="0" smtClean="0"/>
              <a:t>What is the enterprise?</a:t>
            </a:r>
          </a:p>
          <a:p>
            <a:pPr lvl="1"/>
            <a:r>
              <a:rPr lang="en-US" dirty="0"/>
              <a:t>The Federation </a:t>
            </a:r>
            <a:r>
              <a:rPr lang="en-US" dirty="0" err="1"/>
              <a:t>Internationale</a:t>
            </a:r>
            <a:r>
              <a:rPr lang="en-US" dirty="0"/>
              <a:t> de Football Association ("FIFA") and its six constituent continental confederations - </a:t>
            </a:r>
            <a:r>
              <a:rPr lang="en-US" dirty="0" smtClean="0"/>
              <a:t>. . .­ </a:t>
            </a:r>
            <a:r>
              <a:rPr lang="en-US" dirty="0"/>
              <a:t>together with affiliated regional federations, national member associations, and sports marketing companies, collectively constituted an "enterprise," as defined in Title 18, United States Code, Section 1961(4), that is, a group of legal entities associated in fact (hereinafter the "enterprise"). </a:t>
            </a:r>
            <a:endParaRPr lang="en-US" dirty="0" smtClean="0"/>
          </a:p>
          <a:p>
            <a:r>
              <a:rPr lang="en-US" dirty="0" smtClean="0"/>
              <a:t>Who is the Victim?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Organized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characterize Organized Crime?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3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https://www.wired.com/2013/12/rico/</a:t>
            </a:r>
          </a:p>
        </p:txBody>
      </p:sp>
    </p:spTree>
    <p:extLst>
      <p:ext uri="{BB962C8B-B14F-4D97-AF65-F5344CB8AC3E}">
        <p14:creationId xmlns:p14="http://schemas.microsoft.com/office/powerpoint/2010/main" val="36030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www.justice.gov/opa/file/450211/download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dfatherSUM_1777724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71918"/>
            <a:ext cx="7708462" cy="480941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6EE27B000000578-0-image-a-47_14271450297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08104" y="1737691"/>
            <a:ext cx="3467322" cy="43204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3" y="1772816"/>
            <a:ext cx="5203085" cy="3805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2" y="1417638"/>
            <a:ext cx="7828018" cy="3779043"/>
          </a:xfrm>
        </p:spPr>
      </p:pic>
    </p:spTree>
    <p:extLst>
      <p:ext uri="{BB962C8B-B14F-4D97-AF65-F5344CB8AC3E}">
        <p14:creationId xmlns:p14="http://schemas.microsoft.com/office/powerpoint/2010/main" val="346734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0802"/>
            <a:ext cx="7056784" cy="7354664"/>
          </a:xfrm>
        </p:spPr>
      </p:pic>
    </p:spTree>
    <p:extLst>
      <p:ext uri="{BB962C8B-B14F-4D97-AF65-F5344CB8AC3E}">
        <p14:creationId xmlns:p14="http://schemas.microsoft.com/office/powerpoint/2010/main" val="32495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6" y="1654905"/>
            <a:ext cx="6373368" cy="4416552"/>
          </a:xfrm>
        </p:spPr>
      </p:pic>
    </p:spTree>
    <p:extLst>
      <p:ext uri="{BB962C8B-B14F-4D97-AF65-F5344CB8AC3E}">
        <p14:creationId xmlns:p14="http://schemas.microsoft.com/office/powerpoint/2010/main" val="20970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If a murder was committed on the far side of town and the "Capo" didn't pull the trigger, but it was done to protect the territory of a 'cleaning service" that the mob runs through another division, but it originated out of another business, and he didn't actually give the command, and the hit-man wasn't paid by him directly, and.......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RICO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RICO stands for “</a:t>
            </a:r>
            <a:r>
              <a:rPr lang="en-US" dirty="0"/>
              <a:t> </a:t>
            </a:r>
            <a:r>
              <a:rPr lang="en-US" b="1" dirty="0"/>
              <a:t>Racketeer Influenced and Corrupt Organizations </a:t>
            </a:r>
            <a:r>
              <a:rPr lang="en-US" b="1" dirty="0" smtClean="0"/>
              <a:t>Act”</a:t>
            </a:r>
          </a:p>
          <a:p>
            <a:endParaRPr lang="en-US" b="1" dirty="0"/>
          </a:p>
          <a:p>
            <a:r>
              <a:rPr lang="en-US" dirty="0" smtClean="0"/>
              <a:t>RICO provides for extended criminal and civil penalties for acts performed as part of an ongoing criminal organization</a:t>
            </a:r>
          </a:p>
          <a:p>
            <a:r>
              <a:rPr lang="en-US" dirty="0"/>
              <a:t>RICO was enacted in 1970. The main purpose was to go after </a:t>
            </a:r>
            <a:r>
              <a:rPr lang="en-US" dirty="0" smtClean="0"/>
              <a:t>criminal organizations (e.g. “mafia”)</a:t>
            </a:r>
          </a:p>
          <a:p>
            <a:r>
              <a:rPr lang="en-US" dirty="0"/>
              <a:t>Each individual is criminally culpable for ALL of the illegal activity of the enterprise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2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479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RICO</vt:lpstr>
      <vt:lpstr>Organized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RICO - Introduction</vt:lpstr>
      <vt:lpstr>RICO – Concept</vt:lpstr>
      <vt:lpstr>RICO - Elements</vt:lpstr>
      <vt:lpstr>RICO - Enterprise</vt:lpstr>
      <vt:lpstr>RICO - Pattern</vt:lpstr>
      <vt:lpstr>RICO - Penalties</vt:lpstr>
      <vt:lpstr>PowerPoint Presentation</vt:lpstr>
      <vt:lpstr>FIFA Case</vt:lpstr>
      <vt:lpstr>FIFA Case</vt:lpstr>
      <vt:lpstr>FIFA – RICO Case</vt:lpstr>
      <vt:lpstr>FIFA Case</vt:lpstr>
      <vt:lpstr>Internet Crimes?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</dc:title>
  <dc:creator>1</dc:creator>
  <cp:lastModifiedBy>ajou</cp:lastModifiedBy>
  <cp:revision>20</cp:revision>
  <dcterms:created xsi:type="dcterms:W3CDTF">2015-09-17T19:21:19Z</dcterms:created>
  <dcterms:modified xsi:type="dcterms:W3CDTF">2018-10-08T20:31:25Z</dcterms:modified>
</cp:coreProperties>
</file>