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69" r:id="rId6"/>
    <p:sldId id="257" r:id="rId7"/>
    <p:sldId id="267" r:id="rId8"/>
    <p:sldId id="259" r:id="rId9"/>
    <p:sldId id="268" r:id="rId10"/>
    <p:sldId id="261" r:id="rId11"/>
    <p:sldId id="262" r:id="rId12"/>
    <p:sldId id="263" r:id="rId13"/>
    <p:sldId id="264" r:id="rId14"/>
    <p:sldId id="270" r:id="rId15"/>
    <p:sldId id="273" r:id="rId16"/>
    <p:sldId id="271" r:id="rId17"/>
    <p:sldId id="280" r:id="rId18"/>
    <p:sldId id="281" r:id="rId19"/>
    <p:sldId id="282" r:id="rId20"/>
    <p:sldId id="28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A54B-6C5D-4ACB-A910-0305B2649D6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0BD9-D2ED-44FF-BCDC-421868FF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Crime and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00" y="365125"/>
            <a:ext cx="8942909" cy="5878020"/>
          </a:xfrm>
        </p:spPr>
      </p:pic>
    </p:spTree>
    <p:extLst>
      <p:ext uri="{BB962C8B-B14F-4D97-AF65-F5344CB8AC3E}">
        <p14:creationId xmlns:p14="http://schemas.microsoft.com/office/powerpoint/2010/main" val="140769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1" y="-27201"/>
            <a:ext cx="8282151" cy="6886018"/>
          </a:xfrm>
        </p:spPr>
      </p:pic>
    </p:spTree>
    <p:extLst>
      <p:ext uri="{BB962C8B-B14F-4D97-AF65-F5344CB8AC3E}">
        <p14:creationId xmlns:p14="http://schemas.microsoft.com/office/powerpoint/2010/main" val="258790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known instance of ransomware was in 1989</a:t>
            </a:r>
          </a:p>
          <a:p>
            <a:endParaRPr lang="en-US" dirty="0" smtClean="0"/>
          </a:p>
          <a:p>
            <a:r>
              <a:rPr lang="en-US" dirty="0" smtClean="0"/>
              <a:t>However, in recent years ransomware has become a more popular form of criminal attack. Why?</a:t>
            </a:r>
            <a:endParaRPr lang="en-US" dirty="0"/>
          </a:p>
          <a:p>
            <a:pPr lvl="1"/>
            <a:r>
              <a:rPr lang="en-US" dirty="0" smtClean="0"/>
              <a:t>BITCOIN</a:t>
            </a:r>
          </a:p>
          <a:p>
            <a:pPr lvl="1"/>
            <a:endParaRPr lang="en-US" dirty="0"/>
          </a:p>
          <a:p>
            <a:r>
              <a:rPr lang="en-US" dirty="0" smtClean="0"/>
              <a:t>Up to 40 percent of malware is </a:t>
            </a:r>
          </a:p>
          <a:p>
            <a:pPr marL="0" indent="0">
              <a:buNone/>
            </a:pPr>
            <a:r>
              <a:rPr lang="en-US" dirty="0" smtClean="0"/>
              <a:t>   now ransomware</a:t>
            </a:r>
          </a:p>
          <a:p>
            <a:pPr lvl="1"/>
            <a:r>
              <a:rPr lang="en-US" dirty="0" smtClean="0"/>
              <a:t>93 Percent of Phishing spam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77" y="3370646"/>
            <a:ext cx="4885058" cy="27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 and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– You are a hacker who wants to get paid.</a:t>
            </a:r>
          </a:p>
          <a:p>
            <a:pPr lvl="1"/>
            <a:r>
              <a:rPr lang="en-US" dirty="0" smtClean="0"/>
              <a:t>But that payment can be traced by authorities. </a:t>
            </a:r>
          </a:p>
          <a:p>
            <a:pPr lvl="1"/>
            <a:r>
              <a:rPr lang="en-US" dirty="0" smtClean="0"/>
              <a:t>How can you do it?</a:t>
            </a:r>
          </a:p>
          <a:p>
            <a:r>
              <a:rPr lang="en-US" dirty="0" smtClean="0"/>
              <a:t>Enter BITCOIN</a:t>
            </a:r>
          </a:p>
          <a:p>
            <a:pPr lvl="1"/>
            <a:r>
              <a:rPr lang="en-US" dirty="0" smtClean="0"/>
              <a:t>Bitcoin is a “crypto-currency”</a:t>
            </a:r>
          </a:p>
          <a:p>
            <a:pPr lvl="2"/>
            <a:r>
              <a:rPr lang="en-US" dirty="0"/>
              <a:t>A </a:t>
            </a:r>
            <a:r>
              <a:rPr lang="en-US" b="1" dirty="0"/>
              <a:t>cryptocurrency</a:t>
            </a:r>
            <a:r>
              <a:rPr lang="en-US" dirty="0"/>
              <a:t> (or </a:t>
            </a:r>
            <a:r>
              <a:rPr lang="en-US" b="1" dirty="0"/>
              <a:t>crypto currency</a:t>
            </a:r>
            <a:r>
              <a:rPr lang="en-US" dirty="0"/>
              <a:t>) is a medium of exchange using cryptography to secure the transactions and to control the creation of new units. 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For a criminal, bitcoin has </a:t>
            </a:r>
            <a:r>
              <a:rPr lang="en-US" dirty="0" smtClean="0"/>
              <a:t>substantial advantages:</a:t>
            </a:r>
          </a:p>
          <a:p>
            <a:pPr lvl="2"/>
            <a:r>
              <a:rPr lang="en-US" dirty="0" smtClean="0"/>
              <a:t>No need to use a bank/enter the financial system</a:t>
            </a:r>
          </a:p>
          <a:p>
            <a:pPr lvl="2"/>
            <a:r>
              <a:rPr lang="en-US" dirty="0" smtClean="0"/>
              <a:t>Anonymous/Pseudo-anonymous</a:t>
            </a:r>
          </a:p>
          <a:p>
            <a:pPr lvl="2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Transactions are irrevocable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6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 – </a:t>
            </a:r>
            <a:r>
              <a:rPr lang="en-US" dirty="0" err="1" smtClean="0"/>
              <a:t>Wanna</a:t>
            </a:r>
            <a:r>
              <a:rPr lang="en-US" dirty="0" smtClean="0"/>
              <a:t> Cry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 May 11, 2017,  a significant </a:t>
            </a:r>
            <a:r>
              <a:rPr lang="en-US" dirty="0" err="1" smtClean="0"/>
              <a:t>ransware</a:t>
            </a:r>
            <a:r>
              <a:rPr lang="en-US" dirty="0" smtClean="0"/>
              <a:t> attack occurred globally. </a:t>
            </a:r>
          </a:p>
          <a:p>
            <a:pPr lvl="1"/>
            <a:r>
              <a:rPr lang="en-US" dirty="0" smtClean="0"/>
              <a:t>The name of the Ransomware was “</a:t>
            </a:r>
            <a:r>
              <a:rPr lang="en-US" dirty="0" err="1" smtClean="0"/>
              <a:t>Wanna</a:t>
            </a:r>
            <a:r>
              <a:rPr lang="en-US" dirty="0" smtClean="0"/>
              <a:t> Cry”</a:t>
            </a:r>
          </a:p>
          <a:p>
            <a:endParaRPr lang="en-US" dirty="0"/>
          </a:p>
          <a:p>
            <a:r>
              <a:rPr lang="en-US" dirty="0" err="1" smtClean="0"/>
              <a:t>WannaCry</a:t>
            </a:r>
            <a:r>
              <a:rPr lang="en-US" dirty="0" smtClean="0"/>
              <a:t> operated similar to a worm rather than traditional malware</a:t>
            </a:r>
          </a:p>
          <a:p>
            <a:pPr lvl="1"/>
            <a:r>
              <a:rPr lang="en-US" dirty="0" smtClean="0"/>
              <a:t>I.e. it self-replicated across systems.</a:t>
            </a:r>
          </a:p>
          <a:p>
            <a:r>
              <a:rPr lang="en-US" dirty="0" smtClean="0"/>
              <a:t>It did so by utilizing software developed created by and OS exploits used by the NSA and leaked earlier this year (code name Eternal Blue). </a:t>
            </a:r>
          </a:p>
          <a:p>
            <a:r>
              <a:rPr lang="en-US" dirty="0" smtClean="0"/>
              <a:t>Possibly up to 200,000 computer systems across more than 70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3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3" y="248817"/>
            <a:ext cx="8586951" cy="6498234"/>
          </a:xfrm>
        </p:spPr>
      </p:pic>
    </p:spTree>
    <p:extLst>
      <p:ext uri="{BB962C8B-B14F-4D97-AF65-F5344CB8AC3E}">
        <p14:creationId xmlns:p14="http://schemas.microsoft.com/office/powerpoint/2010/main" val="190413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 – </a:t>
            </a:r>
            <a:r>
              <a:rPr lang="en-US" dirty="0" err="1" smtClean="0"/>
              <a:t>WannaCry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1374836"/>
            <a:ext cx="5990897" cy="5290039"/>
          </a:xfrm>
        </p:spPr>
      </p:pic>
    </p:spTree>
    <p:extLst>
      <p:ext uri="{BB962C8B-B14F-4D97-AF65-F5344CB8AC3E}">
        <p14:creationId xmlns:p14="http://schemas.microsoft.com/office/powerpoint/2010/main" val="21022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166270"/>
            <a:ext cx="8776138" cy="6588982"/>
          </a:xfrm>
        </p:spPr>
      </p:pic>
    </p:spTree>
    <p:extLst>
      <p:ext uri="{BB962C8B-B14F-4D97-AF65-F5344CB8AC3E}">
        <p14:creationId xmlns:p14="http://schemas.microsoft.com/office/powerpoint/2010/main" val="165548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7" y="151642"/>
            <a:ext cx="9028385" cy="6976480"/>
          </a:xfrm>
        </p:spPr>
      </p:pic>
    </p:spTree>
    <p:extLst>
      <p:ext uri="{BB962C8B-B14F-4D97-AF65-F5344CB8AC3E}">
        <p14:creationId xmlns:p14="http://schemas.microsoft.com/office/powerpoint/2010/main" val="1049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" y="365125"/>
            <a:ext cx="11183724" cy="6300690"/>
          </a:xfrm>
        </p:spPr>
      </p:pic>
    </p:spTree>
    <p:extLst>
      <p:ext uri="{BB962C8B-B14F-4D97-AF65-F5344CB8AC3E}">
        <p14:creationId xmlns:p14="http://schemas.microsoft.com/office/powerpoint/2010/main" val="208437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remember what encryption is . . . </a:t>
            </a:r>
          </a:p>
          <a:p>
            <a:pPr lvl="1"/>
            <a:r>
              <a:rPr lang="en-US" dirty="0" smtClean="0"/>
              <a:t>Process of turning readable data into code to prevent unauthorized access</a:t>
            </a:r>
          </a:p>
          <a:p>
            <a:endParaRPr lang="en-US" dirty="0"/>
          </a:p>
          <a:p>
            <a:r>
              <a:rPr lang="en-US" dirty="0" smtClean="0"/>
              <a:t>Normally, encryption </a:t>
            </a:r>
            <a:r>
              <a:rPr lang="en-US" dirty="0" smtClean="0"/>
              <a:t>is used to </a:t>
            </a:r>
            <a:r>
              <a:rPr lang="en-US" i="1" dirty="0" smtClean="0"/>
              <a:t>protect</a:t>
            </a:r>
            <a:r>
              <a:rPr lang="en-US" dirty="0" smtClean="0"/>
              <a:t> data from some malicious outsider or </a:t>
            </a:r>
            <a:r>
              <a:rPr lang="en-US" dirty="0" smtClean="0"/>
              <a:t>attacker</a:t>
            </a:r>
          </a:p>
          <a:p>
            <a:pPr lvl="1"/>
            <a:r>
              <a:rPr lang="en-US" dirty="0" smtClean="0"/>
              <a:t>If I </a:t>
            </a:r>
            <a:r>
              <a:rPr lang="en-US" i="1" dirty="0" smtClean="0"/>
              <a:t>don’t</a:t>
            </a:r>
            <a:r>
              <a:rPr lang="en-US" dirty="0" smtClean="0"/>
              <a:t> want someone to read my data, I can encrypt it so they can’t read it without the key</a:t>
            </a:r>
          </a:p>
          <a:p>
            <a:pPr lvl="1"/>
            <a:r>
              <a:rPr lang="en-US" dirty="0" smtClean="0"/>
              <a:t>CF: If I want to protect my computer from </a:t>
            </a:r>
            <a:r>
              <a:rPr lang="en-US" i="1" dirty="0" smtClean="0"/>
              <a:t>hacking</a:t>
            </a:r>
            <a:r>
              <a:rPr lang="en-US" dirty="0" smtClean="0"/>
              <a:t> I will use some sort of security software, such as a firewall or password protection, etc.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22 – Ransomware “</a:t>
            </a:r>
            <a:r>
              <a:rPr lang="en-US" dirty="0" err="1" smtClean="0"/>
              <a:t>Samsam</a:t>
            </a:r>
            <a:r>
              <a:rPr lang="en-US" dirty="0" smtClean="0"/>
              <a:t>” attacked the city government’s computers</a:t>
            </a:r>
          </a:p>
          <a:p>
            <a:r>
              <a:rPr lang="en-US" dirty="0" smtClean="0"/>
              <a:t>Computer systems were down for five days (Some files still </a:t>
            </a:r>
            <a:r>
              <a:rPr lang="en-US" dirty="0" err="1" smtClean="0"/>
              <a:t>unaccessible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People could not pay utilities</a:t>
            </a:r>
          </a:p>
          <a:p>
            <a:pPr lvl="1"/>
            <a:r>
              <a:rPr lang="en-US" dirty="0" smtClean="0"/>
              <a:t>Parking fines could not be paid</a:t>
            </a:r>
          </a:p>
          <a:p>
            <a:r>
              <a:rPr lang="en-US" dirty="0" smtClean="0"/>
              <a:t>Hackers demanded 6 bitcoins in ransom (about $50,000)</a:t>
            </a:r>
          </a:p>
          <a:p>
            <a:r>
              <a:rPr lang="en-US" dirty="0" smtClean="0"/>
              <a:t>City spent $</a:t>
            </a:r>
            <a:r>
              <a:rPr lang="en-US" smtClean="0"/>
              <a:t>2.7 Million to fix the computers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 – Internet of Things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45" y="1279086"/>
            <a:ext cx="8848210" cy="5469803"/>
          </a:xfrm>
        </p:spPr>
      </p:pic>
    </p:spTree>
    <p:extLst>
      <p:ext uri="{BB962C8B-B14F-4D97-AF65-F5344CB8AC3E}">
        <p14:creationId xmlns:p14="http://schemas.microsoft.com/office/powerpoint/2010/main" val="352084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742933" cy="5965359"/>
          </a:xfrm>
        </p:spPr>
      </p:pic>
    </p:spTree>
    <p:extLst>
      <p:ext uri="{BB962C8B-B14F-4D97-AF65-F5344CB8AC3E}">
        <p14:creationId xmlns:p14="http://schemas.microsoft.com/office/powerpoint/2010/main" val="263076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" y="504496"/>
            <a:ext cx="9265808" cy="6220349"/>
          </a:xfrm>
        </p:spPr>
      </p:pic>
    </p:spTree>
    <p:extLst>
      <p:ext uri="{BB962C8B-B14F-4D97-AF65-F5344CB8AC3E}">
        <p14:creationId xmlns:p14="http://schemas.microsoft.com/office/powerpoint/2010/main" val="320716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1" y="365125"/>
            <a:ext cx="9286538" cy="6431196"/>
          </a:xfrm>
        </p:spPr>
      </p:pic>
    </p:spTree>
    <p:extLst>
      <p:ext uri="{BB962C8B-B14F-4D97-AF65-F5344CB8AC3E}">
        <p14:creationId xmlns:p14="http://schemas.microsoft.com/office/powerpoint/2010/main" val="9530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13506"/>
            <a:ext cx="9217572" cy="6913179"/>
          </a:xfrm>
        </p:spPr>
      </p:pic>
    </p:spTree>
    <p:extLst>
      <p:ext uri="{BB962C8B-B14F-4D97-AF65-F5344CB8AC3E}">
        <p14:creationId xmlns:p14="http://schemas.microsoft.com/office/powerpoint/2010/main" val="30940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" y="1602519"/>
            <a:ext cx="11920980" cy="3916154"/>
          </a:xfrm>
        </p:spPr>
      </p:pic>
    </p:spTree>
    <p:extLst>
      <p:ext uri="{BB962C8B-B14F-4D97-AF65-F5344CB8AC3E}">
        <p14:creationId xmlns:p14="http://schemas.microsoft.com/office/powerpoint/2010/main" val="4226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0" y="365125"/>
            <a:ext cx="9985111" cy="4836538"/>
          </a:xfrm>
        </p:spPr>
      </p:pic>
    </p:spTree>
    <p:extLst>
      <p:ext uri="{BB962C8B-B14F-4D97-AF65-F5344CB8AC3E}">
        <p14:creationId xmlns:p14="http://schemas.microsoft.com/office/powerpoint/2010/main" val="32107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Extortion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definition of extortion?</a:t>
            </a:r>
          </a:p>
          <a:p>
            <a:r>
              <a:rPr lang="en-US" dirty="0" smtClean="0"/>
              <a:t>Simple definition: </a:t>
            </a:r>
            <a:r>
              <a:rPr lang="en-US" dirty="0"/>
              <a:t>the crime of getting money from someone by the use of force or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The “threat of force” is not one of imminent physical danger to the victim. </a:t>
            </a:r>
            <a:endParaRPr lang="en-US" dirty="0"/>
          </a:p>
          <a:p>
            <a:pPr lvl="2"/>
            <a:r>
              <a:rPr lang="en-US" dirty="0" smtClean="0"/>
              <a:t>An example </a:t>
            </a:r>
            <a:r>
              <a:rPr lang="en-US" dirty="0"/>
              <a:t>of extortion is the “protection” scheme where </a:t>
            </a:r>
            <a:r>
              <a:rPr lang="en-US" dirty="0" smtClean="0"/>
              <a:t>the criminal demands </a:t>
            </a:r>
            <a:r>
              <a:rPr lang="en-US" dirty="0"/>
              <a:t>that shop owners pay for their protection to prevent something </a:t>
            </a:r>
            <a:r>
              <a:rPr lang="en-US" dirty="0" smtClean="0"/>
              <a:t>bad </a:t>
            </a:r>
            <a:r>
              <a:rPr lang="en-US" dirty="0"/>
              <a:t>from happening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Blackmail </a:t>
            </a:r>
            <a:r>
              <a:rPr lang="en-US" dirty="0" smtClean="0"/>
              <a:t>Making</a:t>
            </a:r>
          </a:p>
          <a:p>
            <a:pPr lvl="2"/>
            <a:r>
              <a:rPr lang="en-US" dirty="0" smtClean="0"/>
              <a:t>False accusation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Kidnapping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Kidnapping Definition:</a:t>
            </a:r>
          </a:p>
          <a:p>
            <a:pPr lvl="1"/>
            <a:r>
              <a:rPr lang="en-US" dirty="0" smtClean="0"/>
              <a:t>The unlawful carrying away and confinement of another person by force, typically</a:t>
            </a:r>
            <a:r>
              <a:rPr lang="en-US" dirty="0"/>
              <a:t> to obtain </a:t>
            </a:r>
            <a:r>
              <a:rPr lang="en-US" i="1" dirty="0"/>
              <a:t>ransom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813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+ Extortion + Kidnapping = 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Ransomware is a type of malware (malicious computer program, such as virus, worm,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purpose of ransomware is to extort money from the victim by demanding a ransom. </a:t>
            </a:r>
          </a:p>
          <a:p>
            <a:r>
              <a:rPr lang="en-US" dirty="0" smtClean="0"/>
              <a:t>How does it extort money?</a:t>
            </a:r>
          </a:p>
          <a:p>
            <a:pPr lvl="1"/>
            <a:r>
              <a:rPr lang="en-US" dirty="0" smtClean="0"/>
              <a:t>By holding the victim’s data hostage. </a:t>
            </a:r>
          </a:p>
          <a:p>
            <a:r>
              <a:rPr lang="en-US" dirty="0" smtClean="0"/>
              <a:t>How does it hold a victim’s data hostage?</a:t>
            </a:r>
          </a:p>
          <a:p>
            <a:pPr lvl="1"/>
            <a:r>
              <a:rPr lang="en-US" dirty="0" smtClean="0"/>
              <a:t>By taking the data and encrypting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3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Infect a computer device with the malware software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malware encrypts </a:t>
            </a:r>
            <a:r>
              <a:rPr lang="en-US" dirty="0" smtClean="0"/>
              <a:t>the computer’s </a:t>
            </a:r>
            <a:r>
              <a:rPr lang="en-US" dirty="0" smtClean="0"/>
              <a:t>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Demand payment within a limited </a:t>
            </a:r>
            <a:r>
              <a:rPr lang="en-US" dirty="0" smtClean="0"/>
              <a:t>timeframe:</a:t>
            </a:r>
            <a:endParaRPr lang="en-US" dirty="0" smtClean="0"/>
          </a:p>
          <a:p>
            <a:pPr lvl="1"/>
            <a:r>
              <a:rPr lang="en-US" dirty="0" smtClean="0"/>
              <a:t>If the user does not pay, the encryption key is destroyed (and the data is irrevocably lost)</a:t>
            </a:r>
          </a:p>
          <a:p>
            <a:pPr lvl="1"/>
            <a:r>
              <a:rPr lang="en-US" dirty="0" smtClean="0"/>
              <a:t>If the user does pay, gives the user the encryption key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540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Ransomware </vt:lpstr>
      <vt:lpstr>Encryption </vt:lpstr>
      <vt:lpstr>PowerPoint Presentation</vt:lpstr>
      <vt:lpstr>PowerPoint Presentation</vt:lpstr>
      <vt:lpstr>PowerPoint Presentation</vt:lpstr>
      <vt:lpstr>Extortion  </vt:lpstr>
      <vt:lpstr>Kidnapping</vt:lpstr>
      <vt:lpstr>Encryption + Extortion + Kidnapping = Ransomware</vt:lpstr>
      <vt:lpstr>Ransomware - Steps</vt:lpstr>
      <vt:lpstr>PowerPoint Presentation</vt:lpstr>
      <vt:lpstr>PowerPoint Presentation</vt:lpstr>
      <vt:lpstr>Ransomware</vt:lpstr>
      <vt:lpstr>Ransomware and Bitcoin</vt:lpstr>
      <vt:lpstr>Ransomware – Wanna Cry</vt:lpstr>
      <vt:lpstr>PowerPoint Presentation</vt:lpstr>
      <vt:lpstr>Ransomware – WannaCry</vt:lpstr>
      <vt:lpstr>PowerPoint Presentation</vt:lpstr>
      <vt:lpstr>PowerPoint Presentation</vt:lpstr>
      <vt:lpstr>PowerPoint Presentation</vt:lpstr>
      <vt:lpstr>Atlanta</vt:lpstr>
      <vt:lpstr>Ransomware – Internet of Things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</dc:title>
  <dc:creator>ajou</dc:creator>
  <cp:lastModifiedBy>ajou</cp:lastModifiedBy>
  <cp:revision>11</cp:revision>
  <dcterms:created xsi:type="dcterms:W3CDTF">2016-04-26T23:25:23Z</dcterms:created>
  <dcterms:modified xsi:type="dcterms:W3CDTF">2018-11-13T04:15:04Z</dcterms:modified>
</cp:coreProperties>
</file>