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72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3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DF41-0C6C-4A90-8347-F99499BAF0C3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ilysignal.com/2013/10/28/the-motor-city-wants-your-car-back-civil-forfeiture-in-detroi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Civil Asset Forfeiture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rfeitu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59" y="37172"/>
            <a:ext cx="7964281" cy="682082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Burden of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Government’s BOP:</a:t>
            </a:r>
          </a:p>
          <a:p>
            <a:pPr lvl="1"/>
            <a:r>
              <a:rPr lang="en-US" dirty="0" smtClean="0"/>
              <a:t>Government only has to show the property was used to “facilitate” the alleged criminal activity by “</a:t>
            </a:r>
            <a:r>
              <a:rPr lang="en-US" i="1" dirty="0" smtClean="0"/>
              <a:t>preponderance of the evidence</a:t>
            </a:r>
            <a:r>
              <a:rPr lang="en-US" dirty="0" smtClean="0"/>
              <a:t>” or sometimes lower standards. </a:t>
            </a:r>
          </a:p>
          <a:p>
            <a:pPr lvl="1"/>
            <a:r>
              <a:rPr lang="en-US" dirty="0" smtClean="0"/>
              <a:t>In order to rebut the government’s claim, the OWNER must prove an affirmative defense: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“Innocent Owner Defense” – The owner must show by </a:t>
            </a:r>
            <a:r>
              <a:rPr lang="en-US" i="1" dirty="0" err="1" smtClean="0"/>
              <a:t>PotE</a:t>
            </a:r>
            <a:r>
              <a:rPr lang="en-US" dirty="0" smtClean="0"/>
              <a:t> either </a:t>
            </a:r>
            <a:r>
              <a:rPr lang="en-US" dirty="0" err="1" smtClean="0"/>
              <a:t>i</a:t>
            </a:r>
            <a:r>
              <a:rPr lang="en-US" dirty="0" smtClean="0"/>
              <a:t>) did not know of criminal activity or ii) upon learning of the conduct, took all reasonable action to stop the use of the property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“Bona-Fide Purchaser” – An innocent purchase of the property who bought the property after the activity was unaware of the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CAF – State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dirty="0" smtClean="0"/>
              <a:t>Since 1984, State government have also passed CAF laws. However, these laws have been sometimes more restrictive than Federal Law as to where revenues go.</a:t>
            </a:r>
          </a:p>
          <a:p>
            <a:pPr lvl="1"/>
            <a:r>
              <a:rPr lang="en-US" dirty="0" smtClean="0"/>
              <a:t>Money is split to general fund or law enforcement agency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CAF – State Revenues</a:t>
            </a:r>
            <a:endParaRPr lang="en-US" dirty="0"/>
          </a:p>
        </p:txBody>
      </p:sp>
      <p:pic>
        <p:nvPicPr>
          <p:cNvPr id="4" name="Content Placeholder 3" descr="tabl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8098" y="692697"/>
            <a:ext cx="8213775" cy="6165304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End-Around – The Equitable Sharing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Reforms of 2000 included a provision for Municipal/State law enforcement agencies to work with the Federal Government</a:t>
            </a:r>
          </a:p>
          <a:p>
            <a:pPr lvl="1"/>
            <a:r>
              <a:rPr lang="en-US" dirty="0" smtClean="0"/>
              <a:t>In Essence, the Local agency would ask the Feds to instituted CAF proceedings in Federal Court under Federal Law (the criminal activity must be illegal under federal law).  “Adopted” by the </a:t>
            </a:r>
            <a:r>
              <a:rPr lang="en-US" dirty="0" err="1" smtClean="0"/>
              <a:t>Ferderal</a:t>
            </a:r>
            <a:r>
              <a:rPr lang="en-US" dirty="0" smtClean="0"/>
              <a:t> agency.</a:t>
            </a:r>
          </a:p>
          <a:p>
            <a:pPr lvl="1"/>
            <a:r>
              <a:rPr lang="en-US" dirty="0" smtClean="0"/>
              <a:t>In return, the Federal Government would give up to 80% of the revenues generated back to the local law enforcement agency (NOT the state/local government)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s-equitable-sharing.ashx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-17269"/>
            <a:ext cx="6336704" cy="7033741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Contemporary Art Institute of Detroit held a “Funk Night”  in 2008, attended by about 130 people.</a:t>
            </a:r>
          </a:p>
          <a:p>
            <a:r>
              <a:rPr lang="en-US" dirty="0" smtClean="0"/>
              <a:t>Police came and seized all of the cars of the participants because….</a:t>
            </a:r>
          </a:p>
          <a:p>
            <a:pPr lvl="1"/>
            <a:r>
              <a:rPr lang="en-US" dirty="0" smtClean="0"/>
              <a:t>The Institute failed to get a permit to serve alcohol.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300" dirty="0" smtClean="0">
                <a:hlinkClick r:id="rId2"/>
              </a:rPr>
              <a:t>http://dailysignal.com//2013/10/28/the-motor-city-wants-your-car-back-civil-forfeiture-in-detroit/</a:t>
            </a:r>
            <a:endParaRPr lang="en-US" sz="13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Reforms…?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December 2015 – Department of Justice suspended the equitable sharing program.</a:t>
            </a:r>
          </a:p>
          <a:p>
            <a:pPr lvl="1"/>
            <a:r>
              <a:rPr lang="en-US" dirty="0" smtClean="0"/>
              <a:t>Real reason? The program’s budget was cut by Congress…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8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2017 - New President (and New Attorney General)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Reinstated the Federal </a:t>
            </a:r>
          </a:p>
          <a:p>
            <a:pPr marL="0" indent="0">
              <a:buNone/>
            </a:pPr>
            <a:r>
              <a:rPr lang="en-US" dirty="0" smtClean="0"/>
              <a:t>Adoption Program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672408" cy="27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8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https://www.youtube.com/watch?v=3kEpZWGgJks</a:t>
            </a:r>
          </a:p>
        </p:txBody>
      </p:sp>
    </p:spTree>
    <p:extLst>
      <p:ext uri="{BB962C8B-B14F-4D97-AF65-F5344CB8AC3E}">
        <p14:creationId xmlns:p14="http://schemas.microsoft.com/office/powerpoint/2010/main" val="203262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Forfeiture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Forfeiture is the taking of property (of any kind) by the government </a:t>
            </a:r>
            <a:r>
              <a:rPr lang="en-US" i="1" dirty="0" smtClean="0"/>
              <a:t>without compensation to the owner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Forfeiture follows a overall two step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Seize the property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 legal proceedings against the property for forfeiture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Forfeiture v. Eminent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Eminent Domain</a:t>
            </a:r>
          </a:p>
          <a:p>
            <a:pPr lvl="1"/>
            <a:r>
              <a:rPr lang="en-US" dirty="0" smtClean="0"/>
              <a:t>Eminent Domain is the process by which a government seizes property (usually real property, i.e. land) for some “just” compensation. </a:t>
            </a:r>
          </a:p>
          <a:p>
            <a:pPr lvl="1"/>
            <a:r>
              <a:rPr lang="en-US" dirty="0" smtClean="0"/>
              <a:t>Eminent Domain is a process of seizing property conducted by </a:t>
            </a:r>
            <a:r>
              <a:rPr lang="en-US" i="1" dirty="0" smtClean="0"/>
              <a:t>civil</a:t>
            </a:r>
            <a:r>
              <a:rPr lang="en-US" dirty="0" smtClean="0"/>
              <a:t> law, not criminal law.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Eminent Domain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8" y="274638"/>
            <a:ext cx="4147356" cy="27649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54" y="1417638"/>
            <a:ext cx="4232265" cy="2810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04" y="3021970"/>
            <a:ext cx="2273748" cy="37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Criminal/Civil Forfeiture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Forfeiture can be either criminal of </a:t>
            </a:r>
            <a:r>
              <a:rPr lang="en-US" dirty="0" smtClean="0"/>
              <a:t>civil:</a:t>
            </a:r>
            <a:endParaRPr lang="en-US" dirty="0"/>
          </a:p>
          <a:p>
            <a:pPr lvl="1"/>
            <a:r>
              <a:rPr lang="en-US" dirty="0" smtClean="0"/>
              <a:t>Criminal: The forfeiting of the assets is associated with, or the result of, a criminal conviction of the defendant.</a:t>
            </a:r>
          </a:p>
          <a:p>
            <a:pPr lvl="1"/>
            <a:r>
              <a:rPr lang="en-US" dirty="0" smtClean="0"/>
              <a:t>Civil: A legal fiction that enables law enforcement to take legal action against inanimate objects for participation in alleged criminal activity, whether the owner is guilty or not. </a:t>
            </a:r>
            <a:endParaRPr lang="en-US" dirty="0" smtClean="0"/>
          </a:p>
          <a:p>
            <a:pPr lvl="2"/>
            <a:r>
              <a:rPr lang="en-US" dirty="0" smtClean="0"/>
              <a:t>I.E. it is the </a:t>
            </a:r>
            <a:r>
              <a:rPr lang="en-US" b="1" dirty="0" smtClean="0"/>
              <a:t>object itself</a:t>
            </a:r>
            <a:r>
              <a:rPr lang="en-US" dirty="0" smtClean="0"/>
              <a:t> that is participating in the crime.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Forfeiture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Criminal proceedings are usually against a person (“</a:t>
            </a:r>
            <a:r>
              <a:rPr lang="en-US" i="1" dirty="0"/>
              <a:t>in </a:t>
            </a:r>
            <a:r>
              <a:rPr lang="en-US" i="1" dirty="0" err="1"/>
              <a:t>personam</a:t>
            </a:r>
            <a:r>
              <a:rPr lang="en-US" i="1" dirty="0"/>
              <a:t>” </a:t>
            </a:r>
            <a:r>
              <a:rPr lang="en-US" dirty="0"/>
              <a:t>jurisdiction). The defendant is the person accused of the crime. </a:t>
            </a:r>
            <a:endParaRPr lang="en-US" dirty="0" smtClean="0"/>
          </a:p>
          <a:p>
            <a:r>
              <a:rPr lang="en-US" dirty="0" smtClean="0"/>
              <a:t>Civil </a:t>
            </a:r>
            <a:r>
              <a:rPr lang="en-US" dirty="0" smtClean="0"/>
              <a:t>forfeiture actions are called “</a:t>
            </a:r>
            <a:r>
              <a:rPr lang="en-US" i="1" dirty="0" smtClean="0"/>
              <a:t>in rem” </a:t>
            </a:r>
            <a:r>
              <a:rPr lang="en-US" dirty="0" smtClean="0"/>
              <a:t> proceedings (</a:t>
            </a:r>
            <a:r>
              <a:rPr lang="en-US" i="1" dirty="0" smtClean="0"/>
              <a:t>in rem</a:t>
            </a:r>
            <a:r>
              <a:rPr lang="en-US" dirty="0" smtClean="0"/>
              <a:t> = “against a thing”). </a:t>
            </a:r>
            <a:r>
              <a:rPr lang="en-US" b="1" dirty="0" smtClean="0"/>
              <a:t>The defendant is the object itself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5918"/>
            <a:ext cx="8424936" cy="5566946"/>
          </a:xfrm>
        </p:spPr>
      </p:pic>
    </p:spTree>
    <p:extLst>
      <p:ext uri="{BB962C8B-B14F-4D97-AF65-F5344CB8AC3E}">
        <p14:creationId xmlns:p14="http://schemas.microsoft.com/office/powerpoint/2010/main" val="80727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of Proof</a:t>
            </a:r>
            <a:endParaRPr lang="en-US" dirty="0"/>
          </a:p>
        </p:txBody>
      </p:sp>
      <p:pic>
        <p:nvPicPr>
          <p:cNvPr id="4" name="Content Placeholder 3" descr="figure-7-updated-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" b="7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29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Forfeiture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Crime Control Act of 1984</a:t>
            </a:r>
          </a:p>
          <a:p>
            <a:pPr lvl="1"/>
            <a:r>
              <a:rPr lang="en-US" dirty="0" smtClean="0"/>
              <a:t>As part of the “war on drugs” Congress passed the CCCA in 1984. </a:t>
            </a:r>
          </a:p>
          <a:p>
            <a:pPr lvl="1"/>
            <a:r>
              <a:rPr lang="en-US" dirty="0" smtClean="0"/>
              <a:t>Previously, revenues from CAF went to the government’s general funds.</a:t>
            </a:r>
          </a:p>
          <a:p>
            <a:pPr lvl="1"/>
            <a:r>
              <a:rPr lang="en-US" dirty="0" smtClean="0"/>
              <a:t>After CCCA, money earned from property seized by the federal government went to the </a:t>
            </a:r>
            <a:r>
              <a:rPr lang="en-US" i="1" dirty="0" smtClean="0"/>
              <a:t>agency that seized the assets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696</Words>
  <Application>Microsoft Macintosh PowerPoint</Application>
  <PresentationFormat>On-screen Show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Civil Asset Forfeiture</vt:lpstr>
      <vt:lpstr>What is Forfeiture</vt:lpstr>
      <vt:lpstr>Forfeiture v. Eminent Domain</vt:lpstr>
      <vt:lpstr>Eminent Domain</vt:lpstr>
      <vt:lpstr>Criminal/Civil Forfeiture</vt:lpstr>
      <vt:lpstr>Civil Forfeiture</vt:lpstr>
      <vt:lpstr>In Rem</vt:lpstr>
      <vt:lpstr>Standard of Proof</vt:lpstr>
      <vt:lpstr>Civil Forfeiture </vt:lpstr>
      <vt:lpstr>PowerPoint Presentation</vt:lpstr>
      <vt:lpstr>Burden of Proof</vt:lpstr>
      <vt:lpstr>CAF – State Usage</vt:lpstr>
      <vt:lpstr>CAF – State Revenues</vt:lpstr>
      <vt:lpstr>The End-Around – The Equitable Sharing Program</vt:lpstr>
      <vt:lpstr>PowerPoint Presentation</vt:lpstr>
      <vt:lpstr>Case Example - </vt:lpstr>
      <vt:lpstr>Reforms…?</vt:lpstr>
      <vt:lpstr>Reforms?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Asset Forfeiture</dc:title>
  <dc:creator>1</dc:creator>
  <cp:lastModifiedBy>Christopher Salatiello</cp:lastModifiedBy>
  <cp:revision>15</cp:revision>
  <dcterms:created xsi:type="dcterms:W3CDTF">2015-09-10T19:08:45Z</dcterms:created>
  <dcterms:modified xsi:type="dcterms:W3CDTF">2018-10-01T04:30:08Z</dcterms:modified>
</cp:coreProperties>
</file>