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7" r:id="rId4"/>
    <p:sldId id="269" r:id="rId5"/>
    <p:sldId id="280" r:id="rId6"/>
    <p:sldId id="279" r:id="rId7"/>
    <p:sldId id="275" r:id="rId8"/>
    <p:sldId id="270" r:id="rId9"/>
    <p:sldId id="274" r:id="rId10"/>
    <p:sldId id="265" r:id="rId11"/>
    <p:sldId id="273" r:id="rId12"/>
    <p:sldId id="276" r:id="rId13"/>
    <p:sldId id="27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05" d="100"/>
          <a:sy n="105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DF41-0C6C-4A90-8347-F99499BAF0C3}" type="datetimeFigureOut">
              <a:rPr lang="en-US" smtClean="0"/>
              <a:t>20/09/18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27C2-5E3E-475B-B8E1-8A59ACB0E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War on Drugs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Mandatory Minimums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" y="692696"/>
            <a:ext cx="8717879" cy="6184245"/>
          </a:xfrm>
        </p:spPr>
      </p:pic>
      <p:pic>
        <p:nvPicPr>
          <p:cNvPr id="1025" name="Picture 1" descr="Mandatory minimum sentences for first time drug offenders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a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la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bla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3" y="1417638"/>
            <a:ext cx="8322187" cy="4837271"/>
          </a:xfrm>
        </p:spPr>
      </p:pic>
    </p:spTree>
    <p:extLst>
      <p:ext uri="{BB962C8B-B14F-4D97-AF65-F5344CB8AC3E}">
        <p14:creationId xmlns:p14="http://schemas.microsoft.com/office/powerpoint/2010/main" val="141269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8" y="476672"/>
            <a:ext cx="7678334" cy="6265810"/>
          </a:xfrm>
        </p:spPr>
      </p:pic>
    </p:spTree>
    <p:extLst>
      <p:ext uri="{BB962C8B-B14F-4D97-AF65-F5344CB8AC3E}">
        <p14:creationId xmlns:p14="http://schemas.microsoft.com/office/powerpoint/2010/main" val="413581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Statistics from the 2012 National Survey on Drug Use and Health reveal that 55% of past-month crack users are white. </a:t>
            </a:r>
            <a:endParaRPr lang="en-US" sz="2800" dirty="0" smtClean="0"/>
          </a:p>
          <a:p>
            <a:r>
              <a:rPr lang="en-US" sz="2800" dirty="0" smtClean="0"/>
              <a:t>Africa Americans, </a:t>
            </a:r>
            <a:r>
              <a:rPr lang="en-US" sz="2800" dirty="0"/>
              <a:t>who make up 12.2% of the population, account for 37% of crack users, meaning that they are 3.5 times more likely than whites to be regular crack users. </a:t>
            </a:r>
            <a:endParaRPr lang="en-US" sz="2800" dirty="0" smtClean="0"/>
          </a:p>
          <a:p>
            <a:r>
              <a:rPr lang="en-US" sz="2800" dirty="0" smtClean="0"/>
              <a:t>African Americans are</a:t>
            </a:r>
            <a:r>
              <a:rPr lang="en-US" sz="2800" dirty="0"/>
              <a:t> 21.2 times more likely than white people to go to federal prison on a crack charge.</a:t>
            </a:r>
          </a:p>
        </p:txBody>
      </p:sp>
    </p:spTree>
    <p:extLst>
      <p:ext uri="{BB962C8B-B14F-4D97-AF65-F5344CB8AC3E}">
        <p14:creationId xmlns:p14="http://schemas.microsoft.com/office/powerpoint/2010/main" val="272109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2010 Reforms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" y="1052736"/>
            <a:ext cx="8392579" cy="5688632"/>
          </a:xfrm>
        </p:spPr>
      </p:pic>
    </p:spTree>
    <p:extLst>
      <p:ext uri="{BB962C8B-B14F-4D97-AF65-F5344CB8AC3E}">
        <p14:creationId xmlns:p14="http://schemas.microsoft.com/office/powerpoint/2010/main" val="28670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Federal Law – Mandatory Minimum Sentencing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Generally, when a person is convicted of a crime, the punishment is determined by the court (i.e. the judge).  </a:t>
            </a:r>
          </a:p>
          <a:p>
            <a:r>
              <a:rPr lang="en-US" altLang="ko-KR" dirty="0" smtClean="0"/>
              <a:t>How does a Judge figure out the appropriate punishment?</a:t>
            </a:r>
          </a:p>
          <a:p>
            <a:pPr lvl="1"/>
            <a:r>
              <a:rPr lang="en-US" altLang="ko-KR" dirty="0" smtClean="0"/>
              <a:t>The judge can use various factors: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See https://www.ussc.gov/guidelines/2016-guidelines-manual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25887"/>
              </p:ext>
            </p:extLst>
          </p:nvPr>
        </p:nvGraphicFramePr>
        <p:xfrm>
          <a:off x="2195736" y="4005064"/>
          <a:ext cx="6096000" cy="1525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2598580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703266694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r>
                        <a:rPr lang="en-US" dirty="0" smtClean="0"/>
                        <a:t>Aggravating</a:t>
                      </a:r>
                      <a:r>
                        <a:rPr lang="en-US" baseline="0" dirty="0" smtClean="0"/>
                        <a:t>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Mitigating Factors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0085908"/>
                  </a:ext>
                </a:extLst>
              </a:tr>
              <a:tr h="332191"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</a:t>
                      </a:r>
                      <a:r>
                        <a:rPr lang="en-US" baseline="0" dirty="0" smtClean="0"/>
                        <a:t>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Minimal/Minor</a:t>
                      </a:r>
                      <a:r>
                        <a:rPr lang="en-US" baseline="0" dirty="0" smtClean="0"/>
                        <a:t>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615940"/>
                  </a:ext>
                </a:extLst>
              </a:tr>
              <a:tr h="332191">
                <a:tc>
                  <a:txBody>
                    <a:bodyPr/>
                    <a:lstStyle/>
                    <a:p>
                      <a:r>
                        <a:rPr lang="en-US" dirty="0" smtClean="0"/>
                        <a:t>Cooperation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Emotional/Mental Condition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46000"/>
                  </a:ext>
                </a:extLst>
              </a:tr>
              <a:tr h="332191">
                <a:tc>
                  <a:txBody>
                    <a:bodyPr/>
                    <a:lstStyle/>
                    <a:p>
                      <a:r>
                        <a:rPr lang="en-US" dirty="0" smtClean="0"/>
                        <a:t>Use of Weapon</a:t>
                      </a:r>
                      <a:r>
                        <a:rPr lang="en-US" baseline="0" dirty="0" smtClean="0"/>
                        <a:t> (firearms?)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Remorse/Contrition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59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838"/>
            <a:ext cx="5328592" cy="6891646"/>
          </a:xfrm>
        </p:spPr>
      </p:pic>
    </p:spTree>
    <p:extLst>
      <p:ext uri="{BB962C8B-B14F-4D97-AF65-F5344CB8AC3E}">
        <p14:creationId xmlns:p14="http://schemas.microsoft.com/office/powerpoint/2010/main" val="314058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Mandatory Minimums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1986, Federal Law was changed to include mandatory minimum sentencing for many drug crimes.  </a:t>
            </a:r>
            <a:endParaRPr lang="en-US" altLang="ko-KR" dirty="0" smtClean="0"/>
          </a:p>
          <a:p>
            <a:pPr marL="914400" lvl="1" indent="-457200"/>
            <a:r>
              <a:rPr lang="en-US" altLang="ko-KR" dirty="0" smtClean="0"/>
              <a:t>76</a:t>
            </a:r>
            <a:r>
              <a:rPr lang="en-US" altLang="ko-KR" dirty="0" smtClean="0"/>
              <a:t>% of convictions</a:t>
            </a:r>
            <a:r>
              <a:rPr lang="en-US" altLang="ko-KR" dirty="0" smtClean="0">
                <a:sym typeface="Wingdings" panose="05000000000000000000" pitchFamily="2" charset="2"/>
              </a:rPr>
              <a:t> non-mandatory sentencing</a:t>
            </a:r>
          </a:p>
          <a:p>
            <a:pPr marL="914400" lvl="1" indent="-457200"/>
            <a:r>
              <a:rPr lang="en-US" altLang="ko-KR" dirty="0" smtClean="0">
                <a:sym typeface="Wingdings" panose="05000000000000000000" pitchFamily="2" charset="2"/>
              </a:rPr>
              <a:t>24% of convictions mandatory sentencing</a:t>
            </a:r>
          </a:p>
          <a:p>
            <a:pPr marL="1314450" lvl="2" indent="-457200"/>
            <a:r>
              <a:rPr lang="en-US" altLang="ko-KR" dirty="0" smtClean="0">
                <a:sym typeface="Wingdings" panose="05000000000000000000" pitchFamily="2" charset="2"/>
              </a:rPr>
              <a:t>Almost all of these are drug-related convictions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Mandatory Minimums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Upon conviction of a criminal offense, if certain </a:t>
            </a:r>
            <a:r>
              <a:rPr lang="en-US" i="1" dirty="0" smtClean="0"/>
              <a:t>additional</a:t>
            </a:r>
            <a:r>
              <a:rPr lang="en-US" dirty="0" smtClean="0"/>
              <a:t> criteria are met, a mandatory minimum sentence must be applied.</a:t>
            </a:r>
          </a:p>
          <a:p>
            <a:pPr lvl="1"/>
            <a:r>
              <a:rPr lang="en-US" dirty="0" smtClean="0"/>
              <a:t>Criteria can be classified three ways: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Penalties triggered by offense characteristic or elements of the offense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Penalties triggered by reference to another offense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Penalties triggered by the offender’s criminal history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8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" y="0"/>
            <a:ext cx="9126683" cy="5805264"/>
          </a:xfrm>
        </p:spPr>
      </p:pic>
    </p:spTree>
    <p:extLst>
      <p:ext uri="{BB962C8B-B14F-4D97-AF65-F5344CB8AC3E}">
        <p14:creationId xmlns:p14="http://schemas.microsoft.com/office/powerpoint/2010/main" val="38723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5537"/>
            <a:ext cx="5544616" cy="6692993"/>
          </a:xfrm>
        </p:spPr>
      </p:pic>
    </p:spTree>
    <p:extLst>
      <p:ext uri="{BB962C8B-B14F-4D97-AF65-F5344CB8AC3E}">
        <p14:creationId xmlns:p14="http://schemas.microsoft.com/office/powerpoint/2010/main" val="80267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 cocaine (~5g):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91055"/>
            <a:ext cx="7056784" cy="5363156"/>
          </a:xfrm>
        </p:spPr>
      </p:pic>
    </p:spTree>
    <p:extLst>
      <p:ext uri="{BB962C8B-B14F-4D97-AF65-F5344CB8AC3E}">
        <p14:creationId xmlns:p14="http://schemas.microsoft.com/office/powerpoint/2010/main" val="289734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Powder Cocaine (~500g):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30" y="1600200"/>
            <a:ext cx="6801539" cy="4525963"/>
          </a:xfrm>
        </p:spPr>
      </p:pic>
    </p:spTree>
    <p:extLst>
      <p:ext uri="{BB962C8B-B14F-4D97-AF65-F5344CB8AC3E}">
        <p14:creationId xmlns:p14="http://schemas.microsoft.com/office/powerpoint/2010/main" val="123469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277</Words>
  <Application>Microsoft Macintosh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War on Drugs</vt:lpstr>
      <vt:lpstr>Federal Law – Mandatory Minimum Sentencing</vt:lpstr>
      <vt:lpstr>PowerPoint Presentation</vt:lpstr>
      <vt:lpstr>Federal Mandatory Minimums</vt:lpstr>
      <vt:lpstr>Federal Mandatory Minimums</vt:lpstr>
      <vt:lpstr>PowerPoint Presentation</vt:lpstr>
      <vt:lpstr>PowerPoint Presentation</vt:lpstr>
      <vt:lpstr>Crack cocaine (~5g):</vt:lpstr>
      <vt:lpstr>Powder Cocaine (~500g):</vt:lpstr>
      <vt:lpstr>PowerPoint Presentation</vt:lpstr>
      <vt:lpstr>PowerPoint Presentation</vt:lpstr>
      <vt:lpstr>PowerPoint Presentation</vt:lpstr>
      <vt:lpstr>PowerPoint Presentation</vt:lpstr>
      <vt:lpstr>2010 Reforms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Asset Forfeiture</dc:title>
  <dc:creator>1</dc:creator>
  <cp:lastModifiedBy>Christopher Salatiello</cp:lastModifiedBy>
  <cp:revision>22</cp:revision>
  <dcterms:created xsi:type="dcterms:W3CDTF">2015-09-10T19:08:45Z</dcterms:created>
  <dcterms:modified xsi:type="dcterms:W3CDTF">2018-09-20T04:27:59Z</dcterms:modified>
</cp:coreProperties>
</file>