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80" r:id="rId5"/>
    <p:sldId id="258" r:id="rId6"/>
    <p:sldId id="259" r:id="rId7"/>
    <p:sldId id="260" r:id="rId8"/>
    <p:sldId id="261" r:id="rId9"/>
    <p:sldId id="274" r:id="rId10"/>
    <p:sldId id="262" r:id="rId11"/>
    <p:sldId id="263" r:id="rId12"/>
    <p:sldId id="275" r:id="rId13"/>
    <p:sldId id="277" r:id="rId14"/>
    <p:sldId id="278" r:id="rId15"/>
    <p:sldId id="281"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134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65D0C4-9291-44E9-A0E0-D86D3526D280}" type="datetimeFigureOut">
              <a:rPr lang="en-US" smtClean="0"/>
              <a:pPr/>
              <a:t>27/09/18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42F16-8E8E-46E3-A434-1127E252DAD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65D0C4-9291-44E9-A0E0-D86D3526D280}" type="datetimeFigureOut">
              <a:rPr lang="en-US" smtClean="0"/>
              <a:pPr/>
              <a:t>27/09/18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42F16-8E8E-46E3-A434-1127E252DA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65D0C4-9291-44E9-A0E0-D86D3526D280}" type="datetimeFigureOut">
              <a:rPr lang="en-US" smtClean="0"/>
              <a:pPr/>
              <a:t>27/09/18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42F16-8E8E-46E3-A434-1127E252DA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65D0C4-9291-44E9-A0E0-D86D3526D280}" type="datetimeFigureOut">
              <a:rPr lang="en-US" smtClean="0"/>
              <a:pPr/>
              <a:t>27/09/18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42F16-8E8E-46E3-A434-1127E252DA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65D0C4-9291-44E9-A0E0-D86D3526D280}" type="datetimeFigureOut">
              <a:rPr lang="en-US" smtClean="0"/>
              <a:pPr/>
              <a:t>27/09/18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42F16-8E8E-46E3-A434-1127E252DAD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65D0C4-9291-44E9-A0E0-D86D3526D280}" type="datetimeFigureOut">
              <a:rPr lang="en-US" smtClean="0"/>
              <a:pPr/>
              <a:t>27/09/18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42F16-8E8E-46E3-A434-1127E252DA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65D0C4-9291-44E9-A0E0-D86D3526D280}" type="datetimeFigureOut">
              <a:rPr lang="en-US" smtClean="0"/>
              <a:pPr/>
              <a:t>27/09/18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42F16-8E8E-46E3-A434-1127E252DA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65D0C4-9291-44E9-A0E0-D86D3526D280}" type="datetimeFigureOut">
              <a:rPr lang="en-US" smtClean="0"/>
              <a:pPr/>
              <a:t>27/09/18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42F16-8E8E-46E3-A434-1127E252DA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65D0C4-9291-44E9-A0E0-D86D3526D280}" type="datetimeFigureOut">
              <a:rPr lang="en-US" smtClean="0"/>
              <a:pPr/>
              <a:t>27/09/18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42F16-8E8E-46E3-A434-1127E252DA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65D0C4-9291-44E9-A0E0-D86D3526D280}" type="datetimeFigureOut">
              <a:rPr lang="en-US" smtClean="0"/>
              <a:pPr/>
              <a:t>27/09/18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42F16-8E8E-46E3-A434-1127E252DA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65D0C4-9291-44E9-A0E0-D86D3526D280}" type="datetimeFigureOut">
              <a:rPr lang="en-US" smtClean="0"/>
              <a:pPr/>
              <a:t>27/09/18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42F16-8E8E-46E3-A434-1127E252DA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65D0C4-9291-44E9-A0E0-D86D3526D280}" type="datetimeFigureOut">
              <a:rPr lang="en-US" smtClean="0"/>
              <a:pPr/>
              <a:t>27/09/18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42F16-8E8E-46E3-A434-1127E252DAD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Money Laundering</a:t>
            </a:r>
            <a:endParaRPr lang="en-US" dirty="0"/>
          </a:p>
        </p:txBody>
      </p:sp>
      <p:sp>
        <p:nvSpPr>
          <p:cNvPr id="3" name="Subtitle 2"/>
          <p:cNvSpPr>
            <a:spLocks noGrp="1"/>
          </p:cNvSpPr>
          <p:nvPr>
            <p:ph type="subTitle" idx="1"/>
          </p:nvPr>
        </p:nvSpPr>
        <p:spPr/>
        <p:txBody>
          <a:bodyPr/>
          <a:lstStyle/>
          <a:p>
            <a:r>
              <a:rPr lang="en-US" dirty="0" smtClean="0"/>
              <a:t>MCAS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Money Laundering - Layering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second money laundering stage occurs after the ill-gotten gains have entered the financial system, at which point the funds, security or insurance contract are converted or moved to other institutions further separating them from their criminal source.</a:t>
            </a:r>
          </a:p>
          <a:p>
            <a:r>
              <a:rPr lang="en-US" dirty="0" smtClean="0"/>
              <a:t>Placed funds be </a:t>
            </a:r>
            <a:r>
              <a:rPr lang="en-US" dirty="0" smtClean="0"/>
              <a:t>used to purchase other securities, insurance contracts or other easily transferable investment instruments and then sold through yet another institution. </a:t>
            </a:r>
          </a:p>
          <a:p>
            <a:r>
              <a:rPr lang="en-US" dirty="0" smtClean="0"/>
              <a:t>The funds could also be transferred by any form of negotiable instrument such as check, money order or bearer bond, or transferred electronically to other accounts in various jurisdictions. </a:t>
            </a:r>
          </a:p>
          <a:p>
            <a:r>
              <a:rPr lang="en-US" dirty="0" smtClean="0"/>
              <a:t>The launderer may also disguise the transfer as a payment for goods or services or transfer the funds to a shell corporation.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Money Laundering - Integration</a:t>
            </a:r>
            <a:endParaRPr lang="en-US" dirty="0"/>
          </a:p>
        </p:txBody>
      </p:sp>
      <p:sp>
        <p:nvSpPr>
          <p:cNvPr id="3" name="Content Placeholder 2"/>
          <p:cNvSpPr>
            <a:spLocks noGrp="1"/>
          </p:cNvSpPr>
          <p:nvPr>
            <p:ph idx="1"/>
          </p:nvPr>
        </p:nvSpPr>
        <p:spPr/>
        <p:txBody>
          <a:bodyPr>
            <a:normAutofit/>
          </a:bodyPr>
          <a:lstStyle/>
          <a:p>
            <a:r>
              <a:rPr lang="en-US" dirty="0" smtClean="0"/>
              <a:t>The third stage involves the integration of funds into the legitimate economy. This is accomplished through the purchase of </a:t>
            </a:r>
            <a:r>
              <a:rPr lang="en-US" dirty="0" smtClean="0"/>
              <a:t>assets: </a:t>
            </a:r>
            <a:r>
              <a:rPr lang="en-US" dirty="0" smtClean="0"/>
              <a:t>such as real estate, securities or other financial assets, or luxury goods. </a:t>
            </a:r>
          </a:p>
          <a:p>
            <a:r>
              <a:rPr lang="en-US" dirty="0" smtClean="0"/>
              <a:t>The money appears to have a “legitimate”, or at least unknowable, origin.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20" y="249768"/>
            <a:ext cx="4536504" cy="6504144"/>
          </a:xfrm>
        </p:spPr>
      </p:pic>
    </p:spTree>
    <p:extLst>
      <p:ext uri="{BB962C8B-B14F-4D97-AF65-F5344CB8AC3E}">
        <p14:creationId xmlns:p14="http://schemas.microsoft.com/office/powerpoint/2010/main" val="3047177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48" y="116632"/>
            <a:ext cx="8055943" cy="6666294"/>
          </a:xfrm>
        </p:spPr>
      </p:pic>
    </p:spTree>
    <p:extLst>
      <p:ext uri="{BB962C8B-B14F-4D97-AF65-F5344CB8AC3E}">
        <p14:creationId xmlns:p14="http://schemas.microsoft.com/office/powerpoint/2010/main" val="190138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Statistics</a:t>
            </a:r>
            <a:endParaRPr lang="en-US" dirty="0"/>
          </a:p>
        </p:txBody>
      </p:sp>
      <p:sp>
        <p:nvSpPr>
          <p:cNvPr id="3" name="Content Placeholder 2"/>
          <p:cNvSpPr>
            <a:spLocks noGrp="1"/>
          </p:cNvSpPr>
          <p:nvPr>
            <p:ph idx="1"/>
          </p:nvPr>
        </p:nvSpPr>
        <p:spPr/>
        <p:txBody>
          <a:bodyPr/>
          <a:lstStyle/>
          <a:p>
            <a:r>
              <a:rPr lang="en-US" dirty="0"/>
              <a:t>Global money laundering transactions are estimated at 2 to 5% of global GDP, or roughly U.S. $1-2 trillion </a:t>
            </a:r>
            <a:r>
              <a:rPr lang="en-US" dirty="0" smtClean="0"/>
              <a:t>annually</a:t>
            </a:r>
            <a:r>
              <a:rPr lang="en-US" dirty="0"/>
              <a:t> </a:t>
            </a:r>
            <a:r>
              <a:rPr lang="en-US" dirty="0" smtClean="0"/>
              <a:t>(</a:t>
            </a:r>
            <a:r>
              <a:rPr lang="en-US" dirty="0" smtClean="0"/>
              <a:t>1</a:t>
            </a:r>
            <a:r>
              <a:rPr lang="en-US" dirty="0" smtClean="0"/>
              <a:t>-2,000 </a:t>
            </a:r>
            <a:r>
              <a:rPr lang="ko-KR" altLang="en-US" dirty="0" smtClean="0"/>
              <a:t>조원</a:t>
            </a:r>
            <a:r>
              <a:rPr lang="en-US" altLang="ko-KR" dirty="0" smtClean="0"/>
              <a:t>)</a:t>
            </a:r>
            <a:endParaRPr lang="en-US" altLang="ko-KR" dirty="0" smtClean="0"/>
          </a:p>
        </p:txBody>
      </p:sp>
    </p:spTree>
    <p:extLst>
      <p:ext uri="{BB962C8B-B14F-4D97-AF65-F5344CB8AC3E}">
        <p14:creationId xmlns:p14="http://schemas.microsoft.com/office/powerpoint/2010/main" val="2935729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583" y="274638"/>
            <a:ext cx="8142849" cy="6868383"/>
          </a:xfrm>
        </p:spPr>
      </p:pic>
    </p:spTree>
    <p:extLst>
      <p:ext uri="{BB962C8B-B14F-4D97-AF65-F5344CB8AC3E}">
        <p14:creationId xmlns:p14="http://schemas.microsoft.com/office/powerpoint/2010/main" val="1224049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12872"/>
            <a:ext cx="8136904" cy="706442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Money Laundering?</a:t>
            </a:r>
            <a:endParaRPr lang="en-US" dirty="0"/>
          </a:p>
        </p:txBody>
      </p:sp>
      <p:sp>
        <p:nvSpPr>
          <p:cNvPr id="3" name="Content Placeholder 2"/>
          <p:cNvSpPr>
            <a:spLocks noGrp="1"/>
          </p:cNvSpPr>
          <p:nvPr>
            <p:ph idx="1"/>
          </p:nvPr>
        </p:nvSpPr>
        <p:spPr/>
        <p:txBody>
          <a:bodyPr/>
          <a:lstStyle/>
          <a:p>
            <a:r>
              <a:rPr lang="en-US" dirty="0" smtClean="0"/>
              <a:t>Money laundering is a fundamentally simple concept:</a:t>
            </a:r>
          </a:p>
          <a:p>
            <a:pPr lvl="1"/>
            <a:r>
              <a:rPr lang="en-US" dirty="0" smtClean="0"/>
              <a:t>It is the process by which proceeds from a criminal activity are disguised to conceal their illicit origins. </a:t>
            </a:r>
            <a:endParaRPr lang="en-US" dirty="0" smtClean="0"/>
          </a:p>
          <a:p>
            <a:pPr lvl="1"/>
            <a:r>
              <a:rPr lang="en-US" dirty="0" smtClean="0"/>
              <a:t>Basically</a:t>
            </a:r>
            <a:r>
              <a:rPr lang="en-US" dirty="0" smtClean="0"/>
              <a:t>, money laundering involves the proceeds of </a:t>
            </a:r>
            <a:r>
              <a:rPr lang="en-US" dirty="0" smtClean="0"/>
              <a:t>criminal activity: </a:t>
            </a:r>
            <a:r>
              <a:rPr lang="en-US" i="1" dirty="0" smtClean="0"/>
              <a:t>derived property</a:t>
            </a:r>
          </a:p>
          <a:p>
            <a:pPr lvl="2"/>
            <a:r>
              <a:rPr lang="en-US" dirty="0" smtClean="0"/>
              <a:t>For Example: You rob a bank </a:t>
            </a:r>
            <a:r>
              <a:rPr lang="en-US" dirty="0" smtClean="0">
                <a:sym typeface="Wingdings"/>
              </a:rPr>
              <a:t> The money you steal is a result of the crime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8-09-27 at 1.05.41 PM.png"/>
          <p:cNvPicPr>
            <a:picLocks noGrp="1" noChangeAspect="1"/>
          </p:cNvPicPr>
          <p:nvPr>
            <p:ph idx="1"/>
          </p:nvPr>
        </p:nvPicPr>
        <p:blipFill>
          <a:blip r:embed="rId2">
            <a:extLst>
              <a:ext uri="{28A0092B-C50C-407E-A947-70E740481C1C}">
                <a14:useLocalDpi xmlns:a14="http://schemas.microsoft.com/office/drawing/2010/main" val="0"/>
              </a:ext>
            </a:extLst>
          </a:blip>
          <a:srcRect t="5116" b="5116"/>
          <a:stretch>
            <a:fillRect/>
          </a:stretch>
        </p:blipFill>
        <p:spPr>
          <a:xfrm>
            <a:off x="467544" y="692696"/>
            <a:ext cx="8229600" cy="4525963"/>
          </a:xfrm>
        </p:spPr>
      </p:pic>
    </p:spTree>
    <p:extLst>
      <p:ext uri="{BB962C8B-B14F-4D97-AF65-F5344CB8AC3E}">
        <p14:creationId xmlns:p14="http://schemas.microsoft.com/office/powerpoint/2010/main" val="1752786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778098"/>
          </a:xfrm>
        </p:spPr>
        <p:txBody>
          <a:bodyPr/>
          <a:lstStyle/>
          <a:p>
            <a:r>
              <a:rPr lang="en-US" dirty="0" smtClean="0"/>
              <a:t>Money Laundering???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1840" y="3923068"/>
            <a:ext cx="5544616" cy="291202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28"/>
            <a:ext cx="5940152" cy="3207682"/>
          </a:xfrm>
          <a:prstGeom prst="rect">
            <a:avLst/>
          </a:prstGeom>
        </p:spPr>
      </p:pic>
    </p:spTree>
    <p:extLst>
      <p:ext uri="{BB962C8B-B14F-4D97-AF65-F5344CB8AC3E}">
        <p14:creationId xmlns:p14="http://schemas.microsoft.com/office/powerpoint/2010/main" val="390926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Money Laundering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Definition of Money Laundering:</a:t>
            </a:r>
          </a:p>
          <a:p>
            <a:pPr marL="514350" indent="-514350">
              <a:buAutoNum type="arabicParenR"/>
            </a:pPr>
            <a:r>
              <a:rPr lang="en-US" dirty="0" smtClean="0"/>
              <a:t>The conversion or transfer of property, knowing that such property is derived from </a:t>
            </a:r>
            <a:r>
              <a:rPr lang="en-US" dirty="0" smtClean="0"/>
              <a:t>[criminal activity]. </a:t>
            </a:r>
            <a:r>
              <a:rPr lang="en-US" dirty="0" smtClean="0"/>
              <a:t>. . for the purpose of concealing or disguising the illicit origin of the property or of assisting any person who is involved in the commission of such an offense . . . to evade the legal consequences of his actions; </a:t>
            </a:r>
          </a:p>
          <a:p>
            <a:pPr marL="514350" indent="-514350">
              <a:buAutoNum type="arabicParenR"/>
            </a:pPr>
            <a:r>
              <a:rPr lang="en-US" dirty="0" smtClean="0"/>
              <a:t>The concealment or disguise of the true nature, source, location, disposition, movement, rights with respect to, or ownership of property, knowing that such property is derived from an offense or from an act of participation in such an offense.</a:t>
            </a:r>
          </a:p>
          <a:p>
            <a:pPr marL="2228850" lvl="4" indent="-514350"/>
            <a:r>
              <a:rPr lang="en-US" dirty="0" smtClean="0"/>
              <a:t>United Nations Convention Against Illicit Traffic in Narcotic Drugs and Psychotropic Substances (1988)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Money Laundering</a:t>
            </a:r>
            <a:endParaRPr lang="en-US" dirty="0"/>
          </a:p>
        </p:txBody>
      </p:sp>
      <p:sp>
        <p:nvSpPr>
          <p:cNvPr id="3" name="Content Placeholder 2"/>
          <p:cNvSpPr>
            <a:spLocks noGrp="1"/>
          </p:cNvSpPr>
          <p:nvPr>
            <p:ph idx="1"/>
          </p:nvPr>
        </p:nvSpPr>
        <p:spPr/>
        <p:txBody>
          <a:bodyPr/>
          <a:lstStyle/>
          <a:p>
            <a:r>
              <a:rPr lang="en-US" dirty="0" smtClean="0"/>
              <a:t>In other words, Money Laundering has two parts:</a:t>
            </a:r>
          </a:p>
          <a:p>
            <a:pPr marL="971550" lvl="1" indent="-514350">
              <a:buFont typeface="+mj-lt"/>
              <a:buAutoNum type="arabicPeriod"/>
            </a:pPr>
            <a:r>
              <a:rPr lang="en-US" dirty="0" smtClean="0"/>
              <a:t>The “Predicate Crime”</a:t>
            </a:r>
          </a:p>
          <a:p>
            <a:pPr marL="1371600" lvl="2" indent="-514350"/>
            <a:r>
              <a:rPr lang="en-US" dirty="0" smtClean="0"/>
              <a:t>This is the actual criminal activity. General the range of predicate offenses is very wide. </a:t>
            </a:r>
          </a:p>
          <a:p>
            <a:pPr marL="971550" lvl="1" indent="-514350">
              <a:buFont typeface="+mj-lt"/>
              <a:buAutoNum type="arabicPeriod"/>
            </a:pPr>
            <a:r>
              <a:rPr lang="en-US" dirty="0"/>
              <a:t>The transfer/concealment of ill-gotten </a:t>
            </a:r>
            <a:r>
              <a:rPr lang="en-US" dirty="0" smtClean="0"/>
              <a:t>proceeds </a:t>
            </a:r>
          </a:p>
          <a:p>
            <a:pPr marL="1200150" lvl="2" indent="-342900"/>
            <a:r>
              <a:rPr lang="en-US" dirty="0" smtClean="0"/>
              <a:t>The act of money laundering itself. This is treated as a </a:t>
            </a:r>
            <a:r>
              <a:rPr lang="en-US" i="1" dirty="0" smtClean="0"/>
              <a:t>separate</a:t>
            </a:r>
            <a:r>
              <a:rPr lang="en-US" dirty="0" smtClean="0"/>
              <a:t> crime.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Money Laundering – The process</a:t>
            </a:r>
            <a:endParaRPr lang="en-US" dirty="0"/>
          </a:p>
        </p:txBody>
      </p:sp>
      <p:sp>
        <p:nvSpPr>
          <p:cNvPr id="3" name="Content Placeholder 2"/>
          <p:cNvSpPr>
            <a:spLocks noGrp="1"/>
          </p:cNvSpPr>
          <p:nvPr>
            <p:ph idx="1"/>
          </p:nvPr>
        </p:nvSpPr>
        <p:spPr/>
        <p:txBody>
          <a:bodyPr/>
          <a:lstStyle/>
          <a:p>
            <a:r>
              <a:rPr lang="en-US" dirty="0" smtClean="0"/>
              <a:t>ML is generally categorized as a three stage process:</a:t>
            </a:r>
          </a:p>
          <a:p>
            <a:pPr marL="971550" lvl="1" indent="-514350">
              <a:buFont typeface="+mj-lt"/>
              <a:buAutoNum type="arabicPeriod"/>
            </a:pPr>
            <a:r>
              <a:rPr lang="en-US" dirty="0" smtClean="0"/>
              <a:t>Placement</a:t>
            </a:r>
          </a:p>
          <a:p>
            <a:pPr marL="971550" lvl="1" indent="-514350">
              <a:buFont typeface="+mj-lt"/>
              <a:buAutoNum type="arabicPeriod"/>
            </a:pPr>
            <a:r>
              <a:rPr lang="en-US" dirty="0" smtClean="0"/>
              <a:t>Layering</a:t>
            </a:r>
          </a:p>
          <a:p>
            <a:pPr marL="971550" lvl="1" indent="-514350">
              <a:buFont typeface="+mj-lt"/>
              <a:buAutoNum type="arabicPeriod"/>
            </a:pPr>
            <a:r>
              <a:rPr lang="en-US" dirty="0" smtClean="0"/>
              <a:t>Integration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Money Laundering - Placement</a:t>
            </a:r>
            <a:endParaRPr lang="en-US" dirty="0"/>
          </a:p>
        </p:txBody>
      </p:sp>
      <p:sp>
        <p:nvSpPr>
          <p:cNvPr id="3" name="Content Placeholder 2"/>
          <p:cNvSpPr>
            <a:spLocks noGrp="1"/>
          </p:cNvSpPr>
          <p:nvPr>
            <p:ph idx="1"/>
          </p:nvPr>
        </p:nvSpPr>
        <p:spPr/>
        <p:txBody>
          <a:bodyPr>
            <a:normAutofit/>
          </a:bodyPr>
          <a:lstStyle/>
          <a:p>
            <a:r>
              <a:rPr lang="en-US" dirty="0" smtClean="0"/>
              <a:t>The initial stage of the process involves placement of illegally derived funds into the financial system, usually through a financial institution.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smtClean="0"/>
              <a:t>Placement Examples</a:t>
            </a:r>
            <a:endParaRPr lang="en-US" dirty="0"/>
          </a:p>
        </p:txBody>
      </p:sp>
      <p:sp>
        <p:nvSpPr>
          <p:cNvPr id="3" name="Content Placeholder 2"/>
          <p:cNvSpPr>
            <a:spLocks noGrp="1"/>
          </p:cNvSpPr>
          <p:nvPr>
            <p:ph idx="1"/>
          </p:nvPr>
        </p:nvSpPr>
        <p:spPr>
          <a:xfrm>
            <a:off x="457200" y="1052736"/>
            <a:ext cx="8229600" cy="5073427"/>
          </a:xfrm>
        </p:spPr>
        <p:txBody>
          <a:bodyPr>
            <a:normAutofit fontScale="47500" lnSpcReduction="20000"/>
          </a:bodyPr>
          <a:lstStyle/>
          <a:p>
            <a:r>
              <a:rPr lang="en-US" b="1" dirty="0"/>
              <a:t>Bulk cash smuggling</a:t>
            </a:r>
            <a:r>
              <a:rPr lang="en-US" dirty="0"/>
              <a:t> involves literally smuggling cash into another country for deposit into offshore banks or other type of financial institutions that honor client secrecy.</a:t>
            </a:r>
          </a:p>
          <a:p>
            <a:r>
              <a:rPr lang="en-US" b="1" dirty="0"/>
              <a:t>Structuring</a:t>
            </a:r>
            <a:r>
              <a:rPr lang="en-US" dirty="0"/>
              <a:t>, also referred to as “smurfing,” is a method in which cash is broken down into smaller amount, which are then used to purchase money orders or other instruments to avoid detection or suspicion</a:t>
            </a:r>
            <a:r>
              <a:rPr lang="en-US" dirty="0" smtClean="0"/>
              <a:t>.</a:t>
            </a:r>
          </a:p>
          <a:p>
            <a:endParaRPr lang="en-US" dirty="0"/>
          </a:p>
          <a:p>
            <a:endParaRPr lang="en-US" dirty="0" smtClean="0"/>
          </a:p>
          <a:p>
            <a:endParaRPr lang="en-US" dirty="0" smtClean="0"/>
          </a:p>
          <a:p>
            <a:endParaRPr lang="en-US" dirty="0"/>
          </a:p>
          <a:p>
            <a:endParaRPr lang="en-US" dirty="0"/>
          </a:p>
          <a:p>
            <a:endParaRPr lang="en-US" dirty="0"/>
          </a:p>
          <a:p>
            <a:r>
              <a:rPr lang="en-US" b="1" dirty="0" smtClean="0"/>
              <a:t>Cash</a:t>
            </a:r>
            <a:r>
              <a:rPr lang="en-US" b="1" dirty="0"/>
              <a:t>-intensive business</a:t>
            </a:r>
            <a:r>
              <a:rPr lang="en-US" dirty="0"/>
              <a:t> occurs when a business that legitimately deals with large amounts of cash uses its accounts to deposit money obtained from both everyday business proceeds and money obtained through illegal </a:t>
            </a:r>
            <a:r>
              <a:rPr lang="en-US" dirty="0" smtClean="0"/>
              <a:t>means (Called “Co-Mingling”). </a:t>
            </a:r>
            <a:r>
              <a:rPr lang="en-US" dirty="0"/>
              <a:t>Businesses able to claim all of these proceeds as legitimate </a:t>
            </a:r>
            <a:r>
              <a:rPr lang="en-US" dirty="0" smtClean="0"/>
              <a:t>income</a:t>
            </a:r>
          </a:p>
          <a:p>
            <a:r>
              <a:rPr lang="en-US" b="1" dirty="0" smtClean="0"/>
              <a:t>Bank </a:t>
            </a:r>
            <a:r>
              <a:rPr lang="en-US" b="1" dirty="0"/>
              <a:t>capture</a:t>
            </a:r>
            <a:r>
              <a:rPr lang="en-US" dirty="0"/>
              <a:t> refers to the use of a bank owned by money launderers or criminals, who then move funds through the bank without fear of investigation.</a:t>
            </a:r>
          </a:p>
          <a:p>
            <a:r>
              <a:rPr lang="en-US" b="1" dirty="0"/>
              <a:t>Real estate laundering</a:t>
            </a:r>
            <a:r>
              <a:rPr lang="en-US" dirty="0"/>
              <a:t> occurs when someone purchases real estate with money obtained illegally, then sells the property. This makes it seem as if the profits are legitimate.</a:t>
            </a:r>
          </a:p>
          <a:p>
            <a:r>
              <a:rPr lang="en-US" b="1" dirty="0"/>
              <a:t>Casino laundering</a:t>
            </a:r>
            <a:r>
              <a:rPr lang="en-US" dirty="0"/>
              <a:t> involves an individual going into a casino with illegally obtained money. The individual purchases chips with the cash, plays for a while, then cashes out the chips, and claims the money as gambling winnings</a:t>
            </a:r>
            <a:r>
              <a:rPr lang="en-US" dirty="0" smtClean="0"/>
              <a:t>.</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896" y="1988840"/>
            <a:ext cx="3888432" cy="1366843"/>
          </a:xfrm>
          <a:prstGeom prst="rect">
            <a:avLst/>
          </a:prstGeom>
        </p:spPr>
      </p:pic>
    </p:spTree>
    <p:extLst>
      <p:ext uri="{BB962C8B-B14F-4D97-AF65-F5344CB8AC3E}">
        <p14:creationId xmlns:p14="http://schemas.microsoft.com/office/powerpoint/2010/main" val="2752754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527</Words>
  <Application>Microsoft Macintosh PowerPoint</Application>
  <PresentationFormat>On-screen Show (4:3)</PresentationFormat>
  <Paragraphs>49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Money Laundering</vt:lpstr>
      <vt:lpstr>What is Money Laundering?</vt:lpstr>
      <vt:lpstr>PowerPoint Presentation</vt:lpstr>
      <vt:lpstr>Money Laundering???</vt:lpstr>
      <vt:lpstr>Money Laundering</vt:lpstr>
      <vt:lpstr>Money Laundering</vt:lpstr>
      <vt:lpstr>Money Laundering – The process</vt:lpstr>
      <vt:lpstr>Money Laundering - Placement</vt:lpstr>
      <vt:lpstr>Placement Examples</vt:lpstr>
      <vt:lpstr>Money Laundering - Layering</vt:lpstr>
      <vt:lpstr>Money Laundering - Integration</vt:lpstr>
      <vt:lpstr>PowerPoint Presentation</vt:lpstr>
      <vt:lpstr>PowerPoint Presentation</vt:lpstr>
      <vt:lpstr>ML Statistics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Terrorism Financing  (Intro to AML)</dc:title>
  <dc:creator>1</dc:creator>
  <cp:lastModifiedBy>Christopher Salatiello</cp:lastModifiedBy>
  <cp:revision>17</cp:revision>
  <dcterms:created xsi:type="dcterms:W3CDTF">2015-11-09T20:28:22Z</dcterms:created>
  <dcterms:modified xsi:type="dcterms:W3CDTF">2018-09-27T04:22:16Z</dcterms:modified>
</cp:coreProperties>
</file>