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62" r:id="rId4"/>
    <p:sldId id="257" r:id="rId5"/>
    <p:sldId id="274" r:id="rId6"/>
    <p:sldId id="258" r:id="rId7"/>
    <p:sldId id="263" r:id="rId8"/>
    <p:sldId id="265" r:id="rId9"/>
    <p:sldId id="271" r:id="rId10"/>
    <p:sldId id="273" r:id="rId11"/>
    <p:sldId id="267" r:id="rId12"/>
    <p:sldId id="266" r:id="rId13"/>
    <p:sldId id="268" r:id="rId14"/>
    <p:sldId id="269" r:id="rId15"/>
    <p:sldId id="272" r:id="rId16"/>
    <p:sldId id="26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569" autoAdjust="0"/>
  </p:normalViewPr>
  <p:slideViewPr>
    <p:cSldViewPr>
      <p:cViewPr varScale="1">
        <p:scale>
          <a:sx n="83" d="100"/>
          <a:sy n="83" d="100"/>
        </p:scale>
        <p:origin x="-68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PT&#39033;&#30446;\PPT-&#32032;&#26448;\05-&#31532;5&#31456;-&#21019;&#24314;&#34920;&#26684;\&#39118;&#38505;&#25253;&#21578;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参加人数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埃及</c:v>
                </c:pt>
                <c:pt idx="1">
                  <c:v>阿根廷</c:v>
                </c:pt>
                <c:pt idx="2">
                  <c:v>土耳其</c:v>
                </c:pt>
                <c:pt idx="3">
                  <c:v>巴西</c:v>
                </c:pt>
                <c:pt idx="4">
                  <c:v>智利</c:v>
                </c:pt>
                <c:pt idx="5">
                  <c:v>乌克兰</c:v>
                </c:pt>
              </c:strCache>
            </c:strRef>
          </c:cat>
          <c:val>
            <c:numRef>
              <c:f>Sheet1!$C$2:$C$7</c:f>
              <c:numCache>
                <c:formatCode>_ * #,##0_ ;_ * \-#,##0_ ;_ * "-"??_ ;_ @_ </c:formatCode>
                <c:ptCount val="6"/>
                <c:pt idx="0">
                  <c:v>3000000</c:v>
                </c:pt>
                <c:pt idx="1">
                  <c:v>1000000</c:v>
                </c:pt>
                <c:pt idx="2">
                  <c:v>2500000</c:v>
                </c:pt>
                <c:pt idx="3">
                  <c:v>1000000</c:v>
                </c:pt>
                <c:pt idx="4">
                  <c:v>150000</c:v>
                </c:pt>
                <c:pt idx="5">
                  <c:v>350000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132032"/>
        <c:axId val="157287168"/>
      </c:barChart>
      <c:catAx>
        <c:axId val="151132032"/>
        <c:scaling>
          <c:orientation val="minMax"/>
        </c:scaling>
        <c:delete val="0"/>
        <c:axPos val="l"/>
        <c:majorTickMark val="out"/>
        <c:minorTickMark val="none"/>
        <c:tickLblPos val="nextTo"/>
        <c:crossAx val="157287168"/>
        <c:crosses val="autoZero"/>
        <c:auto val="1"/>
        <c:lblAlgn val="ctr"/>
        <c:lblOffset val="100"/>
        <c:noMultiLvlLbl val="0"/>
      </c:catAx>
      <c:valAx>
        <c:axId val="157287168"/>
        <c:scaling>
          <c:orientation val="minMax"/>
        </c:scaling>
        <c:delete val="0"/>
        <c:axPos val="b"/>
        <c:numFmt formatCode="_ * #,##0_ ;_ * \-#,##0_ ;_ * &quot;-&quot;??_ ;_ @_ 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zh-CN"/>
          </a:p>
        </c:txPr>
        <c:crossAx val="151132032"/>
        <c:crosses val="autoZero"/>
        <c:crossBetween val="between"/>
        <c:dispUnits>
          <c:builtInUnit val="tenThousands"/>
          <c:dispUnitsLbl>
            <c:layout>
              <c:manualLayout>
                <c:xMode val="edge"/>
                <c:yMode val="edge"/>
                <c:x val="0.84251543209876556"/>
                <c:y val="8.9182740691659323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zh-CN" altLang="en-US" dirty="0" smtClean="0"/>
                    <a:t>单位：万人</a:t>
                  </a:r>
                  <a:endParaRPr lang="en-US" altLang="en-US" dirty="0"/>
                </a:p>
              </c:rich>
            </c:tx>
          </c:dispUnitsLbl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dLbls>
            <c:dLbl>
              <c:idx val="1"/>
              <c:layout>
                <c:manualLayout>
                  <c:x val="-8.3012175561388166E-2"/>
                  <c:y val="-9.5640419947506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3973583163215708E-2"/>
                  <c:y val="1.36794983960338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9.8087999416739576E-3"/>
                  <c:y val="-1.07515310586176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3.1732951783804801E-2"/>
                  <c:y val="-4.00939049285505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商界</c:v>
                </c:pt>
                <c:pt idx="1">
                  <c:v>学界</c:v>
                </c:pt>
                <c:pt idx="2">
                  <c:v>非政府组织</c:v>
                </c:pt>
                <c:pt idx="3">
                  <c:v>国际组织</c:v>
                </c:pt>
                <c:pt idx="4">
                  <c:v>其它</c:v>
                </c:pt>
                <c:pt idx="5">
                  <c:v>政界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7.4</c:v>
                </c:pt>
                <c:pt idx="1">
                  <c:v>40.6</c:v>
                </c:pt>
                <c:pt idx="2">
                  <c:v>17</c:v>
                </c:pt>
                <c:pt idx="3">
                  <c:v>8.5</c:v>
                </c:pt>
                <c:pt idx="4">
                  <c:v>8.1999999999999993</c:v>
                </c:pt>
                <c:pt idx="5">
                  <c:v>7.4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582216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4509492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4860727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3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5" y="7036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03599"/>
            <a:ext cx="7239000" cy="1021556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1828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2" y="0"/>
            <a:ext cx="8658435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5" y="3711307"/>
            <a:ext cx="2672861" cy="142515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0620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2014</a:t>
            </a:r>
            <a:r>
              <a:rPr lang="zh-CN" altLang="en-US" dirty="0" smtClean="0"/>
              <a:t>年全球风险报告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世界经济论坛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1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/>
              <a:t>出现社会动荡的国家（部分）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65764"/>
              </p:ext>
            </p:extLst>
          </p:nvPr>
        </p:nvGraphicFramePr>
        <p:xfrm>
          <a:off x="457200" y="1059582"/>
          <a:ext cx="822960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816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迷失的一代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危机中的一代</a:t>
            </a:r>
          </a:p>
          <a:p>
            <a:r>
              <a:rPr lang="zh-CN" altLang="zh-CN" smtClean="0"/>
              <a:t>教育的未来</a:t>
            </a:r>
          </a:p>
          <a:p>
            <a:r>
              <a:rPr lang="zh-CN" altLang="zh-CN" smtClean="0"/>
              <a:t>实用主义与政治参与</a:t>
            </a:r>
          </a:p>
          <a:p>
            <a:r>
              <a:rPr lang="zh-CN" altLang="zh-CN" smtClean="0"/>
              <a:t>投资未来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42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网络世界的崩溃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网络空间攻防战</a:t>
            </a:r>
          </a:p>
          <a:p>
            <a:r>
              <a:rPr lang="zh-CN" altLang="zh-CN" smtClean="0"/>
              <a:t>互联性、复杂性和系统风险</a:t>
            </a:r>
          </a:p>
          <a:p>
            <a:r>
              <a:rPr lang="zh-CN" altLang="zh-CN" smtClean="0"/>
              <a:t>国家安全机构的角色</a:t>
            </a:r>
          </a:p>
          <a:p>
            <a:r>
              <a:rPr lang="zh-CN" altLang="zh-CN" smtClean="0"/>
              <a:t>最糟糕的情形：“网络末日战”</a:t>
            </a:r>
          </a:p>
          <a:p>
            <a:r>
              <a:rPr lang="zh-CN" altLang="zh-CN" smtClean="0"/>
              <a:t>关于信任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8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全球风险管理战略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公司企业如何应对风险</a:t>
            </a:r>
          </a:p>
          <a:p>
            <a:r>
              <a:rPr lang="zh-CN" altLang="en-US" smtClean="0"/>
              <a:t>风险与评估</a:t>
            </a:r>
          </a:p>
          <a:p>
            <a:r>
              <a:rPr lang="zh-CN" altLang="en-US" smtClean="0"/>
              <a:t>协同合作，取长补短</a:t>
            </a:r>
          </a:p>
          <a:p>
            <a:r>
              <a:rPr lang="zh-CN" altLang="en-US" smtClean="0"/>
              <a:t>培养长远思考方式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99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展望</a:t>
            </a:r>
            <a:r>
              <a:rPr lang="en-US" altLang="zh-CN" smtClean="0"/>
              <a:t>《</a:t>
            </a:r>
            <a:r>
              <a:rPr lang="zh-CN" altLang="en-US" smtClean="0"/>
              <a:t>全球风险报告</a:t>
            </a:r>
            <a:r>
              <a:rPr lang="en-US" altLang="zh-CN" smtClean="0"/>
              <a:t>》</a:t>
            </a:r>
            <a:r>
              <a:rPr lang="zh-CN" altLang="en-US" smtClean="0"/>
              <a:t>十周年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对全球性风险的定义和认知</a:t>
            </a:r>
          </a:p>
          <a:p>
            <a:r>
              <a:rPr lang="zh-CN" altLang="zh-CN" smtClean="0"/>
              <a:t>绘制全球风险图</a:t>
            </a:r>
          </a:p>
          <a:p>
            <a:r>
              <a:rPr lang="zh-CN" altLang="zh-CN" smtClean="0"/>
              <a:t>顾及多个利益相关方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73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全球风险认识调查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031067"/>
              </p:ext>
            </p:extLst>
          </p:nvPr>
        </p:nvGraphicFramePr>
        <p:xfrm>
          <a:off x="467544" y="1203598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圆角矩形 5"/>
          <p:cNvSpPr/>
          <p:nvPr/>
        </p:nvSpPr>
        <p:spPr>
          <a:xfrm>
            <a:off x="251520" y="4083918"/>
            <a:ext cx="5400600" cy="64807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资料来源：</a:t>
            </a:r>
            <a:r>
              <a:rPr lang="en-US" altLang="zh-CN" dirty="0" smtClean="0"/>
              <a:t>《2013—2014</a:t>
            </a:r>
            <a:r>
              <a:rPr lang="zh-CN" altLang="en-US" dirty="0"/>
              <a:t>年全球风险认知调查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4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 dir="d" isContent="1" isInverted="1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联系世界经济论坛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电话：</a:t>
            </a:r>
            <a:endParaRPr lang="en-US" altLang="zh-CN" smtClean="0"/>
          </a:p>
          <a:p>
            <a:pPr lvl="1"/>
            <a:r>
              <a:rPr lang="en-US" altLang="zh-CN" smtClean="0"/>
              <a:t>+41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）</a:t>
            </a:r>
            <a:r>
              <a:rPr lang="en-US" altLang="zh-CN" smtClean="0"/>
              <a:t>22869121</a:t>
            </a:r>
          </a:p>
          <a:p>
            <a:pPr lvl="0"/>
            <a:r>
              <a:rPr lang="zh-CN" altLang="en-US" smtClean="0"/>
              <a:t>邮箱：</a:t>
            </a:r>
            <a:endParaRPr lang="en-US" altLang="zh-CN" smtClean="0"/>
          </a:p>
          <a:p>
            <a:pPr lvl="1"/>
            <a:r>
              <a:rPr lang="en-US" altLang="zh-CN" smtClean="0"/>
              <a:t>contact@weforum.org</a:t>
            </a:r>
          </a:p>
          <a:p>
            <a:pPr lvl="0"/>
            <a:r>
              <a:rPr lang="zh-CN" altLang="en-US" smtClean="0"/>
              <a:t>网址：</a:t>
            </a:r>
            <a:endParaRPr lang="en-US" altLang="zh-CN" smtClean="0"/>
          </a:p>
          <a:p>
            <a:pPr lvl="1"/>
            <a:r>
              <a:rPr lang="en-US" altLang="zh-CN" smtClean="0"/>
              <a:t>www.weforum.org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04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下箭头 6"/>
          <p:cNvSpPr/>
          <p:nvPr/>
        </p:nvSpPr>
        <p:spPr>
          <a:xfrm>
            <a:off x="4260736" y="1707654"/>
            <a:ext cx="599296" cy="720080"/>
          </a:xfrm>
          <a:prstGeom prst="downArrow">
            <a:avLst>
              <a:gd name="adj1" fmla="val 38662"/>
              <a:gd name="adj2" fmla="val 69369"/>
            </a:avLst>
          </a:prstGeom>
          <a:ln w="28575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dk1"/>
                </a:solidFill>
              </a:rPr>
              <a:t>瑞士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6516216" y="2402616"/>
            <a:ext cx="817206" cy="817206"/>
          </a:xfrm>
          <a:prstGeom prst="star5">
            <a:avLst/>
          </a:prstGeom>
          <a:ln w="28575">
            <a:prstDash val="soli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100" dirty="0" smtClean="0"/>
              <a:t>中国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1256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什么是系统性风险？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系统性风险是指“可导致一个完整系统而非其中某些部分崩溃”的风险。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认识各种系统性风险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经济风险</a:t>
            </a:r>
            <a:endParaRPr lang="en-US" altLang="zh-CN" dirty="0" smtClean="0"/>
          </a:p>
          <a:p>
            <a:r>
              <a:rPr lang="zh-CN" altLang="en-US" dirty="0" smtClean="0"/>
              <a:t>环境风险</a:t>
            </a:r>
            <a:endParaRPr lang="en-US" altLang="zh-CN" dirty="0" smtClean="0"/>
          </a:p>
          <a:p>
            <a:r>
              <a:rPr lang="zh-CN" altLang="en-US" dirty="0" smtClean="0"/>
              <a:t>地缘政治风险</a:t>
            </a:r>
            <a:endParaRPr lang="en-US" altLang="zh-CN" dirty="0" smtClean="0"/>
          </a:p>
          <a:p>
            <a:r>
              <a:rPr lang="zh-CN" altLang="en-US" dirty="0" smtClean="0"/>
              <a:t>社会风险</a:t>
            </a:r>
            <a:endParaRPr lang="en-US" altLang="zh-CN" dirty="0" smtClean="0"/>
          </a:p>
          <a:p>
            <a:r>
              <a:rPr lang="zh-CN" altLang="en-US" dirty="0" smtClean="0"/>
              <a:t>技术风险</a:t>
            </a:r>
            <a:endParaRPr lang="en-US" altLang="zh-CN" dirty="0" smtClean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43062"/>
            <a:ext cx="4038600" cy="2692400"/>
          </a:xfrm>
        </p:spPr>
      </p:pic>
    </p:spTree>
    <p:extLst>
      <p:ext uri="{BB962C8B-B14F-4D97-AF65-F5344CB8AC3E}">
        <p14:creationId xmlns:p14="http://schemas.microsoft.com/office/powerpoint/2010/main" val="149077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63638"/>
            <a:ext cx="2819277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美元作为</a:t>
            </a:r>
            <a:r>
              <a:rPr lang="zh-CN" altLang="en-US" dirty="0"/>
              <a:t>主要货币的重要性下降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11710"/>
            <a:ext cx="2704226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44527"/>
            <a:ext cx="3205479" cy="18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1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2014</a:t>
            </a:r>
            <a:r>
              <a:rPr lang="zh-CN" altLang="en-US" smtClean="0"/>
              <a:t>年全球风险格局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zh-CN" altLang="en-US" smtClean="0"/>
              <a:t>经济类风险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3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zh-CN" altLang="en-US" smtClean="0"/>
              <a:t>社会类风险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财政危机</a:t>
            </a:r>
            <a:endParaRPr lang="en-US" altLang="zh-CN" smtClean="0"/>
          </a:p>
          <a:p>
            <a:r>
              <a:rPr lang="zh-CN" altLang="en-US" smtClean="0"/>
              <a:t>金融机制或机构崩溃</a:t>
            </a:r>
            <a:endParaRPr lang="en-US" altLang="zh-CN" smtClean="0"/>
          </a:p>
          <a:p>
            <a:r>
              <a:rPr lang="zh-CN" altLang="en-US" smtClean="0"/>
              <a:t>流动性危机</a:t>
            </a:r>
            <a:endParaRPr lang="en-US" altLang="zh-CN" smtClean="0"/>
          </a:p>
          <a:p>
            <a:r>
              <a:rPr lang="zh-CN" altLang="en-US" smtClean="0"/>
              <a:t>结构性失业和不充分就业</a:t>
            </a:r>
            <a:endParaRPr lang="en-US" altLang="zh-CN" smtClean="0"/>
          </a:p>
          <a:p>
            <a:r>
              <a:rPr lang="zh-CN" altLang="en-US" smtClean="0"/>
              <a:t>石油价格震荡</a:t>
            </a:r>
            <a:endParaRPr lang="en-US" altLang="zh-CN" smtClean="0"/>
          </a:p>
          <a:p>
            <a:r>
              <a:rPr lang="zh-CN" altLang="en-US" smtClean="0"/>
              <a:t>关键性基础设施失灵</a:t>
            </a:r>
            <a:endParaRPr lang="en-US" altLang="zh-CN" smtClean="0"/>
          </a:p>
          <a:p>
            <a:r>
              <a:rPr lang="zh-CN" altLang="en-US" smtClean="0"/>
              <a:t>美元重要性下降</a:t>
            </a: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粮食危机</a:t>
            </a:r>
            <a:endParaRPr lang="en-US" altLang="zh-CN" smtClean="0"/>
          </a:p>
          <a:p>
            <a:r>
              <a:rPr lang="zh-CN" altLang="en-US" smtClean="0"/>
              <a:t>流行病</a:t>
            </a:r>
            <a:endParaRPr lang="en-US" altLang="zh-CN" smtClean="0"/>
          </a:p>
          <a:p>
            <a:r>
              <a:rPr lang="zh-CN" altLang="en-US" smtClean="0"/>
              <a:t>慢性疾病</a:t>
            </a:r>
            <a:endParaRPr lang="en-US" altLang="zh-CN" smtClean="0"/>
          </a:p>
          <a:p>
            <a:r>
              <a:rPr lang="zh-CN" altLang="en-US" smtClean="0"/>
              <a:t>收入差距</a:t>
            </a:r>
            <a:endParaRPr lang="en-US" altLang="zh-CN" smtClean="0"/>
          </a:p>
          <a:p>
            <a:r>
              <a:rPr lang="zh-CN" altLang="en-US" smtClean="0"/>
              <a:t>耐抗生素细菌</a:t>
            </a:r>
            <a:endParaRPr lang="en-US" altLang="zh-CN" smtClean="0"/>
          </a:p>
          <a:p>
            <a:r>
              <a:rPr lang="zh-CN" altLang="en-US" smtClean="0"/>
              <a:t>城市化管理不善</a:t>
            </a:r>
            <a:endParaRPr lang="en-US" altLang="zh-CN" smtClean="0"/>
          </a:p>
          <a:p>
            <a:r>
              <a:rPr lang="zh-CN" altLang="en-US" smtClean="0"/>
              <a:t>政治和社会不稳定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826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值得关注的风险和趋势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/>
              <a:t>人口变化趋势</a:t>
            </a:r>
            <a:endParaRPr lang="en-US" altLang="zh-CN" smtClean="0"/>
          </a:p>
          <a:p>
            <a:r>
              <a:rPr lang="zh-CN" altLang="en-US" smtClean="0"/>
              <a:t>社会性问题</a:t>
            </a:r>
            <a:endParaRPr lang="en-US" altLang="zh-CN" smtClean="0"/>
          </a:p>
          <a:p>
            <a:r>
              <a:rPr lang="zh-CN" altLang="en-US" smtClean="0"/>
              <a:t>技术类风险</a:t>
            </a:r>
            <a:endParaRPr lang="en-US" altLang="zh-CN" smtClean="0"/>
          </a:p>
          <a:p>
            <a:r>
              <a:rPr lang="zh-CN" altLang="en-US" smtClean="0"/>
              <a:t>环境</a:t>
            </a:r>
            <a:endParaRPr lang="en-US" altLang="zh-CN" dirty="0" smtClean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mtClean="0"/>
              <a:t>科学和技术</a:t>
            </a:r>
            <a:endParaRPr lang="en-US" altLang="zh-CN" smtClean="0"/>
          </a:p>
          <a:p>
            <a:r>
              <a:rPr lang="zh-CN" altLang="en-US" smtClean="0"/>
              <a:t>经济</a:t>
            </a:r>
            <a:endParaRPr lang="en-US" altLang="zh-CN" smtClean="0"/>
          </a:p>
          <a:p>
            <a:r>
              <a:rPr lang="zh-CN" altLang="en-US" smtClean="0"/>
              <a:t>社会和政治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51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不稳定的多极世界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mtClean="0"/>
              <a:t>未来的风险格局</a:t>
            </a:r>
          </a:p>
          <a:p>
            <a:r>
              <a:rPr lang="zh-CN" altLang="zh-CN" smtClean="0"/>
              <a:t>新兴市场国家的不稳定</a:t>
            </a:r>
          </a:p>
          <a:p>
            <a:r>
              <a:rPr lang="zh-CN" altLang="zh-CN" smtClean="0"/>
              <a:t>国家间摩擦 – 商业和政治</a:t>
            </a:r>
          </a:p>
          <a:p>
            <a:r>
              <a:rPr lang="zh-CN" altLang="zh-CN" smtClean="0"/>
              <a:t>低烈度冲突增加</a:t>
            </a:r>
          </a:p>
          <a:p>
            <a:r>
              <a:rPr lang="zh-CN" altLang="zh-CN" smtClean="0"/>
              <a:t>应对全球挑战进展缓慢</a:t>
            </a:r>
          </a:p>
          <a:p>
            <a:r>
              <a:rPr lang="zh-CN" altLang="zh-CN" smtClean="0"/>
              <a:t>对具有系统重要性行业的影响</a:t>
            </a:r>
          </a:p>
          <a:p>
            <a:r>
              <a:rPr lang="zh-CN" altLang="zh-CN" smtClean="0"/>
              <a:t>增强抗风险能力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344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出现社会动荡的国家（部分）</a:t>
            </a:r>
            <a:endParaRPr lang="zh-CN" alt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75606"/>
            <a:ext cx="8229600" cy="332309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300" endPos="38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61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刘伟的字体">
      <a:majorFont>
        <a:latin typeface="Arial"/>
        <a:ea typeface="黑体"/>
        <a:cs typeface=""/>
      </a:majorFont>
      <a:minorFont>
        <a:latin typeface="Arial"/>
        <a:ea typeface="微软雅黑 Light"/>
        <a:cs typeface="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804</TotalTime>
  <Words>316</Words>
  <Application>Microsoft Office PowerPoint</Application>
  <PresentationFormat>全屏显示(16:9)</PresentationFormat>
  <Paragraphs>81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活力</vt:lpstr>
      <vt:lpstr>2014年全球风险报告</vt:lpstr>
      <vt:lpstr>PowerPoint 演示文稿</vt:lpstr>
      <vt:lpstr>什么是系统性风险？</vt:lpstr>
      <vt:lpstr>认识各种系统性风险</vt:lpstr>
      <vt:lpstr>美元作为主要货币的重要性下降</vt:lpstr>
      <vt:lpstr>2014年全球风险格局</vt:lpstr>
      <vt:lpstr>值得关注的风险和趋势</vt:lpstr>
      <vt:lpstr>不稳定的多极世界</vt:lpstr>
      <vt:lpstr>2013出现社会动荡的国家（部分）</vt:lpstr>
      <vt:lpstr>2013出现社会动荡的国家（部分）</vt:lpstr>
      <vt:lpstr>迷失的一代</vt:lpstr>
      <vt:lpstr>网络世界的崩溃</vt:lpstr>
      <vt:lpstr>全球风险管理战略</vt:lpstr>
      <vt:lpstr>展望《全球风险报告》十周年</vt:lpstr>
      <vt:lpstr>全球风险认识调查</vt:lpstr>
      <vt:lpstr>联系世界经济论坛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2014年全球风险报告</dc:title>
  <dc:creator>liuwei</dc:creator>
  <cp:lastModifiedBy>www.zesow.com</cp:lastModifiedBy>
  <cp:revision>46</cp:revision>
  <dcterms:created xsi:type="dcterms:W3CDTF">2015-03-16T02:35:57Z</dcterms:created>
  <dcterms:modified xsi:type="dcterms:W3CDTF">2015-03-30T03:05:54Z</dcterms:modified>
</cp:coreProperties>
</file>