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ink/ink2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313" r:id="rId2"/>
    <p:sldId id="279" r:id="rId3"/>
    <p:sldId id="281" r:id="rId4"/>
    <p:sldId id="315" r:id="rId5"/>
    <p:sldId id="317" r:id="rId6"/>
    <p:sldId id="311" r:id="rId7"/>
    <p:sldId id="318" r:id="rId8"/>
    <p:sldId id="319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84" d="100"/>
          <a:sy n="84" d="100"/>
        </p:scale>
        <p:origin x="-1152" y="-150"/>
      </p:cViewPr>
      <p:guideLst>
        <p:guide orient="horz" pos="21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8-11-17T07:05:40.6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813 199,'-20'0,"-59"0,-40-20,20 20,19 0,1 0,0 0,-1 0,40 0,1 0,19 0,0 0,20 0,0 20,0 19,-20-19,20 20,-20 20,20-41,-19 1,19 0,0-20,0 20,0 0,0 0,0-1,19 1,-19 20,40-40,-20 40,0-21,0 21,-20 0,19-20,1 0,-20-1,20-19,-20 20,20 0,0-20,-20 0,0 0,0 0,20 0,-20 0,20 0,19 0,21 0,19 0,-19 0,-1 0,1 0,-21-40,-19 21,20 19,-40-20,20 0,-20 20,0-20,0-20,20-19,0-1,-1-19,1-20,20 19,-20-19,19 40,-19 19,0 0,-20 40,0-20,-40 40,-39 20,39 0,1-21,19-19,20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8-11-17T07:05:45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973 13,'-20'0,"0"0,-20 0,21 0,-1 0,0 0,-40 0,21 0,-1 0,20 0,0 0,-39 0,59 0,-20 0,20 0,-20 0,20 0,-20 0,20 0,-40 0,21 0,-1 20,-20 0,20-20,0 20,20-20,-39 0,39 20,-40 0,40-20,-40 19,40 21,-39 0,19-40,20 40,-20-40,0 39,20-19,0 0,-20 20,20-21,-20 1,1 20,19 0,-20-40,0 19,20 1,0 0,0 0,-20 0,0 0,20 0,0-1,-20 21,20 0,0-20,0 19,0 1,0 0,0-1,0-19,20 20,0 0,-20-21,0-19,0 40,0-40,20 40,0-20,19 19,1 1,0-20,-1 20,1-21,-40-19,40 20,-40-20,20 0,0 20,-1-20,1 0,0 20,20 0,-1-20,-39 0,0 0,20 0,-20 0,20 0,20 0,0-40,-1 20,1 20,0-20,-40 1,19 19,-19-20,20 20,-20-20,20 0,-20 20,20-20,-20 0,20 20,-20-20,0 1,0 19,0-20,20 20,-20-40,20 40,-1-20,21-19,-20 19,0 0,0 0,-1 20,-19-20,20 20,-20-20,20 20,-20-20,20 1,0 19,0-40,-20 40,0-20,0 0,19 20,-19-20,20 1,-20-1,20 0,0 0,-20-20,20 40,-20-19,0 19,0-20,0 20,0-20,0 0,0 20,0-20,0 20,0-20,0 0,0 1,0 19,-20-20,20 0,-20 0,20 0,-20 0,20 1,-20 19,20-20,-19 20,-1-20,20 20,0-20,-20 0,20 20,0-20,-20 20,0-19,20 19,-20 0,20-20,-39 20,39-20,-20 0,0 20,20-20,-20 20,20-20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21E4202-23B3-47B5-A8FD-E22001687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7EC3D68-2F4E-4F12-97D9-10CE0EFDE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19A7872-8A0C-4966-8764-08D3518A0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5E9D7-C21B-460A-B679-D4EC24B189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19072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44A4573-98DA-41DA-88FF-F4BFDA2FB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849C247-2638-4F86-BC30-73CF094DEC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E6E45CE-8562-46B4-A132-75D519880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E7CD1-61DB-41B1-BDF8-5FD83434BA8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6400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1DCF5EA-D066-446D-B32B-BDB7BE17E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B69A328-457C-4DCA-8729-FF1CDB7F1E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BC2E1C5-4E0F-436B-81BD-6665AEFE0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4A1C6-805D-43B3-B872-A3AA97A6BC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05083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3452420-54C0-47FC-87A7-3A7FE5AAAF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A5CAEBD-06E9-491A-A523-08342E2DF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588D6E-505C-4DAB-9F47-AA7EF41E04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3B735-BC00-4EB8-9F4A-EB5E64BA95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4426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AC4F271-4FE0-48B3-8168-070060F1B4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E9A825D-2A6A-4128-9DDF-9C6C44B95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28495B7-1067-432F-9E61-B1307F565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37AC9-413B-4D6F-BF7D-7DF0D13F8A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66216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8A642BB-7102-4C55-B7F8-EE835B495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0C9AC72-7BD3-41B5-8E03-74BC1AB9C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864F964F-7F37-488B-A030-4AF65CC58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09FF1-A4E8-4057-ABC4-C43CB6960A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7816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xmlns="" id="{EF47F61C-3454-471C-B5CE-1AA32C31B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91264" cy="8367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2B4BAB-DDB4-44C1-95DA-CC924ED01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31A5D8-85E1-41C9-9F3A-596BD9AD7D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DEFF9AA-599D-48B2-922D-C066DAFA8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91437-BDDA-477E-9CFC-ACB14B2BBC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72641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8A4A4C5-6E78-4375-A92C-6C9D580C3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1F1ACF7-8B0A-408A-8A7A-4ED53C94E5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6ED265D-43F4-4E43-8CE5-808E38842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D69B9-3797-4FCC-879D-C914ECFD7F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1898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466CF5-EC7E-41A6-A120-0E5EBCA0C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7FAEEB-C65C-4B88-B787-A01F72AB7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F9AB0E-84D3-4E21-A7C4-245370461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59073-BE2B-4479-B08A-EC9BF854E7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567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F400388-9C9F-4791-AF7C-2E5A41ECF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571D365-87AC-4E9E-87B6-9D548BDAF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39831BD-1BAF-4DC0-AB4A-B83C8CC50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CC545-2BEA-46E6-92AC-51E6FF1A24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3190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B353A35B-EBBC-498F-AB4C-BD79BC0B6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7BC7255-7891-4CBB-AD7A-3AAA3A275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0D33B5D-25F0-4A40-BC4C-229380063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E77DF-8DCA-4761-B256-0BDACC47BB8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8154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C6A30B9-3785-4FD6-A975-D09F3E3B3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53145B4-FB2D-4CB3-A58B-10199A67D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DED2386-6306-4FDD-9285-C1B5E4DD1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CC1CD-9DBD-4DCB-A973-8343F59F8E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1984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FC0A2A-3596-4525-918E-AD08F3B2A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979B13-1526-48B3-8442-5C238E8B8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47BCB-F017-427A-B087-591097D4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E2A70-D387-4ABC-8808-5921BF94F6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00018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EDCE15-EEEC-40B3-8C35-A4687826A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BBA48A-6CBB-4AF1-A8A3-EEBDBCBAD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B94704-03A2-4203-9A98-E4658D281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B10A4-39B9-4279-82CD-A9E809D505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956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78BFD229-7186-41B5-AFCA-A6CEE95395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F2E9391-BE9F-4BA5-BCE7-5E7A9176A9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12C67C4-AB01-479E-B45E-074364EC7C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5171A5A4-B04F-4C40-8A8F-B80E08D3FD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36C6D753-2A0B-4FAD-B82C-107CAE82F3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1256C03B-DAB4-4EA8-B99B-B6BCAEA5DE8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798" r:id="rId3"/>
    <p:sldLayoutId id="2147483797" r:id="rId4"/>
    <p:sldLayoutId id="2147483796" r:id="rId5"/>
    <p:sldLayoutId id="2147483795" r:id="rId6"/>
    <p:sldLayoutId id="2147483794" r:id="rId7"/>
    <p:sldLayoutId id="2147483793" r:id="rId8"/>
    <p:sldLayoutId id="2147483792" r:id="rId9"/>
    <p:sldLayoutId id="2147483791" r:id="rId10"/>
    <p:sldLayoutId id="2147483790" r:id="rId11"/>
    <p:sldLayoutId id="2147483789" r:id="rId12"/>
    <p:sldLayoutId id="2147483788" r:id="rId13"/>
    <p:sldLayoutId id="214748378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xmlns="" id="{98049EFC-5845-4BA2-9641-FF1FB28F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1513" cy="836613"/>
          </a:xfrm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xmlns="" id="{04181671-D191-4420-9DAC-511F673F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780" y="2708920"/>
            <a:ext cx="5808439" cy="5048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二阶系统的瞬态响应分析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xmlns="" id="{0E0C9C55-FAFD-4A09-AD80-019719361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2233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二阶系统的瞬态响应分析实验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190822-3467-4389-8BA1-BE868116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实验目的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熟悉二阶模拟系统的组成</a:t>
            </a:r>
            <a:endParaRPr lang="zh-CN" altLang="zh-CN" sz="2400" b="1" noProof="1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研究二阶系统分别工作在 </a:t>
            </a:r>
            <a:r>
              <a:rPr lang="el-GR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ξ=1</a:t>
            </a:r>
            <a:r>
              <a:rPr lang="el-GR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</a:t>
            </a:r>
            <a:r>
              <a:rPr lang="el-GR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, 0 &lt;ξ&lt;1</a:t>
            </a:r>
            <a:r>
              <a:rPr lang="el-GR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以及</a:t>
            </a:r>
            <a:r>
              <a:rPr lang="el-GR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ξ&gt;1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三种状态下的单位阶跃响应，并测量超调量</a:t>
            </a:r>
            <a:r>
              <a:rPr lang="zh-CN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l-GR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σ</a:t>
            </a:r>
            <a:r>
              <a:rPr lang="en-US" altLang="zh-CN" sz="2400" b="1" i="1" baseline="-25000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 </a:t>
            </a:r>
            <a:r>
              <a:rPr lang="en-US" altLang="en-US" sz="2400" b="1" i="1" baseline="-25000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、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峰值时间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b="1" i="1" baseline="-25000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和调整时间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s</a:t>
            </a:r>
            <a:r>
              <a:rPr lang="zh-CN" altLang="en-US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。</a:t>
            </a:r>
            <a:endParaRPr lang="en-US" altLang="zh-CN" sz="2400" b="1" i="1" baseline="-25000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分析增益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对二阶系统单位阶跃响应的超调量</a:t>
            </a:r>
            <a:r>
              <a:rPr lang="el-GR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σ</a:t>
            </a:r>
            <a:r>
              <a:rPr lang="en-US" altLang="zh-CN" sz="2400" b="1" i="1" baseline="-25000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峰值时间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b="1" i="1" baseline="-25000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r>
              <a:rPr lang="en-US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和调整时间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s</a:t>
            </a:r>
            <a:r>
              <a:rPr lang="en-US" altLang="en-US" sz="2800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影响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xmlns="" id="{E4DAC28B-B32A-4ADE-B249-479261688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22338"/>
          </a:xfrm>
        </p:spPr>
        <p:txBody>
          <a:bodyPr/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二阶系统的瞬态响应分析实验</a:t>
            </a:r>
          </a:p>
        </p:txBody>
      </p:sp>
      <p:sp>
        <p:nvSpPr>
          <p:cNvPr id="6147" name="Rectangle 51">
            <a:extLst>
              <a:ext uri="{FF2B5EF4-FFF2-40B4-BE49-F238E27FC236}">
                <a16:creationId xmlns:a16="http://schemas.microsoft.com/office/drawing/2014/main" xmlns="" id="{C3C146DE-1595-4B5D-9FDB-C9FFCA0B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6148" name="Object 50">
            <a:extLst>
              <a:ext uri="{FF2B5EF4-FFF2-40B4-BE49-F238E27FC236}">
                <a16:creationId xmlns:a16="http://schemas.microsoft.com/office/drawing/2014/main" xmlns="" id="{4C8D2958-A110-4100-BF6F-AEF7E116C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196975"/>
          <a:ext cx="6726238" cy="1290638"/>
        </p:xfrm>
        <a:graphic>
          <a:graphicData uri="http://schemas.openxmlformats.org/presentationml/2006/ole">
            <p:oleObj spid="_x0000_s6175" name="Visio" r:id="rId3" imgW="3478232" imgH="743850" progId="">
              <p:embed/>
            </p:oleObj>
          </a:graphicData>
        </a:graphic>
      </p:graphicFrame>
      <p:sp>
        <p:nvSpPr>
          <p:cNvPr id="6149" name="Rectangle 53">
            <a:extLst>
              <a:ext uri="{FF2B5EF4-FFF2-40B4-BE49-F238E27FC236}">
                <a16:creationId xmlns:a16="http://schemas.microsoft.com/office/drawing/2014/main" xmlns="" id="{D40B7B20-8EE4-4C16-944E-209D1CF2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6150" name="Object 52">
            <a:extLst>
              <a:ext uri="{FF2B5EF4-FFF2-40B4-BE49-F238E27FC236}">
                <a16:creationId xmlns:a16="http://schemas.microsoft.com/office/drawing/2014/main" xmlns="" id="{1D104680-C95A-4660-8F24-F4B408DCA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492375"/>
          <a:ext cx="5472113" cy="2952750"/>
        </p:xfrm>
        <a:graphic>
          <a:graphicData uri="http://schemas.openxmlformats.org/presentationml/2006/ole">
            <p:oleObj spid="_x0000_s6176" name="Visio" r:id="rId4" imgW="5536915" imgH="3325860" progId="">
              <p:embed/>
            </p:oleObj>
          </a:graphicData>
        </a:graphic>
      </p:graphicFrame>
      <p:graphicFrame>
        <p:nvGraphicFramePr>
          <p:cNvPr id="6151" name="对象 358">
            <a:extLst>
              <a:ext uri="{FF2B5EF4-FFF2-40B4-BE49-F238E27FC236}">
                <a16:creationId xmlns:a16="http://schemas.microsoft.com/office/drawing/2014/main" xmlns="" id="{B4C71927-E53E-4BA3-AD31-34932DEE3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373688"/>
          <a:ext cx="5545138" cy="709612"/>
        </p:xfrm>
        <a:graphic>
          <a:graphicData uri="http://schemas.openxmlformats.org/presentationml/2006/ole">
            <p:oleObj spid="_x0000_s6177" r:id="rId5" imgW="2857320" imgH="431640" progId="">
              <p:embed/>
            </p:oleObj>
          </a:graphicData>
        </a:graphic>
      </p:graphicFrame>
      <p:sp>
        <p:nvSpPr>
          <p:cNvPr id="6152" name="矩形 55">
            <a:extLst>
              <a:ext uri="{FF2B5EF4-FFF2-40B4-BE49-F238E27FC236}">
                <a16:creationId xmlns:a16="http://schemas.microsoft.com/office/drawing/2014/main" xmlns="" id="{D86B36DC-E4DB-419C-A06F-E6427A3B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51213"/>
            <a:ext cx="1731564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实验电路图</a:t>
            </a:r>
          </a:p>
        </p:txBody>
      </p:sp>
      <p:sp>
        <p:nvSpPr>
          <p:cNvPr id="6153" name="矩形 56">
            <a:extLst>
              <a:ext uri="{FF2B5EF4-FFF2-40B4-BE49-F238E27FC236}">
                <a16:creationId xmlns:a16="http://schemas.microsoft.com/office/drawing/2014/main" xmlns="" id="{F7476064-4768-4630-AEAB-434C3A57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1422184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实验框图</a:t>
            </a:r>
          </a:p>
        </p:txBody>
      </p:sp>
      <p:sp>
        <p:nvSpPr>
          <p:cNvPr id="6154" name="矩形 57">
            <a:extLst>
              <a:ext uri="{FF2B5EF4-FFF2-40B4-BE49-F238E27FC236}">
                <a16:creationId xmlns:a16="http://schemas.microsoft.com/office/drawing/2014/main" xmlns="" id="{B2910054-7CC1-410A-9C5A-A6512AF7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5470375"/>
            <a:ext cx="2040943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闭环传递函数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AB8D5BAE-B48F-4A42-9356-AEC1041E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1513" cy="836613"/>
          </a:xfrm>
        </p:spPr>
        <p:txBody>
          <a:bodyPr/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二阶系统的瞬态响应分析实验</a:t>
            </a:r>
            <a:endParaRPr lang="zh-CN" altLang="en-US" sz="32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xmlns="" id="{AD8B4D4E-BF70-4D66-B5DC-802CF762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1223963"/>
          </a:xfrm>
        </p:spPr>
        <p:txBody>
          <a:bodyPr/>
          <a:lstStyle/>
          <a:p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二阶系统标准传递函数为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xmlns="" id="{3E243602-1298-43BA-A5EF-BCF167DA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7173" name="对象 4">
            <a:extLst>
              <a:ext uri="{FF2B5EF4-FFF2-40B4-BE49-F238E27FC236}">
                <a16:creationId xmlns:a16="http://schemas.microsoft.com/office/drawing/2014/main" xmlns="" id="{37DF1F50-8118-4B29-A5D9-DBEE7250F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8385729"/>
              </p:ext>
            </p:extLst>
          </p:nvPr>
        </p:nvGraphicFramePr>
        <p:xfrm>
          <a:off x="4355976" y="1180750"/>
          <a:ext cx="2020888" cy="606425"/>
        </p:xfrm>
        <a:graphic>
          <a:graphicData uri="http://schemas.openxmlformats.org/presentationml/2006/ole">
            <p:oleObj spid="_x0000_s7210" name="Equation" r:id="rId3" imgW="1524000" imgH="457200" progId="">
              <p:embed/>
            </p:oleObj>
          </a:graphicData>
        </a:graphic>
      </p:graphicFrame>
      <p:graphicFrame>
        <p:nvGraphicFramePr>
          <p:cNvPr id="7174" name="对象 5">
            <a:extLst>
              <a:ext uri="{FF2B5EF4-FFF2-40B4-BE49-F238E27FC236}">
                <a16:creationId xmlns:a16="http://schemas.microsoft.com/office/drawing/2014/main" xmlns="" id="{199F1BE4-F198-4FC1-BA9E-8E35D7AAD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396054"/>
              </p:ext>
            </p:extLst>
          </p:nvPr>
        </p:nvGraphicFramePr>
        <p:xfrm>
          <a:off x="1187624" y="2842413"/>
          <a:ext cx="1511300" cy="441325"/>
        </p:xfrm>
        <a:graphic>
          <a:graphicData uri="http://schemas.openxmlformats.org/presentationml/2006/ole">
            <p:oleObj spid="_x0000_s7211" name="Equation" r:id="rId4" imgW="931547" imgH="267979" progId="">
              <p:embed/>
            </p:oleObj>
          </a:graphicData>
        </a:graphic>
      </p:graphicFrame>
      <p:graphicFrame>
        <p:nvGraphicFramePr>
          <p:cNvPr id="7175" name="对象 6">
            <a:extLst>
              <a:ext uri="{FF2B5EF4-FFF2-40B4-BE49-F238E27FC236}">
                <a16:creationId xmlns:a16="http://schemas.microsoft.com/office/drawing/2014/main" xmlns="" id="{5D64C371-D888-4267-ACB9-14EE42058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1185747"/>
              </p:ext>
            </p:extLst>
          </p:nvPr>
        </p:nvGraphicFramePr>
        <p:xfrm>
          <a:off x="4171404" y="2890038"/>
          <a:ext cx="1346200" cy="393700"/>
        </p:xfrm>
        <a:graphic>
          <a:graphicData uri="http://schemas.openxmlformats.org/presentationml/2006/ole">
            <p:oleObj spid="_x0000_s7212" name="Equation" r:id="rId5" imgW="931547" imgH="267979" progId="">
              <p:embed/>
            </p:oleObj>
          </a:graphicData>
        </a:graphic>
      </p:graphicFrame>
      <p:sp>
        <p:nvSpPr>
          <p:cNvPr id="7176" name="Rectangle 5">
            <a:extLst>
              <a:ext uri="{FF2B5EF4-FFF2-40B4-BE49-F238E27FC236}">
                <a16:creationId xmlns:a16="http://schemas.microsoft.com/office/drawing/2014/main" xmlns="" id="{8D06DE73-4DE2-44F9-B81F-80E3B866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77" name="Rectangle 6">
            <a:extLst>
              <a:ext uri="{FF2B5EF4-FFF2-40B4-BE49-F238E27FC236}">
                <a16:creationId xmlns:a16="http://schemas.microsoft.com/office/drawing/2014/main" xmlns="" id="{5F638705-3112-40B3-8526-6E7330EB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201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endParaRPr lang="en-US" altLang="zh-CN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78" name="Rectangle 7">
            <a:extLst>
              <a:ext uri="{FF2B5EF4-FFF2-40B4-BE49-F238E27FC236}">
                <a16:creationId xmlns:a16="http://schemas.microsoft.com/office/drawing/2014/main" xmlns="" id="{0FE11141-6F05-4273-AB6D-8B5C9007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0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60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endParaRPr lang="zh-CN" altLang="zh-CN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79" name="Rectangle 13">
            <a:extLst>
              <a:ext uri="{FF2B5EF4-FFF2-40B4-BE49-F238E27FC236}">
                <a16:creationId xmlns:a16="http://schemas.microsoft.com/office/drawing/2014/main" xmlns="" id="{7738BFFE-88DD-4AF1-9D43-938334501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80" name="Rectangle 14">
            <a:extLst>
              <a:ext uri="{FF2B5EF4-FFF2-40B4-BE49-F238E27FC236}">
                <a16:creationId xmlns:a16="http://schemas.microsoft.com/office/drawing/2014/main" xmlns="" id="{CBAE1BD8-C042-407C-B6D3-1BA52386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0601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endParaRPr lang="en-US" altLang="zh-CN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81" name="Rectangle 15">
            <a:extLst>
              <a:ext uri="{FF2B5EF4-FFF2-40B4-BE49-F238E27FC236}">
                <a16:creationId xmlns:a16="http://schemas.microsoft.com/office/drawing/2014/main" xmlns="" id="{B7D6C570-6513-4F74-82F8-67A809CD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934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60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endParaRPr lang="zh-CN" altLang="zh-CN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183" name="Rectangle 17">
            <a:extLst>
              <a:ext uri="{FF2B5EF4-FFF2-40B4-BE49-F238E27FC236}">
                <a16:creationId xmlns:a16="http://schemas.microsoft.com/office/drawing/2014/main" xmlns="" id="{070C136D-3A54-4820-A80D-48BB887A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8" name="对象 358">
            <a:extLst>
              <a:ext uri="{FF2B5EF4-FFF2-40B4-BE49-F238E27FC236}">
                <a16:creationId xmlns:a16="http://schemas.microsoft.com/office/drawing/2014/main" xmlns="" id="{2C8271B6-04BE-44F5-BF68-282471E84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6428992"/>
              </p:ext>
            </p:extLst>
          </p:nvPr>
        </p:nvGraphicFramePr>
        <p:xfrm>
          <a:off x="857277" y="2039813"/>
          <a:ext cx="7632849" cy="648494"/>
        </p:xfrm>
        <a:graphic>
          <a:graphicData uri="http://schemas.openxmlformats.org/presentationml/2006/ole">
            <p:oleObj spid="_x0000_s7213" r:id="rId6" imgW="2857320" imgH="431640" progId="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A8C266-3340-4273-A21D-CAE701F4DA97}"/>
                  </a:ext>
                </a:extLst>
              </p:cNvPr>
              <p:cNvSpPr txBox="1"/>
              <p:nvPr/>
            </p:nvSpPr>
            <p:spPr>
              <a:xfrm>
                <a:off x="827584" y="3377644"/>
                <a:ext cx="7272808" cy="1850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本实验传递函数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(0.2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26A8C266-3340-4273-A21D-CAE701F4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77644"/>
                <a:ext cx="7272808" cy="1850956"/>
              </a:xfrm>
              <a:prstGeom prst="rect">
                <a:avLst/>
              </a:prstGeom>
              <a:blipFill>
                <a:blip r:embed="rId7" cstate="print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>
            <a:extLst>
              <a:ext uri="{FF2B5EF4-FFF2-40B4-BE49-F238E27FC236}">
                <a16:creationId xmlns:a16="http://schemas.microsoft.com/office/drawing/2014/main" xmlns="" id="{582A96B2-936B-4EB3-BCCF-9F2ADEF1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503862"/>
          </a:xfrm>
        </p:spPr>
        <p:txBody>
          <a:bodyPr/>
          <a:lstStyle/>
          <a:p>
            <a:pPr marL="0" indent="0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调节开环增益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值</a:t>
            </a: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1)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欠阻尼状态</a:t>
            </a:r>
          </a:p>
          <a:p>
            <a:pPr marL="0" indent="0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K&gt;0.625 ,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0 &lt;</a:t>
            </a:r>
            <a:r>
              <a:rPr lang="el-GR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ξ&lt;1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    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2)</a:t>
            </a:r>
            <a:r>
              <a:rPr lang="zh-CN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临界阻尼状态</a:t>
            </a: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  K=0.625,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l-GR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ξ=1</a:t>
            </a: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</a:t>
            </a: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3)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过阻尼状态</a:t>
            </a:r>
          </a:p>
          <a:p>
            <a:pPr marL="0" indent="0"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   K&lt;0.625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zh-CN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l-GR" altLang="zh-CN" sz="2400" b="1" noProof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ξ&gt;1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</a:t>
            </a:r>
          </a:p>
        </p:txBody>
      </p:sp>
      <p:sp>
        <p:nvSpPr>
          <p:cNvPr id="8195" name="标题 1">
            <a:extLst>
              <a:ext uri="{FF2B5EF4-FFF2-40B4-BE49-F238E27FC236}">
                <a16:creationId xmlns:a16="http://schemas.microsoft.com/office/drawing/2014/main" xmlns="" id="{5B039F09-3FC8-4A63-B494-34CC57A42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22338"/>
          </a:xfrm>
        </p:spPr>
        <p:txBody>
          <a:bodyPr/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二阶系统的瞬态响应分析实验</a:t>
            </a:r>
          </a:p>
        </p:txBody>
      </p:sp>
      <p:pic>
        <p:nvPicPr>
          <p:cNvPr id="8196" name="图片 1">
            <a:extLst>
              <a:ext uri="{FF2B5EF4-FFF2-40B4-BE49-F238E27FC236}">
                <a16:creationId xmlns:a16="http://schemas.microsoft.com/office/drawing/2014/main" xmlns="" id="{E38FE398-4540-462F-BF03-6D69873D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381125"/>
            <a:ext cx="19685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2">
            <a:extLst>
              <a:ext uri="{FF2B5EF4-FFF2-40B4-BE49-F238E27FC236}">
                <a16:creationId xmlns:a16="http://schemas.microsoft.com/office/drawing/2014/main" xmlns="" id="{382B9E0F-D0A7-4108-8550-ABF961C6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751138"/>
            <a:ext cx="19431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6C30A-E4C0-4DCE-AF68-E4B4C29DE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513"/>
                <a:ext cx="8229600" cy="51847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实验内容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zh-CN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    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、设计二阶系统，使系统的开环传递函数为</a:t>
                </a:r>
                <a14:m>
                  <m:oMath xmlns:m="http://schemas.openxmlformats.org/officeDocument/2006/math"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𝑲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∕[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𝟎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.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𝟓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𝒔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𝟎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.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𝟐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𝒔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+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   </a:t>
                </a:r>
                <a:r>
                  <a:rPr lang="zh-CN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令输入等于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1v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，在示波器上观测不同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K</a:t>
                </a:r>
                <a:r>
                  <a:rPr lang="en-US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K=10</a:t>
                </a:r>
                <a:r>
                  <a:rPr lang="en-US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2</a:t>
                </a:r>
                <a:r>
                  <a:rPr lang="en-US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，0.625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0.5)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时的单位阶跃响应的波形，并由实验求得相应的</a:t>
                </a:r>
                <a:r>
                  <a:rPr lang="el-GR" altLang="zh-CN" sz="1800" b="1" i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σ</a:t>
                </a:r>
                <a:r>
                  <a:rPr lang="en-US" altLang="zh-CN" sz="1800" b="1" i="1" baseline="-25000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p </a:t>
                </a:r>
                <a:r>
                  <a:rPr lang="en-US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</a:t>
                </a:r>
                <a:r>
                  <a:rPr lang="en-US" altLang="zh-CN" sz="1800" b="1" i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t</a:t>
                </a:r>
                <a:r>
                  <a:rPr lang="en-US" altLang="zh-CN" sz="1800" b="1" i="1" baseline="-25000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p</a:t>
                </a:r>
                <a:r>
                  <a:rPr lang="en-US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、</a:t>
                </a:r>
                <a:r>
                  <a:rPr lang="en-US" altLang="zh-CN" sz="1800" b="1" i="1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t</a:t>
                </a:r>
                <a:r>
                  <a:rPr lang="en-US" altLang="zh-CN" sz="1800" b="1" i="1" baseline="-25000" dirty="0" err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s</a:t>
                </a:r>
                <a:r>
                  <a:rPr lang="en-US" altLang="en-US" sz="1800" b="1" i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 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的值。</a:t>
                </a:r>
                <a:endParaRPr lang="en-US" altLang="zh-CN" sz="1800" b="1" noProof="1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    2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、调节开环增益</a:t>
                </a:r>
                <a:r>
                  <a:rPr lang="en-US" altLang="zh-CN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K</a:t>
                </a:r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，使二阶系统的阻尼比 </a:t>
                </a:r>
                <a14:m>
                  <m:oMath xmlns:m="http://schemas.openxmlformats.org/officeDocument/2006/math"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𝝃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𝟎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.</m:t>
                    </m:r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𝟕𝟎𝟕</m:t>
                    </m:r>
                  </m:oMath>
                </a14:m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，观察并记录此时的单位阶跃响应波形和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800" b="1" i="1" noProof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800" b="1" i="1" noProof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1800" b="1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的值。</a:t>
                </a:r>
                <a:endParaRPr lang="en-US" altLang="zh-CN" sz="1800" b="1" noProof="1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思考题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、如果阶跃输入信号的幅值过大，会在实验中产生什么后果？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、在电子模拟系统中，如何实现负反馈和单位负反馈？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3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、为什么本实验的模拟系统中要用三只运算放大器？</a:t>
                </a:r>
                <a:endParaRPr lang="zh-CN" altLang="zh-CN" sz="1800" b="1" noProof="1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r>
                  <a:rPr lang="zh-CN" altLang="en-US" noProof="1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B006C30A-E4C0-4DCE-AF68-E4B4C29DE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513"/>
                <a:ext cx="8229600" cy="5184775"/>
              </a:xfrm>
              <a:blipFill>
                <a:blip r:embed="rId2" cstate="print"/>
                <a:stretch>
                  <a:fillRect l="-593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" name="标题 1">
            <a:extLst>
              <a:ext uri="{FF2B5EF4-FFF2-40B4-BE49-F238E27FC236}">
                <a16:creationId xmlns:a16="http://schemas.microsoft.com/office/drawing/2014/main" xmlns="" id="{6902D7DB-2A6C-402B-AB7C-0EEC21C88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2233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二阶系统的瞬态响应分析实验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xmlns="" id="{CD09C934-5262-4081-B8CC-C7115134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1513" cy="836613"/>
          </a:xfrm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0243" name="内容占位符 3">
            <a:extLst>
              <a:ext uri="{FF2B5EF4-FFF2-40B4-BE49-F238E27FC236}">
                <a16:creationId xmlns:a16="http://schemas.microsoft.com/office/drawing/2014/main" xmlns="" id="{4260F250-1B04-4AD5-B14B-168AB4383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9750" y="981075"/>
            <a:ext cx="6959600" cy="5143500"/>
          </a:xfrm>
        </p:spPr>
      </p:pic>
      <p:sp>
        <p:nvSpPr>
          <p:cNvPr id="10244" name="矩形 4">
            <a:extLst>
              <a:ext uri="{FF2B5EF4-FFF2-40B4-BE49-F238E27FC236}">
                <a16:creationId xmlns:a16="http://schemas.microsoft.com/office/drawing/2014/main" xmlns="" id="{4A83D46C-B8BA-47C1-B294-506DFC5B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3725863"/>
            <a:ext cx="288925" cy="215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5" name="文本框 6">
            <a:extLst>
              <a:ext uri="{FF2B5EF4-FFF2-40B4-BE49-F238E27FC236}">
                <a16:creationId xmlns:a16="http://schemas.microsoft.com/office/drawing/2014/main" xmlns="" id="{FD5AB3CD-25B0-4CE7-AFBE-D933391ED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3459163"/>
            <a:ext cx="431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需要接地</a:t>
            </a:r>
          </a:p>
        </p:txBody>
      </p:sp>
      <p:cxnSp>
        <p:nvCxnSpPr>
          <p:cNvPr id="10246" name="直接箭头连接符 8">
            <a:extLst>
              <a:ext uri="{FF2B5EF4-FFF2-40B4-BE49-F238E27FC236}">
                <a16:creationId xmlns:a16="http://schemas.microsoft.com/office/drawing/2014/main" xmlns="" id="{4C0BA472-A6DC-455D-AA62-65FCDA8C10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" y="5576888"/>
            <a:ext cx="4318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47" name="矩形 11">
            <a:extLst>
              <a:ext uri="{FF2B5EF4-FFF2-40B4-BE49-F238E27FC236}">
                <a16:creationId xmlns:a16="http://schemas.microsoft.com/office/drawing/2014/main" xmlns="" id="{FDCA52A8-F27C-41EB-BE83-C4A52F46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73688"/>
            <a:ext cx="2087562" cy="431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8" name="文本框 12">
            <a:extLst>
              <a:ext uri="{FF2B5EF4-FFF2-40B4-BE49-F238E27FC236}">
                <a16:creationId xmlns:a16="http://schemas.microsoft.com/office/drawing/2014/main" xmlns="" id="{A9DF84D7-E6F7-4462-8206-A8BF12818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73663"/>
            <a:ext cx="288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需要通电</a:t>
            </a:r>
          </a:p>
        </p:txBody>
      </p:sp>
      <p:sp>
        <p:nvSpPr>
          <p:cNvPr id="10249" name="任意多边形 14">
            <a:extLst>
              <a:ext uri="{FF2B5EF4-FFF2-40B4-BE49-F238E27FC236}">
                <a16:creationId xmlns:a16="http://schemas.microsoft.com/office/drawing/2014/main" xmlns="" id="{28D3DB36-0A38-4DDD-8CA8-4A5B09EF4B36}"/>
              </a:ext>
            </a:extLst>
          </p:cNvPr>
          <p:cNvSpPr>
            <a:spLocks/>
          </p:cNvSpPr>
          <p:nvPr/>
        </p:nvSpPr>
        <p:spPr bwMode="auto">
          <a:xfrm flipH="1">
            <a:off x="971550" y="3941763"/>
            <a:ext cx="1206500" cy="1201737"/>
          </a:xfrm>
          <a:custGeom>
            <a:avLst/>
            <a:gdLst>
              <a:gd name="T0" fmla="*/ 0 w 2743200"/>
              <a:gd name="T1" fmla="*/ 1229723 h 2660650"/>
              <a:gd name="T2" fmla="*/ 853385 w 2743200"/>
              <a:gd name="T3" fmla="*/ 0 h 2660650"/>
              <a:gd name="T4" fmla="*/ 853385 w 2743200"/>
              <a:gd name="T5" fmla="*/ 0 h 2660650"/>
              <a:gd name="T6" fmla="*/ 1021224 w 2743200"/>
              <a:gd name="T7" fmla="*/ 32284 h 26606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43200" h="2660650">
                <a:moveTo>
                  <a:pt x="0" y="2660650"/>
                </a:moveTo>
                <a:lnTo>
                  <a:pt x="2292350" y="0"/>
                </a:lnTo>
                <a:cubicBezTo>
                  <a:pt x="2367491" y="11642"/>
                  <a:pt x="2743200" y="77258"/>
                  <a:pt x="2743200" y="698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cxnSp>
        <p:nvCxnSpPr>
          <p:cNvPr id="10250" name="直接箭头连接符 15">
            <a:extLst>
              <a:ext uri="{FF2B5EF4-FFF2-40B4-BE49-F238E27FC236}">
                <a16:creationId xmlns:a16="http://schemas.microsoft.com/office/drawing/2014/main" xmlns="" id="{858F47F2-7CFA-41F1-8F87-E9719298C0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175" y="3833813"/>
            <a:ext cx="431800" cy="15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10252" name="Ink 12">
                <a:extLst>
                  <a:ext uri="{FF2B5EF4-FFF2-40B4-BE49-F238E27FC236}">
                    <a16:creationId xmlns:a16="http://schemas.microsoft.com/office/drawing/2014/main" id="{EF230E09-1745-4DF9-AE87-4246142FC21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8488" y="2271713"/>
              <a:ext cx="342900" cy="285750"/>
            </p14:xfrm>
          </p:contentPart>
        </mc:Choice>
        <mc:Fallback>
          <p:pic>
            <p:nvPicPr>
              <p:cNvPr id="10252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F230E09-1745-4DF9-AE87-4246142FC21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99133" y="2262586"/>
                <a:ext cx="361610" cy="30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10253" name="Ink 13">
                <a:extLst>
                  <a:ext uri="{FF2B5EF4-FFF2-40B4-BE49-F238E27FC236}">
                    <a16:creationId xmlns:a16="http://schemas.microsoft.com/office/drawing/2014/main" id="{3853D099-0129-4C7A-95A3-723FAEFABB9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7375" y="4829175"/>
              <a:ext cx="436563" cy="485775"/>
            </p14:xfrm>
          </p:contentPart>
        </mc:Choice>
        <mc:Fallback>
          <p:pic>
            <p:nvPicPr>
              <p:cNvPr id="10253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853D099-0129-4C7A-95A3-723FAEFABB9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48018" y="4819949"/>
                <a:ext cx="455278" cy="5042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xmlns="" id="{B5162501-3ECD-4CAB-8040-A116EE53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1513" cy="836613"/>
          </a:xfrm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1267" name="内容占位符 3">
            <a:extLst>
              <a:ext uri="{FF2B5EF4-FFF2-40B4-BE49-F238E27FC236}">
                <a16:creationId xmlns:a16="http://schemas.microsoft.com/office/drawing/2014/main" xmlns="" id="{F54F1129-4756-4C8F-BA83-6276BABAE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0825" y="1196975"/>
            <a:ext cx="6543675" cy="4929188"/>
          </a:xfrm>
        </p:spPr>
      </p:pic>
      <p:graphicFrame>
        <p:nvGraphicFramePr>
          <p:cNvPr id="11268" name="对象 2">
            <a:extLst>
              <a:ext uri="{FF2B5EF4-FFF2-40B4-BE49-F238E27FC236}">
                <a16:creationId xmlns:a16="http://schemas.microsoft.com/office/drawing/2014/main" xmlns="" id="{5EE77B03-2E4E-4A31-9279-5F9586FBB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3" y="1484313"/>
          <a:ext cx="2406650" cy="1152525"/>
        </p:xfrm>
        <a:graphic>
          <a:graphicData uri="http://schemas.openxmlformats.org/presentationml/2006/ole">
            <p:oleObj spid="_x0000_s11279" name="Visio" r:id="rId4" imgW="3114633" imgH="1504980" progId="">
              <p:embed/>
            </p:oleObj>
          </a:graphicData>
        </a:graphic>
      </p:graphicFrame>
      <p:sp>
        <p:nvSpPr>
          <p:cNvPr id="11269" name="椭圆 5">
            <a:extLst>
              <a:ext uri="{FF2B5EF4-FFF2-40B4-BE49-F238E27FC236}">
                <a16:creationId xmlns:a16="http://schemas.microsoft.com/office/drawing/2014/main" xmlns="" id="{B8D9251C-BA2E-4CA8-A515-DB3C0373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573463"/>
            <a:ext cx="1943100" cy="23034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1270" name="图片 6">
            <a:extLst>
              <a:ext uri="{FF2B5EF4-FFF2-40B4-BE49-F238E27FC236}">
                <a16:creationId xmlns:a16="http://schemas.microsoft.com/office/drawing/2014/main" xmlns="" id="{3B4C1EFD-2CED-4102-AD9A-56F8DDD26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20" t="18790" r="33202" b="25723"/>
          <a:stretch>
            <a:fillRect/>
          </a:stretch>
        </p:blipFill>
        <p:spPr bwMode="auto">
          <a:xfrm>
            <a:off x="7327900" y="4221163"/>
            <a:ext cx="16367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直接箭头连接符 8">
            <a:extLst>
              <a:ext uri="{FF2B5EF4-FFF2-40B4-BE49-F238E27FC236}">
                <a16:creationId xmlns:a16="http://schemas.microsoft.com/office/drawing/2014/main" xmlns="" id="{2D63B8B3-8F1D-4257-BC48-2746B617F2E0}"/>
              </a:ext>
            </a:extLst>
          </p:cNvPr>
          <p:cNvCxnSpPr>
            <a:cxnSpLocks noChangeShapeType="1"/>
            <a:stCxn id="11269" idx="0"/>
          </p:cNvCxnSpPr>
          <p:nvPr/>
        </p:nvCxnSpPr>
        <p:spPr bwMode="auto">
          <a:xfrm flipV="1">
            <a:off x="8064500" y="2060575"/>
            <a:ext cx="611188" cy="15128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971</TotalTime>
  <Pages>0</Pages>
  <Words>135</Words>
  <Characters>0</Characters>
  <Application>Microsoft Office PowerPoint</Application>
  <DocSecurity>0</DocSecurity>
  <PresentationFormat>全屏显示(4:3)</PresentationFormat>
  <Lines>0</Lines>
  <Paragraphs>31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默认设计模板</vt:lpstr>
      <vt:lpstr>Visio</vt:lpstr>
      <vt:lpstr>Equation</vt:lpstr>
      <vt:lpstr>幻灯片 1</vt:lpstr>
      <vt:lpstr>二阶系统的瞬态响应分析实验</vt:lpstr>
      <vt:lpstr>二阶系统的瞬态响应分析实验</vt:lpstr>
      <vt:lpstr>二阶系统的瞬态响应分析实验</vt:lpstr>
      <vt:lpstr>二阶系统的瞬态响应分析实验</vt:lpstr>
      <vt:lpstr>二阶系统的瞬态响应分析实验</vt:lpstr>
      <vt:lpstr>幻灯片 7</vt:lpstr>
      <vt:lpstr>幻灯片 8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lenovo</dc:creator>
  <cp:keywords/>
  <dc:description/>
  <cp:lastModifiedBy>OptiPlex3050a</cp:lastModifiedBy>
  <cp:revision>123</cp:revision>
  <dcterms:created xsi:type="dcterms:W3CDTF">2010-11-03T05:04:42Z</dcterms:created>
  <dcterms:modified xsi:type="dcterms:W3CDTF">2022-10-25T11:49:12Z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