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0"/>
  </p:notesMasterIdLst>
  <p:sldIdLst>
    <p:sldId id="466" r:id="rId2"/>
    <p:sldId id="467" r:id="rId3"/>
    <p:sldId id="278" r:id="rId4"/>
    <p:sldId id="468" r:id="rId5"/>
    <p:sldId id="500" r:id="rId6"/>
    <p:sldId id="522" r:id="rId7"/>
    <p:sldId id="523" r:id="rId8"/>
    <p:sldId id="524" r:id="rId9"/>
    <p:sldId id="525" r:id="rId10"/>
    <p:sldId id="526" r:id="rId11"/>
    <p:sldId id="295" r:id="rId12"/>
    <p:sldId id="521" r:id="rId13"/>
    <p:sldId id="527" r:id="rId14"/>
    <p:sldId id="478" r:id="rId15"/>
    <p:sldId id="479" r:id="rId16"/>
    <p:sldId id="514" r:id="rId17"/>
    <p:sldId id="516" r:id="rId18"/>
    <p:sldId id="53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93" d="100"/>
          <a:sy n="93" d="100"/>
        </p:scale>
        <p:origin x="1600" y="64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B269-B84F-42B7-A382-FE01B5CB3B1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DC46-D517-46CA-B778-5952EE5A1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DC46-D517-46CA-B778-5952EE5A17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ABD5EF-F161-49FE-AE8B-F616FD79F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5B4BB5-0400-499C-B7CB-86898DD37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7A5CC-FCF5-44B6-B73A-5AD9FE37F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4CBC-BC77-4C5B-ACD9-3A95375085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032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48CD5A-D2A7-4835-B336-A0D27E0FE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02870-2227-489F-856F-6041097DE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E7E6CE-3584-4FEB-8321-19709D04C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FCCA1-5862-4CEE-AFAD-88BB45FA5D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1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B53C7D-359E-4ED9-B284-97B3EED9D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8CD49-758C-4598-B0A0-B38520215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F3B597-628E-439F-9FCA-5EE8633B2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BB86C-1F71-463E-8A81-752C33CB53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197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738B5-17C1-405B-9119-3660788E4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2F7C7-C5FD-4376-990E-8A5380D5F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9CA27-321D-4BFD-B3AE-9C31DD649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A4E54-F919-46A7-B636-54A2C2A6C4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04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732CBE-100D-4D94-8835-EDF6FEEF3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26338-30C7-4408-A4FA-18D0344B89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F6EC48-4530-4401-A764-CFA4E7460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C7C84-6DFC-4714-A376-AC87E861D0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576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EE0ACE-C692-4D13-B4D4-C521C2A7B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E42B25-A1AD-4864-A4A7-51FFF6ED3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FD4BF2-45B1-496F-90AC-5D49DBAAB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D7A5-509A-4655-B9AD-7E0A5EA186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52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11CF9EBA-DFD3-4E5E-B342-55148C542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>
            <a:lvl1pPr algn="l">
              <a:defRPr sz="3600" b="1" i="0" baseline="0">
                <a:solidFill>
                  <a:schemeClr val="accent4">
                    <a:lumMod val="10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263"/>
            <a:ext cx="8640960" cy="5168962"/>
          </a:xfrm>
        </p:spPr>
        <p:txBody>
          <a:bodyPr/>
          <a:lstStyle>
            <a:lvl1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D97F6-8246-4DC5-AD6A-0627AA119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2C609-64D0-42D2-B1CA-ABBA1571B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C3F30-3C19-44C0-A005-8A1CD378E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BFF13-859B-45B2-922C-913BEE1B8C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575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B861D-F9BC-4F3D-93D4-C69016E0D0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EDFD5-7147-40F5-8700-0D5B4E650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A02573-0032-440A-AF9A-24DD19B2C0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7071-7A8A-4311-9DCA-DB26CA9892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15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2ED2B-B30C-446D-ABBC-1DBCDF9E3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57E83-C73B-479A-A2BC-079489C4E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C4602-7E14-485C-A4F5-3CE975110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30E5-A9B1-468F-95AD-391E4BF471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53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49EFD4-0EAB-4431-94DC-9B9138684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2D7B26-FB8D-4A54-A00D-210D205F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F159F0-6364-4D3C-968D-E5C1708B9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9140-BA6F-4CC7-90BB-5E987C1D431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9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0FCD7E-9FFE-41C6-B81D-81077E3D1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4DE6CE-F9E1-4860-A176-149806A45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2D3E44-FBE5-4DF0-8B12-EE04D9A6B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AEF8-332C-4364-806D-E2BCE8AF0F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86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690C82-4337-4CC5-B3CB-78851C7F0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C8D1A6-8BBE-49B3-8D13-CE787833A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527E5C-C9D5-4B94-A49A-FA973EB4A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636A3-7E72-4BFC-B5D7-523B25370B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7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89004-FEA1-4FF8-B049-B54AB3832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CCAAD-4EA0-42C5-B774-1D0B095E3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9BBC0-392D-4295-8AEF-E44751A69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ED130-8F9A-4FB2-9F07-8E780C77648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4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41C6E-72F8-4894-9963-897FF0A8E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EAD9-BE7C-49A9-A77F-46EF726D7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4E71-A48E-4048-831D-FF0F6E8D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F4038-FC37-4749-8DD4-AA61423C4E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2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4C8F04-904C-4B21-9DCB-50FD46ADF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6A2DAF-580A-4CB0-9FD7-C21AD9B61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73AF36-3952-4B54-919A-1389F1B42A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240890-3B9A-4037-B8C4-52877F7F7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080E03-08C2-45D9-A560-2D6F72C6D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62F5FD7D-49BE-40B3-B9F8-AFA51521E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8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4">
              <a:lumMod val="100000"/>
            </a:schemeClr>
          </a:solidFill>
          <a:latin typeface="+mj-lt"/>
          <a:ea typeface="等线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等线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>
            <a:extLst>
              <a:ext uri="{FF2B5EF4-FFF2-40B4-BE49-F238E27FC236}">
                <a16:creationId xmlns:a16="http://schemas.microsoft.com/office/drawing/2014/main" id="{6CB31A86-E07A-4C83-87A3-89D81259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993062" cy="2520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 sz="3600" b="1" dirty="0"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65A3AB-03EF-48E9-89D6-91E94C7FE1DF}"/>
              </a:ext>
            </a:extLst>
          </p:cNvPr>
          <p:cNvSpPr/>
          <p:nvPr/>
        </p:nvSpPr>
        <p:spPr>
          <a:xfrm>
            <a:off x="251520" y="1268760"/>
            <a:ext cx="8640960" cy="358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实验目的：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掌握控制系统不同模型的表示方法极其相互转换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Times New Roman" panose="02020603050405020304" pitchFamily="18" charset="0"/>
              </a:rPr>
              <a:t>实验内容：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系统数学模型间的相互转换</a:t>
            </a: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</a:t>
            </a:r>
            <a:endParaRPr lang="zh-CN" altLang="en-US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E7AAB-3A17-403E-90BA-7625B1A6E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ym typeface="Times New Roman" panose="02020603050405020304" pitchFamily="18" charset="0"/>
                  </a:rPr>
                  <a:t>如：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+1)=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)+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zh-CN" altLang="en-US" sz="2000" i="1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𝑦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𝑦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zh-CN" altLang="en-US" sz="2000" i="1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</a:br>
                <a:r>
                  <a:rPr lang="zh-CN" altLang="en-US" sz="1800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  <a:t>则：</a:t>
                </a:r>
                <a:endParaRPr lang="en-US" altLang="zh-CN" sz="1800" dirty="0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𝑩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𝑪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𝑫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1800" dirty="0">
                    <a:sym typeface="Times New Roman" panose="02020603050405020304" pitchFamily="18" charset="0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𝒔𝒚𝒔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𝒔𝒔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𝑪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E7AAB-3A17-403E-90BA-7625B1A6E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08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6D248F-6768-4BC1-B591-B9D27347E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12441"/>
              </p:ext>
            </p:extLst>
          </p:nvPr>
        </p:nvGraphicFramePr>
        <p:xfrm>
          <a:off x="971600" y="1484462"/>
          <a:ext cx="7200800" cy="181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827000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10249492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6592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ss</a:t>
                      </a:r>
                      <a:endParaRPr lang="zh-CN" altLang="en-US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a:t>生成状态空间模型或者转换成状态空间模型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46179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tf</a:t>
                      </a:r>
                      <a:endParaRPr lang="zh-CN" altLang="en-US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a:t>生成传递函数模型或者转换成传递函数模型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44560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zpk</a:t>
                      </a:r>
                      <a:endParaRPr lang="zh-CN" altLang="en-US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a:t>生成零极点模型或者转换成零极点模型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62313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67BDC4D-9C43-4331-8320-C893E694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82" y="4031303"/>
            <a:ext cx="5518434" cy="2063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5624A-8A49-48A0-9F7F-35C457709109}"/>
                  </a:ext>
                </a:extLst>
              </p:cNvPr>
              <p:cNvSpPr txBox="1"/>
              <p:nvPr/>
            </p:nvSpPr>
            <p:spPr>
              <a:xfrm>
                <a:off x="250469" y="3441563"/>
                <a:ext cx="8643061" cy="45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𝑡𝑓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𝑡𝑓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𝑧𝑝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𝑡𝑓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𝑡𝑓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𝑧𝑝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𝑧𝑝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𝑧𝑝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𝑠𝑠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5624A-8A49-48A0-9F7F-35C45770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9" y="3441563"/>
                <a:ext cx="8643061" cy="455253"/>
              </a:xfrm>
              <a:prstGeom prst="rect">
                <a:avLst/>
              </a:prstGeom>
              <a:blipFill>
                <a:blip r:embed="rId3"/>
                <a:stretch>
                  <a:fillRect l="-56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>
            <a:extLst>
              <a:ext uri="{FF2B5EF4-FFF2-40B4-BE49-F238E27FC236}">
                <a16:creationId xmlns:a16="http://schemas.microsoft.com/office/drawing/2014/main" id="{57423A28-E577-40F5-B0F6-FA3CEE8F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81075"/>
            <a:ext cx="8370193" cy="14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00025" fontAlgn="base">
              <a:spcBef>
                <a:spcPct val="0"/>
              </a:spcBef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ss2tf   </a:t>
            </a: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将状态空间表达式转换为传递函数形式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    格式：  </a:t>
            </a: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num,den</a:t>
            </a: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]=ss2tf(</a:t>
            </a:r>
            <a:r>
              <a:rPr lang="en-US" altLang="zh-CN" sz="2000" b="1" dirty="0" err="1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A,B,C,D,iu</a:t>
            </a: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说明：  </a:t>
            </a:r>
            <a:r>
              <a:rPr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ss2tf</a:t>
            </a: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  <a:sym typeface="Times New Roman" panose="02020603050405020304" pitchFamily="18" charset="0"/>
              </a:rPr>
              <a:t>函数可以将状态空间表达式通过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5" name="Object 5">
                <a:extLst>
                  <a:ext uri="{FF2B5EF4-FFF2-40B4-BE49-F238E27FC236}">
                    <a16:creationId xmlns:a16="http://schemas.microsoft.com/office/drawing/2014/main" id="{89F47793-137A-4FDD-A2D1-72247E1F294E}"/>
                  </a:ext>
                </a:extLst>
              </p:cNvPr>
              <p:cNvSpPr txBox="1"/>
              <p:nvPr/>
            </p:nvSpPr>
            <p:spPr bwMode="auto">
              <a:xfrm>
                <a:off x="1476375" y="2636838"/>
                <a:ext cx="5472113" cy="1039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𝐺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𝑠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𝑛𝑢𝑚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𝑑𝑒𝑛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𝑠𝐼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05" name="Object 5">
                <a:extLst>
                  <a:ext uri="{FF2B5EF4-FFF2-40B4-BE49-F238E27FC236}">
                    <a16:creationId xmlns:a16="http://schemas.microsoft.com/office/drawing/2014/main" id="{89F47793-137A-4FDD-A2D1-72247E1F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636838"/>
                <a:ext cx="5472113" cy="103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06" name="Rectangle 6">
            <a:extLst>
              <a:ext uri="{FF2B5EF4-FFF2-40B4-BE49-F238E27FC236}">
                <a16:creationId xmlns:a16="http://schemas.microsoft.com/office/drawing/2014/main" id="{5ACF6C66-A89C-4155-85C9-83B073A6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76700"/>
            <a:ext cx="7924800" cy="1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转换为传递函数形式，其中，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iu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用于指定变换所使用的输入量，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num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den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分别为传递函数的分子、分母多项式系数向量。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ss2tf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还可以应用离散时间系统，这时得到的是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变换表示。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A0BA8-89B6-4533-BF21-01C3CF6BC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如：系统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Σ(A,B,C,D)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的系数矩阵是</a:t>
                </a:r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1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1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则传递函数模型为：</a:t>
                </a:r>
                <a:endParaRPr lang="en-US" altLang="zh-CN" sz="2000" i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𝒏𝒖𝒎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𝒅𝒆𝒏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𝒔𝒔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𝒏𝒖𝒎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𝒅𝒆𝒏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𝒔𝒔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𝑫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endParaRPr lang="zh-CN" altLang="en-US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A0BA8-89B6-4533-BF21-01C3CF6BC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8050" name="Rectangle 2">
                <a:extLst>
                  <a:ext uri="{FF2B5EF4-FFF2-40B4-BE49-F238E27FC236}">
                    <a16:creationId xmlns:a16="http://schemas.microsoft.com/office/drawing/2014/main" id="{A5D44ACC-47A8-4C58-A7C0-B60CAA5D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908050"/>
                <a:ext cx="8640960" cy="3690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1" fontAlgn="base" hangingPunct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ss2zp   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将系统的状态空间表达式转换为零极点增益模型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fontAlgn="base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格式：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[z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k]=ss2zp(A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B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C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b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iu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) </a:t>
                </a:r>
              </a:p>
              <a:p>
                <a:pPr algn="just" eaLnBrk="1" fontAlgn="base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说明：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ss2tf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函数可以将状态空间表达式转换为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fontAlgn="base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𝒌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⋯(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⋯(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其中，</a:t>
                </a:r>
                <a:r>
                  <a:rPr lang="en-US" altLang="zh-CN" b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iu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用于指定变换所使用的输入量， 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分别为系统的零、极点向量和增益。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如：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𝒖</m:t>
                    </m:r>
                  </m:oMath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𝒖</m:t>
                    </m:r>
                  </m:oMath>
                </a14:m>
                <a:endPara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050" name="Rectangle 2">
                <a:extLst>
                  <a:ext uri="{FF2B5EF4-FFF2-40B4-BE49-F238E27FC236}">
                    <a16:creationId xmlns:a16="http://schemas.microsoft.com/office/drawing/2014/main" id="{A5D44ACC-47A8-4C58-A7C0-B60CAA5D2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08050"/>
                <a:ext cx="8640960" cy="3690306"/>
              </a:xfrm>
              <a:prstGeom prst="rect">
                <a:avLst/>
              </a:prstGeom>
              <a:blipFill>
                <a:blip r:embed="rId2"/>
                <a:stretch>
                  <a:fillRect l="-564" r="-31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064" name="Rectangle 16">
            <a:extLst>
              <a:ext uri="{FF2B5EF4-FFF2-40B4-BE49-F238E27FC236}">
                <a16:creationId xmlns:a16="http://schemas.microsoft.com/office/drawing/2014/main" id="{6C8BCFF0-DACC-4BDA-8F6D-079A2A3D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14" y="4994202"/>
            <a:ext cx="409078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A=[0 1; -1 -2]; B=[0;1];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C=[1,3];D=[1];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[</a:t>
            </a:r>
            <a:r>
              <a:rPr kumimoji="0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z,p,k</a:t>
            </a: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]=ss2zp(</a:t>
            </a:r>
            <a:r>
              <a:rPr kumimoji="0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A,B,C,D,iu</a:t>
            </a:r>
            <a:r>
              <a:rPr kumimoji="0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258065" name="Rectangle 17">
            <a:extLst>
              <a:ext uri="{FF2B5EF4-FFF2-40B4-BE49-F238E27FC236}">
                <a16:creationId xmlns:a16="http://schemas.microsoft.com/office/drawing/2014/main" id="{56202956-464A-44F9-903F-A3D29DFE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130905"/>
            <a:ext cx="5076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93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</a:pPr>
            <a:r>
              <a:rPr kumimoji="0" lang="en-US" altLang="zh-CN" sz="2000" dirty="0">
                <a:ea typeface="黑体" panose="02010609060101010101" pitchFamily="49" charset="-122"/>
                <a:sym typeface="Times New Roman" panose="02020603050405020304" pitchFamily="18" charset="0"/>
              </a:rPr>
              <a:t>z= -4.5616        p= -1          k=1</a:t>
            </a:r>
          </a:p>
          <a:p>
            <a:pPr fontAlgn="t">
              <a:lnSpc>
                <a:spcPct val="150000"/>
              </a:lnSpc>
            </a:pPr>
            <a:r>
              <a:rPr kumimoji="0" lang="en-US" altLang="zh-CN" sz="2000" dirty="0">
                <a:ea typeface="黑体" panose="02010609060101010101" pitchFamily="49" charset="-122"/>
                <a:sym typeface="Times New Roman" panose="02020603050405020304" pitchFamily="18" charset="0"/>
              </a:rPr>
              <a:t>     -0.4384             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70D1277-ED66-44F9-813E-231D609A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806450"/>
            <a:ext cx="8497193" cy="8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fontAlgn="base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tf2zp  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将系统的传递函数模型转换为零极点增益模型</a:t>
            </a:r>
            <a:endParaRPr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格式：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z,p,k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]=tf2zp(</a:t>
            </a:r>
            <a:r>
              <a:rPr lang="en-US" altLang="zh-CN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num,den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259077" name="Rectangle 5">
            <a:extLst>
              <a:ext uri="{FF2B5EF4-FFF2-40B4-BE49-F238E27FC236}">
                <a16:creationId xmlns:a16="http://schemas.microsoft.com/office/drawing/2014/main" id="{74D1AA5E-BB9D-4B1F-8F9D-853FACE2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68638"/>
            <a:ext cx="8305800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fontAlgn="base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将其转换为零极点形式的模型。</a:t>
            </a:r>
          </a:p>
        </p:txBody>
      </p:sp>
      <p:sp>
        <p:nvSpPr>
          <p:cNvPr id="259079" name="Rectangle 7">
            <a:extLst>
              <a:ext uri="{FF2B5EF4-FFF2-40B4-BE49-F238E27FC236}">
                <a16:creationId xmlns:a16="http://schemas.microsoft.com/office/drawing/2014/main" id="{4097A904-D9EA-4D28-A5C2-660A4927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2492990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如：系统的传递函数为</a:t>
            </a:r>
          </a:p>
        </p:txBody>
      </p:sp>
      <p:sp>
        <p:nvSpPr>
          <p:cNvPr id="259080" name="Rectangle 8">
            <a:extLst>
              <a:ext uri="{FF2B5EF4-FFF2-40B4-BE49-F238E27FC236}">
                <a16:creationId xmlns:a16="http://schemas.microsoft.com/office/drawing/2014/main" id="{B2B99D64-E0B6-4C66-BDA7-5714268A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3463"/>
            <a:ext cx="5562600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[z,p,k]=tf2zp([1 11 30 0],[1 9  45 87 50])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81" name="Object 9">
                <a:extLst>
                  <a:ext uri="{FF2B5EF4-FFF2-40B4-BE49-F238E27FC236}">
                    <a16:creationId xmlns:a16="http://schemas.microsoft.com/office/drawing/2014/main" id="{1BC78B0A-46A2-4AE7-A419-43D8A3D4A0EA}"/>
                  </a:ext>
                </a:extLst>
              </p:cNvPr>
              <p:cNvSpPr txBox="1"/>
              <p:nvPr/>
            </p:nvSpPr>
            <p:spPr bwMode="auto">
              <a:xfrm>
                <a:off x="1763713" y="2133600"/>
                <a:ext cx="4392612" cy="895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𝐺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𝑠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+11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+30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+45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+87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+50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081" name="Object 9">
                <a:extLst>
                  <a:ext uri="{FF2B5EF4-FFF2-40B4-BE49-F238E27FC236}">
                    <a16:creationId xmlns:a16="http://schemas.microsoft.com/office/drawing/2014/main" id="{1BC78B0A-46A2-4AE7-A419-43D8A3D4A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2133600"/>
                <a:ext cx="4392612" cy="89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082" name="Text Box 10">
            <a:extLst>
              <a:ext uri="{FF2B5EF4-FFF2-40B4-BE49-F238E27FC236}">
                <a16:creationId xmlns:a16="http://schemas.microsoft.com/office/drawing/2014/main" id="{C9B102A2-ADE7-49F0-A2E5-1F9F55403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10050"/>
            <a:ext cx="1371600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z=0</a:t>
            </a:r>
          </a:p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-6</a:t>
            </a:r>
          </a:p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-5</a:t>
            </a:r>
          </a:p>
        </p:txBody>
      </p:sp>
      <p:sp>
        <p:nvSpPr>
          <p:cNvPr id="259083" name="Text Box 11">
            <a:extLst>
              <a:ext uri="{FF2B5EF4-FFF2-40B4-BE49-F238E27FC236}">
                <a16:creationId xmlns:a16="http://schemas.microsoft.com/office/drawing/2014/main" id="{478D48C5-3A6E-42B2-A0F2-162DCB53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10050"/>
            <a:ext cx="350520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p=-3.0000+4.0000i</a:t>
            </a:r>
          </a:p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 -3.0000-4.0000i</a:t>
            </a:r>
          </a:p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 -2.0000</a:t>
            </a:r>
          </a:p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 -1.0000</a:t>
            </a:r>
          </a:p>
        </p:txBody>
      </p:sp>
      <p:sp>
        <p:nvSpPr>
          <p:cNvPr id="259084" name="Text Box 12">
            <a:extLst>
              <a:ext uri="{FF2B5EF4-FFF2-40B4-BE49-F238E27FC236}">
                <a16:creationId xmlns:a16="http://schemas.microsoft.com/office/drawing/2014/main" id="{75FEC8A7-E877-46E7-9616-D3138D96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149725"/>
            <a:ext cx="1143000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85" name="Object 13">
                <a:extLst>
                  <a:ext uri="{FF2B5EF4-FFF2-40B4-BE49-F238E27FC236}">
                    <a16:creationId xmlns:a16="http://schemas.microsoft.com/office/drawing/2014/main" id="{8D3D8EA4-9156-4F8C-9C51-DAD3CA06907D}"/>
                  </a:ext>
                </a:extLst>
              </p:cNvPr>
              <p:cNvSpPr txBox="1"/>
              <p:nvPr/>
            </p:nvSpPr>
            <p:spPr bwMode="auto">
              <a:xfrm>
                <a:off x="3278506" y="4930304"/>
                <a:ext cx="5626750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𝐺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𝑠</m:t>
                      </m:r>
                      <m:r>
                        <a:rPr lang="zh-CN" alt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+6)(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+5)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+1)(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+2)(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+3+4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+3−4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085" name="Object 13">
                <a:extLst>
                  <a:ext uri="{FF2B5EF4-FFF2-40B4-BE49-F238E27FC236}">
                    <a16:creationId xmlns:a16="http://schemas.microsoft.com/office/drawing/2014/main" id="{8D3D8EA4-9156-4F8C-9C51-DAD3CA06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506" y="4930304"/>
                <a:ext cx="5626750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086" name="Rectangle 14">
            <a:extLst>
              <a:ext uri="{FF2B5EF4-FFF2-40B4-BE49-F238E27FC236}">
                <a16:creationId xmlns:a16="http://schemas.microsoft.com/office/drawing/2014/main" id="{222E84C6-C361-4BE9-B145-830C777F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904903"/>
            <a:ext cx="237116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793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结果表达式：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C08AA694-B4B3-4C78-845D-3C7AD530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93" y="761720"/>
            <a:ext cx="8263290" cy="8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fontAlgn="base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zp2ss  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将系统的零极点增益模型转换为状态空间模型。</a:t>
            </a:r>
            <a:endParaRPr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[A,B,C,D]=zp2ss(</a:t>
            </a:r>
            <a:r>
              <a:rPr lang="en-US" altLang="zh-CN" b="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z,p,k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992" name="Rectangle 8">
                <a:extLst>
                  <a:ext uri="{FF2B5EF4-FFF2-40B4-BE49-F238E27FC236}">
                    <a16:creationId xmlns:a16="http://schemas.microsoft.com/office/drawing/2014/main" id="{1C391A85-B185-40AD-AF54-E8E20F880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50" y="3068638"/>
                <a:ext cx="8344222" cy="202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1" fontAlgn="base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将零极点模型转换为状态空间模型。</a:t>
                </a:r>
                <a:endParaRPr lang="en-US" altLang="zh-CN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fontAlgn="base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𝟎𝟎𝟎𝟎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𝟎𝟎𝟎𝟎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𝟎𝟎𝟎𝟎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𝟏𝟔𝟐𝟑</m:t>
                            </m:r>
                          </m:e>
                        </m:mr>
                        <m:m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𝟏𝟔𝟐𝟑𝟎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</m:mr>
                      </m:m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                              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just" eaLnBrk="1" fontAlgn="base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𝟖𝟗𝟕𝟒</m:t>
                            </m:r>
                          </m:e>
                        </m:mr>
                      </m:m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992" name="Rectangle 8">
                <a:extLst>
                  <a:ext uri="{FF2B5EF4-FFF2-40B4-BE49-F238E27FC236}">
                    <a16:creationId xmlns:a16="http://schemas.microsoft.com/office/drawing/2014/main" id="{1C391A85-B185-40AD-AF54-E8E20F88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3068638"/>
                <a:ext cx="8344222" cy="2022220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993" name="Rectangle 9">
            <a:extLst>
              <a:ext uri="{FF2B5EF4-FFF2-40B4-BE49-F238E27FC236}">
                <a16:creationId xmlns:a16="http://schemas.microsoft.com/office/drawing/2014/main" id="{BE21BC2E-0A6C-48F7-BDCA-ADED0418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2954655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如：已知系统的传递函数为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995" name="Object 11">
                <a:extLst>
                  <a:ext uri="{FF2B5EF4-FFF2-40B4-BE49-F238E27FC236}">
                    <a16:creationId xmlns:a16="http://schemas.microsoft.com/office/drawing/2014/main" id="{A20CC50E-7681-46CC-B55E-D58242F5F966}"/>
                  </a:ext>
                </a:extLst>
              </p:cNvPr>
              <p:cNvSpPr txBox="1"/>
              <p:nvPr/>
            </p:nvSpPr>
            <p:spPr bwMode="auto">
              <a:xfrm>
                <a:off x="1403350" y="2133600"/>
                <a:ext cx="3024188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𝟔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𝟑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𝟓</m:t>
                          </m:r>
                          <m: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995" name="Object 11">
                <a:extLst>
                  <a:ext uri="{FF2B5EF4-FFF2-40B4-BE49-F238E27FC236}">
                    <a16:creationId xmlns:a16="http://schemas.microsoft.com/office/drawing/2014/main" id="{A20CC50E-7681-46CC-B55E-D58242F5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2133600"/>
                <a:ext cx="3024188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996" name="Rectangle 12">
            <a:extLst>
              <a:ext uri="{FF2B5EF4-FFF2-40B4-BE49-F238E27FC236}">
                <a16:creationId xmlns:a16="http://schemas.microsoft.com/office/drawing/2014/main" id="{6FF8DAA4-5966-46DA-99E6-CF13D4AE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916113"/>
            <a:ext cx="37946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793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z=[-3];p=[-1,-2,-5];k=6;</a:t>
            </a:r>
          </a:p>
          <a:p>
            <a:pPr fontAlgn="t">
              <a:lnSpc>
                <a:spcPct val="150000"/>
              </a:lnSpc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[a,b,c,d]=zp2ss(z,p,k)</a:t>
            </a:r>
          </a:p>
        </p:txBody>
      </p:sp>
      <p:sp>
        <p:nvSpPr>
          <p:cNvPr id="297999" name="Rectangle 15">
            <a:extLst>
              <a:ext uri="{FF2B5EF4-FFF2-40B4-BE49-F238E27FC236}">
                <a16:creationId xmlns:a16="http://schemas.microsoft.com/office/drawing/2014/main" id="{5B4E11F2-0379-4C1C-AC29-349C37BB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320053"/>
            <a:ext cx="69878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793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</a:pPr>
            <a:r>
              <a:rPr kumimoji="0" lang="zh-CN" altLang="en-US" sz="1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注意：零极点的输入可以写出行向量，也可以写出列向量。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EA89A994-0B74-4319-BE6C-F89506AF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93944"/>
            <a:ext cx="8077200" cy="8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zp2tf  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将系统零极点增益模型转换为传递函数模型。</a:t>
            </a:r>
          </a:p>
          <a:p>
            <a:pPr algn="just"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num,den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]=zp2tf(</a:t>
            </a:r>
            <a:r>
              <a:rPr lang="en-US" altLang="zh-CN" b="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z,p,k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456CF850-D005-4F8E-968C-3FDA00AE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716338"/>
            <a:ext cx="86409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93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</a:pPr>
            <a:r>
              <a:rPr kumimoji="0"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z=[-3];p=[-1,-2,-5];k=6;</a:t>
            </a:r>
          </a:p>
          <a:p>
            <a:pPr fontAlgn="t">
              <a:lnSpc>
                <a:spcPct val="150000"/>
              </a:lnSpc>
            </a:pPr>
            <a:r>
              <a:rPr kumimoji="0"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[</a:t>
            </a:r>
            <a:r>
              <a:rPr kumimoji="0" lang="en-US" altLang="zh-CN" sz="2000" b="1" dirty="0" err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num,den</a:t>
            </a:r>
            <a:r>
              <a:rPr kumimoji="0"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]=zp2tf(</a:t>
            </a:r>
            <a:r>
              <a:rPr kumimoji="0" lang="en-US" altLang="zh-CN" sz="2000" b="1" dirty="0" err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z,p,k</a:t>
            </a:r>
            <a:r>
              <a:rPr kumimoji="0"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fontAlgn="t">
              <a:lnSpc>
                <a:spcPct val="150000"/>
              </a:lnSpc>
            </a:pPr>
            <a:r>
              <a:rPr kumimoji="0" lang="en-US" altLang="zh-CN" sz="20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num= 0  0  6  18    den= 1  8  17  10</a:t>
            </a:r>
          </a:p>
          <a:p>
            <a:pPr fontAlgn="t">
              <a:lnSpc>
                <a:spcPct val="150000"/>
              </a:lnSpc>
            </a:pP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183EB722-498D-4D5F-8E6E-42CD822E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68638"/>
            <a:ext cx="5824538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fontAlgn="base" hangingPunct="1">
              <a:lnSpc>
                <a:spcPct val="150000"/>
              </a:lnSpc>
            </a:pP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将其转换为传递函数模型。</a:t>
            </a:r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6528C11F-9275-44F2-AB36-1B65F17E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2741456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base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如：系统的零极点模型为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038" name="Object 6">
                <a:extLst>
                  <a:ext uri="{FF2B5EF4-FFF2-40B4-BE49-F238E27FC236}">
                    <a16:creationId xmlns:a16="http://schemas.microsoft.com/office/drawing/2014/main" id="{7FB40D4A-544F-4F13-BC7C-A344FF21FCB3}"/>
                  </a:ext>
                </a:extLst>
              </p:cNvPr>
              <p:cNvSpPr txBox="1"/>
              <p:nvPr/>
            </p:nvSpPr>
            <p:spPr bwMode="auto">
              <a:xfrm>
                <a:off x="1403350" y="2133600"/>
                <a:ext cx="3024188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</m:t>
                      </m:r>
                      <m:r>
                        <a:rPr lang="zh-CN" alt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𝟔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𝟑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𝟓</m:t>
                          </m:r>
                          <m:r>
                            <a:rPr lang="zh-CN" alt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038" name="Object 6">
                <a:extLst>
                  <a:ext uri="{FF2B5EF4-FFF2-40B4-BE49-F238E27FC236}">
                    <a16:creationId xmlns:a16="http://schemas.microsoft.com/office/drawing/2014/main" id="{7FB40D4A-544F-4F13-BC7C-A344FF21F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2133600"/>
                <a:ext cx="3024188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F7FB-A01E-47F8-BF2E-1CFFE2E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1800" dirty="0"/>
                  <a:t>实验内容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1</a:t>
                </a:r>
                <a:r>
                  <a:rPr lang="zh-CN" altLang="en-US" sz="1800" dirty="0"/>
                  <a:t>、设系统的传递函数为：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r>
                  <a:rPr lang="zh-CN" altLang="en-US" sz="1800" dirty="0"/>
                  <a:t>求系统的零极点模型及状态空间模型，并判断系统的稳定性。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2</a:t>
                </a:r>
                <a:r>
                  <a:rPr lang="zh-CN" altLang="en-US" sz="1800" dirty="0"/>
                  <a:t>、给定系统状态空间方程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求传递函数模型和零极点模型，并判断其稳定性。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D8807ABB-0DC4-4FAD-AB69-BFA46772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944724"/>
            <a:ext cx="8640960" cy="49685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/>
          <a:p>
            <a:pPr defTabSz="565200" eaLnBrk="1" hangingPunct="1">
              <a:lnSpc>
                <a:spcPct val="150000"/>
              </a:lnSpc>
            </a:pPr>
            <a:br>
              <a:rPr lang="en-US" altLang="zh-CN" sz="2800" b="1" dirty="0">
                <a:solidFill>
                  <a:srgbClr val="000099"/>
                </a:solidFill>
                <a:sym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000099"/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系统的数学模型就是描述系统输入、输出变量以及内部其它变量之间关系的</a:t>
            </a:r>
            <a:r>
              <a:rPr lang="zh-CN" altLang="en-US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数学表达式</a:t>
            </a:r>
            <a:r>
              <a:rPr lang="en-US" altLang="zh-CN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.</a:t>
            </a:r>
            <a:br>
              <a:rPr lang="en-US" altLang="zh-CN" sz="2000" dirty="0">
                <a:solidFill>
                  <a:srgbClr val="F00000"/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控制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系统数学模型的</a:t>
            </a:r>
            <a:r>
              <a:rPr lang="zh-CN" altLang="en-US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表</a:t>
            </a:r>
            <a:r>
              <a:rPr lang="zh-CN" altLang="zh-CN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示形</a:t>
            </a:r>
            <a:r>
              <a:rPr lang="zh-CN" altLang="en-US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式</a:t>
            </a:r>
            <a:r>
              <a:rPr lang="en-US" altLang="zh-CN" sz="2000" dirty="0">
                <a:solidFill>
                  <a:srgbClr val="F00000"/>
                </a:solidFill>
                <a:sym typeface="Times New Roman" panose="02020603050405020304" pitchFamily="18" charset="0"/>
              </a:rPr>
              <a:t>:</a:t>
            </a:r>
            <a:br>
              <a:rPr lang="en-US" altLang="zh-CN" sz="2800" dirty="0">
                <a:solidFill>
                  <a:srgbClr val="F00000"/>
                </a:solidFill>
                <a:sym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F00000"/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微分方程</a:t>
            </a:r>
            <a:r>
              <a:rPr lang="en-US" altLang="zh-CN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			</a:t>
            </a: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状态空间表达式</a:t>
            </a:r>
            <a:br>
              <a:rPr lang="en-US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传递函数</a:t>
            </a:r>
            <a:r>
              <a:rPr lang="en-US" altLang="zh-CN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			</a:t>
            </a:r>
            <a:r>
              <a:rPr lang="zh-CN" altLang="zh-CN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零极点形式</a:t>
            </a:r>
            <a:br>
              <a:rPr lang="zh-CN" altLang="en-US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zh-CN" sz="1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部分分式形式</a:t>
            </a:r>
            <a:br>
              <a:rPr lang="en-US" altLang="zh-CN" sz="2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模型之间都有着内在的联系，可以相互进行转换。</a:t>
            </a:r>
            <a:b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MATLAB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中提供了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种数学模型形描述的形式：</a:t>
            </a:r>
            <a:b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Times New Roman" panose="02020603050405020304" pitchFamily="18" charset="0"/>
              </a:rPr>
              <a:t>传递函数</a:t>
            </a:r>
            <a:r>
              <a:rPr lang="en-US" altLang="zh-CN" sz="2000" dirty="0">
                <a:solidFill>
                  <a:srgbClr val="FF0000"/>
                </a:solidFill>
                <a:sym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Times New Roman" panose="02020603050405020304" pitchFamily="18" charset="0"/>
              </a:rPr>
              <a:t>零极点增益形式</a:t>
            </a:r>
            <a:b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）部分分式形式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Times New Roman" panose="02020603050405020304" pitchFamily="18" charset="0"/>
              </a:rPr>
              <a:t>状态空间表达式 </a:t>
            </a:r>
            <a:br>
              <a:rPr lang="en-US" altLang="zh-CN" sz="2800" dirty="0">
                <a:solidFill>
                  <a:srgbClr val="F00000"/>
                </a:solidFill>
                <a:sym typeface="Times New Roman" panose="02020603050405020304" pitchFamily="18" charset="0"/>
              </a:rPr>
            </a:br>
            <a:endParaRPr lang="zh-CN" altLang="en-US" sz="2800" b="1" dirty="0">
              <a:solidFill>
                <a:srgbClr val="000099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>
                <a:extLst>
                  <a:ext uri="{FF2B5EF4-FFF2-40B4-BE49-F238E27FC236}">
                    <a16:creationId xmlns:a16="http://schemas.microsoft.com/office/drawing/2014/main" id="{9591D9DC-E424-43F3-8731-05050782F10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944724"/>
                <a:ext cx="8686800" cy="496855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ym typeface="Times New Roman" panose="02020603050405020304" pitchFamily="18" charset="0"/>
                  </a:rPr>
                  <a:t>连续系统：</a:t>
                </a:r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b="0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𝒏𝒖𝒎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𝒅𝒆𝒏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分子分母</m:t>
                    </m:r>
                  </m:oMath>
                </a14:m>
                <a:r>
                  <a:rPr lang="zh-CN" altLang="en-US" sz="1800" b="0" dirty="0">
                    <a:sym typeface="Times New Roman" panose="02020603050405020304" pitchFamily="18" charset="0"/>
                  </a:rPr>
                  <a:t>形式</a:t>
                </a:r>
                <a:r>
                  <a:rPr lang="zh-CN" altLang="en-US" sz="1800" b="1" dirty="0"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800" b="1" dirty="0" err="1">
                    <a:sym typeface="Times New Roman" panose="02020603050405020304" pitchFamily="18" charset="0"/>
                  </a:rPr>
                  <a:t>num,den</a:t>
                </a:r>
                <a:r>
                  <a:rPr lang="zh-CN" altLang="en-US" sz="1800" b="1" dirty="0">
                    <a:sym typeface="Times New Roman" panose="02020603050405020304" pitchFamily="18" charset="0"/>
                  </a:rPr>
                  <a:t>）</a:t>
                </a:r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𝒌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⋯(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零极点</m:t>
                    </m:r>
                  </m:oMath>
                </a14:m>
                <a:r>
                  <a:rPr lang="zh-CN" altLang="en-US" sz="1800" b="1" dirty="0">
                    <a:sym typeface="Times New Roman" panose="02020603050405020304" pitchFamily="18" charset="0"/>
                  </a:rPr>
                  <a:t>形式</a:t>
                </a:r>
                <a:r>
                  <a:rPr lang="en-US" altLang="zh-CN" sz="1800" b="1" dirty="0">
                    <a:sym typeface="Times New Roman" panose="02020603050405020304" pitchFamily="18" charset="0"/>
                  </a:rPr>
                  <a:t>(</a:t>
                </a:r>
                <a:r>
                  <a:rPr lang="en-US" altLang="zh-CN" sz="1800" b="1" dirty="0" err="1">
                    <a:sym typeface="Times New Roman" panose="02020603050405020304" pitchFamily="18" charset="0"/>
                  </a:rPr>
                  <a:t>z,p,k</a:t>
                </a:r>
                <a:r>
                  <a:rPr lang="en-US" altLang="zh-CN" sz="1800" b="1" dirty="0">
                    <a:sym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𝒂𝒙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𝒃𝒖</m:t>
                            </m:r>
                          </m:e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𝒄𝒙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𝒅𝒖</m:t>
                            </m:r>
                          </m:e>
                        </m:eqArr>
                      </m:e>
                    </m:d>
                    <m:r>
                      <a:rPr lang="zh-CN" altLang="en-US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状态</m:t>
                    </m:r>
                  </m:oMath>
                </a14:m>
                <a:r>
                  <a:rPr lang="zh-CN" altLang="en-US" sz="1800" b="1" dirty="0">
                    <a:sym typeface="Times New Roman" panose="02020603050405020304" pitchFamily="18" charset="0"/>
                  </a:rPr>
                  <a:t>空间方程形式</a:t>
                </a:r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ym typeface="Times New Roman" panose="02020603050405020304" pitchFamily="18" charset="0"/>
                  </a:rPr>
                  <a:t>离散系统</a:t>
                </a:r>
                <a:r>
                  <a:rPr lang="en-US" altLang="zh-CN" sz="1800" b="1" dirty="0">
                    <a:sym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𝒏𝒖𝒎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𝒅𝒆𝒏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分子分母</m:t>
                    </m:r>
                  </m:oMath>
                </a14:m>
                <a:r>
                  <a:rPr lang="zh-CN" altLang="en-US" sz="1800" b="1" dirty="0">
                    <a:sym typeface="Times New Roman" panose="02020603050405020304" pitchFamily="18" charset="0"/>
                  </a:rPr>
                  <a:t>形式（</a:t>
                </a:r>
                <a:r>
                  <a:rPr lang="en-US" altLang="zh-CN" sz="1800" b="1" dirty="0" err="1">
                    <a:sym typeface="Times New Roman" panose="02020603050405020304" pitchFamily="18" charset="0"/>
                  </a:rPr>
                  <a:t>num,den</a:t>
                </a:r>
                <a:r>
                  <a:rPr lang="zh-CN" altLang="en-US" sz="1800" b="1" dirty="0">
                    <a:sym typeface="Times New Roman" panose="02020603050405020304" pitchFamily="18" charset="0"/>
                  </a:rPr>
                  <a:t>）</a:t>
                </a:r>
                <a:endParaRPr lang="en-US" altLang="zh-CN" sz="1800" b="1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𝒌</m:t>
                    </m:r>
                    <m:f>
                      <m:f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⋯(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零极点</m:t>
                    </m:r>
                  </m:oMath>
                </a14:m>
                <a:r>
                  <a:rPr lang="zh-CN" altLang="en-US" sz="1800" b="1" dirty="0">
                    <a:sym typeface="Times New Roman" panose="02020603050405020304" pitchFamily="18" charset="0"/>
                  </a:rPr>
                  <a:t>形式</a:t>
                </a:r>
                <a:r>
                  <a:rPr lang="en-US" altLang="zh-CN" sz="1800" b="1" dirty="0">
                    <a:sym typeface="Times New Roman" panose="02020603050405020304" pitchFamily="18" charset="0"/>
                  </a:rPr>
                  <a:t>(</a:t>
                </a:r>
                <a:r>
                  <a:rPr lang="en-US" altLang="zh-CN" sz="1800" b="1" dirty="0" err="1">
                    <a:sym typeface="Times New Roman" panose="02020603050405020304" pitchFamily="18" charset="0"/>
                  </a:rPr>
                  <a:t>z,p,k</a:t>
                </a:r>
                <a:r>
                  <a:rPr lang="en-US" altLang="zh-CN" sz="1800" b="1" dirty="0">
                    <a:sym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)=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𝒂𝒙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)+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𝒃𝒖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)=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𝒄𝒙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)+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𝒅𝒖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zh-CN" altLang="en-US" sz="1800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状态</m:t>
                    </m:r>
                  </m:oMath>
                </a14:m>
                <a:r>
                  <a:rPr lang="zh-CN" altLang="en-US" sz="1800" b="1" dirty="0">
                    <a:sym typeface="Times New Roman" panose="02020603050405020304" pitchFamily="18" charset="0"/>
                  </a:rPr>
                  <a:t>空间方程形式</a:t>
                </a:r>
                <a:endParaRPr lang="en-US" altLang="zh-CN" sz="1800" b="1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3" name="内容占位符 2">
                <a:extLst>
                  <a:ext uri="{FF2B5EF4-FFF2-40B4-BE49-F238E27FC236}">
                    <a16:creationId xmlns:a16="http://schemas.microsoft.com/office/drawing/2014/main" id="{9591D9DC-E424-43F3-8731-05050782F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44724"/>
                <a:ext cx="8686800" cy="4968552"/>
              </a:xfrm>
              <a:blipFill>
                <a:blip r:embed="rId3"/>
                <a:stretch>
                  <a:fillRect l="-632" b="-8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4D58051-AFDC-4E69-8500-0889A257B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传递函数模型</a:t>
                </a:r>
                <a:endParaRPr lang="en-US" altLang="zh-CN" sz="2000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格式：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sys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＝</a:t>
                </a:r>
                <a:r>
                  <a:rPr lang="en-US" altLang="zh-CN" sz="2000" dirty="0" err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tf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num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den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）</a:t>
                </a:r>
              </a:p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功能：建立连续系统的传递函数模型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说明：单输入单输出系统（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SISO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），其输 入输出分别用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u(t)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y(t)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来表示。</a:t>
                </a:r>
                <a:endParaRPr lang="en-US" altLang="zh-CN" sz="2000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𝐺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+9</m:t>
                        </m:r>
                      </m:num>
                      <m:den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+4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+6</m:t>
                        </m:r>
                      </m:den>
                    </m:f>
                  </m:oMath>
                </a14:m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𝒔𝒚𝒔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𝒕𝒇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𝟔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b="0" dirty="0">
                    <a:sym typeface="Times New Roman" panose="02020603050405020304" pitchFamily="18" charset="0"/>
                  </a:rPr>
                  <a:t>Transfer function:</a:t>
                </a:r>
              </a:p>
              <a:p>
                <a:pPr marL="0" indent="0" algn="just">
                  <a:spcBef>
                    <a:spcPct val="0"/>
                  </a:spcBef>
                  <a:buNone/>
                </a:pPr>
                <a:r>
                  <a:rPr lang="en-US" altLang="zh-CN" sz="2000" b="0" dirty="0">
                    <a:sym typeface="Times New Roman" panose="02020603050405020304" pitchFamily="18" charset="0"/>
                  </a:rPr>
                  <a:t>          		 2 s + 9</a:t>
                </a:r>
              </a:p>
              <a:p>
                <a:pPr marL="0" indent="0" algn="just">
                  <a:spcBef>
                    <a:spcPct val="0"/>
                  </a:spcBef>
                  <a:buNone/>
                </a:pPr>
                <a:r>
                  <a:rPr lang="en-US" altLang="zh-CN" sz="2000" b="0" dirty="0">
                    <a:sym typeface="Times New Roman" panose="02020603050405020304" pitchFamily="18" charset="0"/>
                  </a:rPr>
                  <a:t>	-----------------------------</a:t>
                </a:r>
              </a:p>
              <a:p>
                <a:pPr marL="0" indent="0" algn="just">
                  <a:spcBef>
                    <a:spcPct val="0"/>
                  </a:spcBef>
                  <a:buNone/>
                </a:pPr>
                <a:r>
                  <a:rPr lang="en-US" altLang="zh-CN" sz="2000" b="0" dirty="0">
                    <a:sym typeface="Times New Roman" panose="02020603050405020304" pitchFamily="18" charset="0"/>
                  </a:rPr>
                  <a:t>	s^4 + 3 s^3 + 2 s^2 + 4 s + 6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sz="2000" b="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solidFill>
                    <a:srgbClr val="000099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4D58051-AFDC-4E69-8500-0889A257B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B8B7-8743-4852-A2C9-CBE4F499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/>
          <a:p>
            <a:endParaRPr lang="zh-CN" altLang="en-US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0">
                <a:extLst>
                  <a:ext uri="{FF2B5EF4-FFF2-40B4-BE49-F238E27FC236}">
                    <a16:creationId xmlns:a16="http://schemas.microsoft.com/office/drawing/2014/main" id="{4529B5B5-5905-4A77-893B-B25D59CEAE0D}"/>
                  </a:ext>
                </a:extLst>
              </p:cNvPr>
              <p:cNvSpPr txBox="1"/>
              <p:nvPr/>
            </p:nvSpPr>
            <p:spPr bwMode="auto">
              <a:xfrm>
                <a:off x="251520" y="1196752"/>
                <a:ext cx="8640960" cy="49685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b="1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系统传递函数如下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:</a:t>
                </a:r>
                <a:endPara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𝟕</m:t>
                          </m:r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𝟑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𝟑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𝟖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𝑴𝒂𝒕𝒍𝒂𝒃</m:t>
                    </m:r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建立系统的传递函数模型。</a:t>
                </a:r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𝒄𝒐𝒏𝒗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可以计算多项式乘积</a:t>
                </a:r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函数调用格式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𝒄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𝒄𝒐𝒏𝒗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𝒂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𝒃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𝒅𝒆𝒏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𝒄𝒐𝒏𝒗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𝒄𝒐𝒏𝒗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𝒔𝒚𝒔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𝒕𝒇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𝟏𝟒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m:t>𝟐𝟏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𝒅𝒆𝒏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20">
                <a:extLst>
                  <a:ext uri="{FF2B5EF4-FFF2-40B4-BE49-F238E27FC236}">
                    <a16:creationId xmlns:a16="http://schemas.microsoft.com/office/drawing/2014/main" id="{4529B5B5-5905-4A77-893B-B25D59CE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96752"/>
                <a:ext cx="8640960" cy="4968552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41BA9B-3891-4387-BCA7-DFAB1F7EDBC6}"/>
              </a:ext>
            </a:extLst>
          </p:cNvPr>
          <p:cNvCxnSpPr/>
          <p:nvPr/>
        </p:nvCxnSpPr>
        <p:spPr bwMode="auto">
          <a:xfrm>
            <a:off x="3275856" y="2564904"/>
            <a:ext cx="100811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83D474-BD88-439D-AD25-B4F1FA2C4E49}"/>
              </a:ext>
            </a:extLst>
          </p:cNvPr>
          <p:cNvCxnSpPr/>
          <p:nvPr/>
        </p:nvCxnSpPr>
        <p:spPr bwMode="auto">
          <a:xfrm>
            <a:off x="3275856" y="2708920"/>
            <a:ext cx="18002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DD8570-1AC4-462C-A4BE-1DA2FF06BB2E}"/>
              </a:ext>
            </a:extLst>
          </p:cNvPr>
          <p:cNvCxnSpPr/>
          <p:nvPr/>
        </p:nvCxnSpPr>
        <p:spPr bwMode="auto">
          <a:xfrm>
            <a:off x="3275856" y="2924944"/>
            <a:ext cx="32403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10CB38-CC7A-47F7-83B4-3220374E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	MATLAB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还支持一种特殊的传递函数（矩阵）的输入格式，首先先用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s=</a:t>
                </a:r>
                <a:r>
                  <a:rPr lang="en-US" altLang="zh-CN" sz="2000" dirty="0" err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tf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(‘s’)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定义传递函数算子，然后用数学表达式形式直接输入系统的传递函数模型。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sz="2000" dirty="0"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𝑮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𝒔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𝟕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𝟑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𝟑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)(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𝟑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𝟖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i="1" dirty="0"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b="1" i="1" dirty="0"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)∕(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∧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∧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∧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𝟖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000" i="1" dirty="0"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4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200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10CB38-CC7A-47F7-83B4-3220374E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7A756F-DF26-4227-A755-9779441CE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脉冲传递函数模型</a:t>
                </a:r>
                <a:endParaRPr lang="en-US" altLang="zh-CN" sz="22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200" b="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格式：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sys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＝</a:t>
                </a:r>
                <a:r>
                  <a:rPr lang="en-US" altLang="zh-CN" sz="20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tf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num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den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，‘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Ts’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T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）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功能：建立离散系统的脉冲传递函数模型</a:t>
                </a:r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𝑼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000" b="1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𝐺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𝑧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𝑧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+9</m:t>
                        </m:r>
                      </m:num>
                      <m:den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+4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𝑧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+6</m:t>
                        </m:r>
                      </m:den>
                    </m:f>
                  </m:oMath>
                </a14:m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sys</m:t>
                    </m:r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tf</m:t>
                    </m:r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([1 9],[1 3 2 4 6],′</m:t>
                    </m:r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Ts</m:t>
                    </m:r>
                    <m:r>
                      <m:rPr>
                        <m:nor/>
                      </m:rPr>
                      <a:rPr lang="en-US" altLang="zh-CN" sz="2000" dirty="0">
                        <a:sym typeface="Times New Roman" panose="02020603050405020304" pitchFamily="18" charset="0"/>
                      </a:rPr>
                      <m:t>′,0.1) </m:t>
                    </m:r>
                  </m:oMath>
                </a14:m>
                <a:endParaRPr lang="en-US" altLang="zh-CN" sz="2000" b="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zh-CN" altLang="en-US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b="1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zh-CN" altLang="en-US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200" b="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7A756F-DF26-4227-A755-9779441CE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0">
            <a:extLst>
              <a:ext uri="{FF2B5EF4-FFF2-40B4-BE49-F238E27FC236}">
                <a16:creationId xmlns:a16="http://schemas.microsoft.com/office/drawing/2014/main" id="{C14A01DF-3456-4225-9EB0-B16AE0FA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1733252"/>
            <a:ext cx="1828800" cy="5111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anose="02010609060101010101" pitchFamily="49" charset="-122"/>
                <a:sym typeface="Times New Roman" panose="02020603050405020304" pitchFamily="18" charset="0"/>
              </a:rPr>
              <a:t>实际采样周期</a:t>
            </a: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B7FEF4D2-04A4-4EDF-8E82-0694C7DE4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004" y="2010334"/>
            <a:ext cx="864096" cy="720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BF873-5E79-446D-AB09-E6A5DAD7D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零极点增益形式</a:t>
                </a:r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格式：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sys</a:t>
                </a: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＝</a:t>
                </a:r>
                <a:r>
                  <a:rPr lang="en-US" altLang="zh-CN" sz="20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zpk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z,p,k</a:t>
                </a:r>
                <a:r>
                  <a:rPr lang="en-US" altLang="zh-CN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功能：建立零极点形式的数学模型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说明：系统的传递函数还可以表示成零极点形式，零极点模型一般表示为：</a:t>
                </a:r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𝒌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⋯(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𝒔𝒚𝒔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𝒛𝒑𝒌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,[−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−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−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,[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]])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0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BF873-5E79-446D-AB09-E6A5DAD7D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3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1A8BA6-B944-4FC2-B20A-09F6DA8D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>
                    <a:sym typeface="Times New Roman" panose="02020603050405020304" pitchFamily="18" charset="0"/>
                  </a:rPr>
                  <a:t>SS </a:t>
                </a:r>
                <a:r>
                  <a:rPr lang="zh-CN" altLang="en-US" sz="1800" dirty="0">
                    <a:sym typeface="Times New Roman" panose="02020603050405020304" pitchFamily="18" charset="0"/>
                  </a:rPr>
                  <a:t>状态空间表达式</a:t>
                </a:r>
                <a:endParaRPr lang="en-US" altLang="zh-CN" sz="1800" dirty="0"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格式：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sys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＝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ss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A,B,C,D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），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sys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＝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ss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A,B,C,D,T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）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功能：建立系统的状态空间表达式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说明：状态空间表达式是描述控制系统的一种常用的数学模型，在引进相应的状态变量后，可将传递函数或微分方程（外部描述）表示成状空间表达式的形式（内部描述）。</a:t>
                </a:r>
                <a:endParaRPr lang="en-US" altLang="zh-CN" sz="18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𝐴𝑥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𝐵𝑢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𝑦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𝐶𝑥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𝐷𝑢</m:t>
                      </m:r>
                    </m:oMath>
                  </m:oMathPara>
                </a14:m>
                <a:endParaRPr lang="en-US" altLang="zh-CN" sz="1800" dirty="0">
                  <a:solidFill>
                    <a:schemeClr val="tx2"/>
                  </a:solidFill>
                  <a:sym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	X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n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维状态向量，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U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r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维输入矩阵；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Y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m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维输出向量；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A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n×n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的系统状态矩阵，由系统参数决定，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B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n×r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维系统输入矩阵；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C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m×n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维输出矩阵；</a:t>
                </a:r>
                <a:r>
                  <a:rPr lang="en-US" altLang="zh-CN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D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800" dirty="0" err="1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m×r</a:t>
                </a:r>
                <a:r>
                  <a:rPr lang="zh-CN" altLang="en-US" sz="1800" dirty="0">
                    <a:solidFill>
                      <a:schemeClr val="tx2"/>
                    </a:solidFill>
                    <a:sym typeface="Times New Roman" panose="02020603050405020304" pitchFamily="18" charset="0"/>
                  </a:rPr>
                  <a:t>维直接传输矩阵。</a:t>
                </a:r>
                <a:endParaRPr lang="zh-CN" altLang="en-US" sz="1800" dirty="0">
                  <a:solidFill>
                    <a:srgbClr val="FF6600"/>
                  </a:solidFill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1A8BA6-B944-4FC2-B20A-09F6DA8D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 t="-945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937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h0qcw0z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2129</TotalTime>
  <Pages>0</Pages>
  <Words>1508</Words>
  <Characters>0</Characters>
  <Application>Microsoft Office PowerPoint</Application>
  <DocSecurity>0</DocSecurity>
  <PresentationFormat>全屏显示(4:3)</PresentationFormat>
  <Lines>0</Lines>
  <Paragraphs>145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黑体</vt:lpstr>
      <vt:lpstr>Arial</vt:lpstr>
      <vt:lpstr>Cambria Math</vt:lpstr>
      <vt:lpstr>Times New Roman</vt:lpstr>
      <vt:lpstr>默认设计模板</vt:lpstr>
      <vt:lpstr>PowerPoint 演示文稿</vt:lpstr>
      <vt:lpstr>  系统的数学模型就是描述系统输入、输出变量以及内部其它变量之间关系的数学表达式.  控制系统数学模型的表示形式:  微分方程    状态空间表达式  传递函数    零极点形式  部分分式形式  模型之间都有着内在的联系，可以相互进行转换。   MATLAB中提供了4种数学模型形描述的形式：  （1）传递函数   （2）零极点增益形式  （3）部分分式形式  （4）状态空间表达式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朱 基诚</cp:lastModifiedBy>
  <cp:revision>153</cp:revision>
  <dcterms:created xsi:type="dcterms:W3CDTF">2010-11-03T05:04:42Z</dcterms:created>
  <dcterms:modified xsi:type="dcterms:W3CDTF">2022-10-31T04:25:42Z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