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497" r:id="rId2"/>
    <p:sldId id="466" r:id="rId3"/>
    <p:sldId id="467" r:id="rId4"/>
    <p:sldId id="468" r:id="rId5"/>
    <p:sldId id="500" r:id="rId6"/>
    <p:sldId id="530" r:id="rId7"/>
    <p:sldId id="531" r:id="rId8"/>
    <p:sldId id="532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howGuides="1">
      <p:cViewPr varScale="1">
        <p:scale>
          <a:sx n="46" d="100"/>
          <a:sy n="46" d="100"/>
        </p:scale>
        <p:origin x="90" y="1230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ABD5EF-F161-49FE-AE8B-F616FD79F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5B4BB5-0400-499C-B7CB-86898DD378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E7A5CC-FCF5-44B6-B73A-5AD9FE37F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44CBC-BC77-4C5B-ACD9-3A953750855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032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48CD5A-D2A7-4835-B336-A0D27E0FE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02870-2227-489F-856F-6041097DE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E7E6CE-3584-4FEB-8321-19709D04C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FCCA1-5862-4CEE-AFAD-88BB45FA5D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710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B53C7D-359E-4ED9-B284-97B3EED9D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8CD49-758C-4598-B0A0-B38520215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F3B597-628E-439F-9FCA-5EE8633B2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BB86C-1F71-463E-8A81-752C33CB534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197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738B5-17C1-405B-9119-3660788E4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2F7C7-C5FD-4376-990E-8A5380D5F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9CA27-321D-4BFD-B3AE-9C31DD649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A4E54-F919-46A7-B636-54A2C2A6C4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040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732CBE-100D-4D94-8835-EDF6FEEF31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F26338-30C7-4408-A4FA-18D0344B89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F6EC48-4530-4401-A764-CFA4E7460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C7C84-6DFC-4714-A376-AC87E861D0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576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EE0ACE-C692-4D13-B4D4-C521C2A7BF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E42B25-A1AD-4864-A4A7-51FFF6ED30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DFD4BF2-45B1-496F-90AC-5D49DBAABB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D7A5-509A-4655-B9AD-7E0A5EA186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52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11CF9EBA-DFD3-4E5E-B342-55148C542E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91264" cy="836712"/>
          </a:xfrm>
        </p:spPr>
        <p:txBody>
          <a:bodyPr/>
          <a:lstStyle>
            <a:lvl1pPr algn="l">
              <a:defRPr sz="3600" b="1" i="0" baseline="0">
                <a:solidFill>
                  <a:schemeClr val="accent4">
                    <a:lumMod val="10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263"/>
            <a:ext cx="8640960" cy="5168962"/>
          </a:xfrm>
        </p:spPr>
        <p:txBody>
          <a:bodyPr/>
          <a:lstStyle>
            <a:lvl1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defTabSz="565200">
              <a:defRPr b="1" i="0"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D97F6-8246-4DC5-AD6A-0627AA119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2C609-64D0-42D2-B1CA-ABBA1571B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C3F30-3C19-44C0-A005-8A1CD378E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5BFF13-859B-45B2-922C-913BEE1B8C3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575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CB861D-F9BC-4F3D-93D4-C69016E0D0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3EDFD5-7147-40F5-8700-0D5B4E650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A02573-0032-440A-AF9A-24DD19B2C0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7071-7A8A-4311-9DCA-DB26CA9892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15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2ED2B-B30C-446D-ABBC-1DBCDF9E3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57E83-C73B-479A-A2BC-079489C4E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C4602-7E14-485C-A4F5-3CE975110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30E5-A9B1-468F-95AD-391E4BF4714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530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49EFD4-0EAB-4431-94DC-9B9138684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2D7B26-FB8D-4A54-A00D-210D205FF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F159F0-6364-4D3C-968D-E5C1708B98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9140-BA6F-4CC7-90BB-5E987C1D431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897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0FCD7E-9FFE-41C6-B81D-81077E3D1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4DE6CE-F9E1-4860-A176-149806A455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2D3E44-FBE5-4DF0-8B12-EE04D9A6B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AEF8-332C-4364-806D-E2BCE8AF0F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86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1690C82-4337-4CC5-B3CB-78851C7F0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C8D1A6-8BBE-49B3-8D13-CE787833A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527E5C-C9D5-4B94-A49A-FA973EB4A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636A3-7E72-4BFC-B5D7-523B25370BA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677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89004-FEA1-4FF8-B049-B54AB3832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CCAAD-4EA0-42C5-B774-1D0B095E3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9BBC0-392D-4295-8AEF-E44751A696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ED130-8F9A-4FB2-9F07-8E780C77648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548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141C6E-72F8-4894-9963-897FF0A8E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EAD9-BE7C-49A9-A77F-46EF726D7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4E71-A48E-4048-831D-FF0F6E8D2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F4038-FC37-4749-8DD4-AA61423C4E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52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4C8F04-904C-4B21-9DCB-50FD46ADF7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6A2DAF-580A-4CB0-9FD7-C21AD9B612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73AF36-3952-4B54-919A-1389F1B42A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240890-3B9A-4037-B8C4-52877F7F70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4080E03-08C2-45D9-A560-2D6F72C6D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62F5FD7D-49BE-40B3-B9F8-AFA51521E4B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28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4">
              <a:lumMod val="100000"/>
            </a:schemeClr>
          </a:solidFill>
          <a:latin typeface="+mj-lt"/>
          <a:ea typeface="等线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等线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等线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等线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等线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等线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>
            <a:extLst>
              <a:ext uri="{FF2B5EF4-FFF2-40B4-BE49-F238E27FC236}">
                <a16:creationId xmlns:a16="http://schemas.microsoft.com/office/drawing/2014/main" id="{41718F4F-0079-4897-8C4E-5F475BC7D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7" y="2741534"/>
            <a:ext cx="8353425" cy="720080"/>
          </a:xfrm>
          <a:noFill/>
          <a:ln/>
          <a:effectLst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tx1"/>
                </a:solidFill>
                <a:cs typeface="+mn-cs"/>
                <a:sym typeface="Times New Roman" panose="02020603050405020304" pitchFamily="18" charset="0"/>
              </a:rPr>
              <a:t>控制系统的</a:t>
            </a:r>
            <a:r>
              <a:rPr lang="zh-CN" altLang="en-US" dirty="0">
                <a:solidFill>
                  <a:schemeClr val="tx1"/>
                </a:solidFill>
                <a:cs typeface="+mn-cs"/>
                <a:sym typeface="Times New Roman" panose="02020603050405020304" pitchFamily="18" charset="0"/>
              </a:rPr>
              <a:t>时域分析</a:t>
            </a:r>
            <a:endParaRPr lang="zh-CN" altLang="en-US" sz="3600" b="1" dirty="0">
              <a:solidFill>
                <a:schemeClr val="tx1"/>
              </a:solidFill>
              <a:cs typeface="+mn-cs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>
            <a:extLst>
              <a:ext uri="{FF2B5EF4-FFF2-40B4-BE49-F238E27FC236}">
                <a16:creationId xmlns:a16="http://schemas.microsoft.com/office/drawing/2014/main" id="{6CB31A86-E07A-4C83-87A3-89D81259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993062" cy="2520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 sz="3600" b="1" dirty="0"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65A3AB-03EF-48E9-89D6-91E94C7FE1DF}"/>
              </a:ext>
            </a:extLst>
          </p:cNvPr>
          <p:cNvSpPr/>
          <p:nvPr/>
        </p:nvSpPr>
        <p:spPr>
          <a:xfrm>
            <a:off x="251520" y="1268760"/>
            <a:ext cx="8640960" cy="460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实验目的：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        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掌握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用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MATLAB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进行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系统的时域分析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的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方法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	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熟悉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Simulink</a:t>
            </a:r>
            <a:r>
              <a:rPr lang="zh-CN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仿真环境。</a:t>
            </a:r>
          </a:p>
          <a:p>
            <a:pPr defTabSz="565200">
              <a:lnSpc>
                <a:spcPct val="150000"/>
              </a:lnSpc>
            </a:pP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cs typeface="+mj-cs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实验内容：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	1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、建立系统模型并绘制出响应曲线</a:t>
            </a:r>
          </a:p>
          <a:p>
            <a:pPr defTabSz="565200"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	2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、在</a:t>
            </a:r>
            <a:r>
              <a:rPr lang="en-US" altLang="zh-CN" sz="2200" b="1" dirty="0" err="1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simulink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rPr>
              <a:t>仿真环境中组建系统仿真框图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  <a:p>
            <a:pPr defTabSz="565200">
              <a:lnSpc>
                <a:spcPct val="150000"/>
              </a:lnSpc>
            </a:pPr>
            <a:endParaRPr lang="zh-CN" altLang="en-US" sz="2200" b="1" dirty="0"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D8807ABB-0DC4-4FAD-AB69-BFA467728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196752"/>
            <a:ext cx="8640960" cy="5040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</a:extLst>
        </p:spPr>
        <p:txBody>
          <a:bodyPr/>
          <a:lstStyle/>
          <a:p>
            <a:pPr defTabSz="565200" eaLnBrk="1" hangingPunct="1">
              <a:lnSpc>
                <a:spcPct val="150000"/>
              </a:lnSpc>
            </a:pPr>
            <a:r>
              <a:rPr lang="en-US" altLang="zh-CN" sz="2000" dirty="0"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ym typeface="Times New Roman" panose="02020603050405020304" pitchFamily="18" charset="0"/>
              </a:rPr>
              <a:t>系统仿真实质就是对系统模型的求解，对控制系统来说，一般模型课转化成某个微分方程或差分方程表示。因此在仿真过程中，一般以某种数值算法从初态出发，逐步计算系统响应，最后绘制出系统响应曲线，进而分析系统性能。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MATLAB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中提供求取连续系统响应的函数：</a:t>
            </a:r>
            <a:b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）零输入响应函数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b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）脉冲响应函数</a:t>
            </a:r>
            <a:b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）阶跃响应函数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	</a:t>
            </a:r>
            <a:b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accent4">
                    <a:lumMod val="100000"/>
                  </a:schemeClr>
                </a:solidFill>
                <a:sym typeface="Times New Roman" panose="02020603050405020304" pitchFamily="18" charset="0"/>
              </a:rPr>
              <a:t>）任意输入响应函数</a:t>
            </a:r>
            <a:r>
              <a:rPr lang="en-US" altLang="zh-CN" sz="2800" dirty="0">
                <a:solidFill>
                  <a:srgbClr val="F00000"/>
                </a:solidFill>
                <a:sym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F00000"/>
                </a:solidFill>
                <a:sym typeface="Times New Roman" panose="02020603050405020304" pitchFamily="18" charset="0"/>
              </a:rPr>
            </a:br>
            <a:endParaRPr lang="zh-CN" altLang="en-US" sz="2800" b="1" dirty="0">
              <a:solidFill>
                <a:srgbClr val="000099"/>
              </a:solidFill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4D58051-AFDC-4E69-8500-0889A257B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sym typeface="Times New Roman" panose="02020603050405020304" pitchFamily="18" charset="0"/>
                  </a:rPr>
                  <a:t>零输入响应：</a:t>
                </a:r>
                <a:endParaRPr lang="en-US" altLang="zh-CN" sz="2000" dirty="0">
                  <a:solidFill>
                    <a:srgbClr val="002060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  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initial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G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）                       绘制系统的零输入响应曲线</a:t>
                </a:r>
                <a:endParaRPr lang="en-US" altLang="zh-CN" sz="2000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  initial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G1,G2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……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）   绘制多个系统的零输入响应曲线</a:t>
                </a:r>
                <a:endParaRPr lang="en-US" altLang="zh-CN" sz="2000" dirty="0">
                  <a:solidFill>
                    <a:schemeClr val="tx1"/>
                  </a:solidFill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说明：</a:t>
                </a: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G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为系统模型，必须是状态空间模型。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是初始条件，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为时间点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rgbClr val="002060"/>
                    </a:solidFill>
                    <a:sym typeface="Times New Roman" panose="02020603050405020304" pitchFamily="18" charset="0"/>
                  </a:rPr>
                  <a:t>连续系统脉冲响应：</a:t>
                </a:r>
                <a:endParaRPr lang="en-US" altLang="zh-CN" sz="2000" dirty="0">
                  <a:solidFill>
                    <a:srgbClr val="002060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  impulse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G,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）绘制系统的脉冲响应曲线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olidFill>
                      <a:srgbClr val="000000"/>
                    </a:solidFill>
                    <a:sym typeface="Times New Roman" panose="02020603050405020304" pitchFamily="18" charset="0"/>
                  </a:rPr>
                  <a:t>说明：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𝑮</m:t>
                    </m:r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为系统模型，可以是传递函数、状态方程、零极点增益的形式。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为时间点，可省略。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sym typeface="Times New Roman" panose="02020603050405020304" pitchFamily="18" charset="0"/>
                  </a:rPr>
                  <a:t>          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zh-CN" altLang="en-US" sz="2000" b="0" dirty="0">
                  <a:sym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zh-CN" altLang="en-US" sz="2000" dirty="0">
                  <a:solidFill>
                    <a:srgbClr val="000099"/>
                  </a:solidFill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ct val="0"/>
                  </a:spcBef>
                  <a:buNone/>
                </a:pPr>
                <a:endParaRPr lang="zh-CN" altLang="en-US" dirty="0"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D4D58051-AFDC-4E69-8500-0889A257B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B8B7-8743-4852-A2C9-CBE4F499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91264" cy="836712"/>
          </a:xfrm>
        </p:spPr>
        <p:txBody>
          <a:bodyPr/>
          <a:lstStyle/>
          <a:p>
            <a:endParaRPr lang="zh-CN" altLang="en-US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0">
                <a:extLst>
                  <a:ext uri="{FF2B5EF4-FFF2-40B4-BE49-F238E27FC236}">
                    <a16:creationId xmlns:a16="http://schemas.microsoft.com/office/drawing/2014/main" id="{4529B5B5-5905-4A77-893B-B25D59CEAE0D}"/>
                  </a:ext>
                </a:extLst>
              </p:cNvPr>
              <p:cNvSpPr txBox="1"/>
              <p:nvPr/>
            </p:nvSpPr>
            <p:spPr bwMode="auto">
              <a:xfrm>
                <a:off x="251520" y="1196752"/>
                <a:ext cx="8640960" cy="49685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阶跃响应曲线分析：</a:t>
                </a:r>
                <a:endPara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defTabSz="45720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𝒔𝒕𝒆𝒑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𝑮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说明：参数设置与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impulse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命令相同，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可缺省。</a:t>
                </a:r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Times New Roman" panose="02020603050405020304" pitchFamily="18" charset="0"/>
                  </a:rPr>
                  <a:t>任意输入的响应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Times New Roman" panose="02020603050405020304" pitchFamily="18" charset="0"/>
                  </a:rPr>
                  <a:t>:</a:t>
                </a:r>
              </a:p>
              <a:p>
                <a:pPr marL="0" indent="0" defTabSz="457200">
                  <a:lnSpc>
                    <a:spcPct val="200000"/>
                  </a:lnSpc>
                  <a:buNone/>
                </a:pP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𝒍𝒔𝒊𝒎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𝑮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𝑼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  <a:sym typeface="Times New Roman" panose="02020603050405020304" pitchFamily="18" charset="0"/>
                  </a:rPr>
                  <a:t>绘制系统的任意响应曲线。</a:t>
                </a:r>
                <a:endPara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defTabSz="457200">
                  <a:lnSpc>
                    <a:spcPct val="200000"/>
                  </a:lnSpc>
                </a:pP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  <a:sym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𝒍𝒔𝒊𝒎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,⋯,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𝑼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  <a:sym typeface="Times New Roman" panose="02020603050405020304" pitchFamily="18" charset="0"/>
                  </a:rPr>
                  <a:t>绘制多个系统的任意响应曲线</a:t>
                </a:r>
                <a:endPara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Object 20">
                <a:extLst>
                  <a:ext uri="{FF2B5EF4-FFF2-40B4-BE49-F238E27FC236}">
                    <a16:creationId xmlns:a16="http://schemas.microsoft.com/office/drawing/2014/main" id="{4529B5B5-5905-4A77-893B-B25D59CE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96752"/>
                <a:ext cx="8640960" cy="4968552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F7FB-A01E-47F8-BF2E-1CFFE2EE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200" dirty="0">
                <a:sym typeface="Times New Roman" panose="02020603050405020304" pitchFamily="18" charset="0"/>
              </a:rPr>
              <a:t>实验内容</a:t>
            </a:r>
            <a:endParaRPr lang="zh-CN" altLang="en-US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5C3C6-16B8-4A2F-936F-F24E7DAE4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、二阶系统，状态方程模型如下：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i="1" dirty="0">
                    <a:sym typeface="Times New Roman" panose="020206030504050203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b="1" i="1" smtClean="0">
                                          <a:latin typeface="Cambria Math" panose="02040503050406030204" pitchFamily="18" charset="0"/>
                                          <a:sym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b="1" i="1" dirty="0">
                    <a:sym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𝟓𝟓𝟕𝟐</m:t>
                              </m:r>
                            </m:e>
                            <m:e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𝟕𝟖𝟏𝟒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𝟕𝟖𝟏𝟒</m:t>
                              </m:r>
                            </m:e>
                            <m:e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b="1" i="1" dirty="0">
                    <a:sym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b="1" dirty="0">
                    <a:sym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b="1" dirty="0">
                    <a:sym typeface="Times New Roman" panose="02020603050405020304" pitchFamily="18" charset="0"/>
                  </a:rPr>
                  <a:t>u</a:t>
                </a:r>
                <a:endParaRPr lang="en-US" altLang="zh-CN" sz="18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b="1" dirty="0">
                    <a:sym typeface="Times New Roman" panose="02020603050405020304" pitchFamily="18" charset="0"/>
                  </a:rPr>
                  <a:t>                               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𝟗𝟔𝟗𝟏</m:t>
                              </m:r>
                            </m:e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𝟒𝟒𝟗𝟑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b="1" dirty="0">
                    <a:sym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b="1" dirty="0">
                    <a:sym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1800" b="1" dirty="0">
                    <a:sym typeface="Times New Roman" panose="02020603050405020304" pitchFamily="18" charset="0"/>
                  </a:rPr>
                  <a:t>u</a:t>
                </a:r>
                <a:endParaRPr lang="en-US" altLang="zh-CN" sz="1800" b="1" i="1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1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）画出系统的单位阶跃响应曲线。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2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）画出系统的冲击响应曲线。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3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）当系统的初始状态为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=[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时，画出系统的零输入响应。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4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）当系统的初始状态为零时，画出系统斜坡输入响应。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ym typeface="Times New Roman" panose="02020603050405020304" pitchFamily="18" charset="0"/>
                  </a:rPr>
                  <a:t>要求：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ym typeface="Times New Roman" panose="02020603050405020304" pitchFamily="18" charset="0"/>
                  </a:rPr>
                  <a:t>      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）编程画出单位阶跃响应曲线、冲击响应曲线、系统的零输入响应、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     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斜坡输入响应。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2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）在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Simulink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仿真环境中，组成系统的仿真框图，得到系统的单位阶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     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跃响应曲线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5C3C6-16B8-4A2F-936F-F24E7DAE4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 t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6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F7FB-A01E-47F8-BF2E-1CFFE2EE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200" dirty="0">
                <a:sym typeface="Times New Roman" panose="02020603050405020304" pitchFamily="18" charset="0"/>
              </a:rPr>
              <a:t>实验内容</a:t>
            </a:r>
            <a:endParaRPr lang="zh-CN" altLang="en-US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5C3C6-16B8-4A2F-936F-F24E7DAE4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、二阶系统标准传递函数形式如下：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1" i="1" dirty="0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1" i="1" dirty="0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altLang="zh-CN" sz="22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0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𝐬</m:t>
                              </m:r>
                            </m:e>
                          </m:d>
                        </m:num>
                        <m:den>
                          <m:r>
                            <a:rPr lang="en-US" altLang="zh-CN" sz="2200" b="1" i="1" dirty="0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zh-CN" sz="2200" b="1" i="1" dirty="0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200" b="1" i="1" dirty="0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𝒔</m:t>
                          </m:r>
                          <m:r>
                            <a:rPr lang="en-US" altLang="zh-CN" sz="2200" b="1" i="1" dirty="0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b="1" i="0" dirty="0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2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sz="2200" b="1" i="1" dirty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200" i="1" dirty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200" i="1" dirty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𝟐</m:t>
                          </m:r>
                          <m:r>
                            <a:rPr lang="zh-CN" altLang="en-US" sz="2200" i="1" dirty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𝝃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2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使用阶跃响应曲线分析特征参量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𝝃</m:t>
                    </m:r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对二阶系统性能的影响。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ym typeface="Times New Roman" panose="02020603050405020304" pitchFamily="18" charset="0"/>
                  </a:rPr>
                  <a:t>要求：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1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）在参量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（自由振荡频率）为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时，参量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𝝃</m:t>
                    </m:r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（阻尼比）在无阻尼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sym typeface="Times New Roman" panose="02020603050405020304" pitchFamily="18" charset="0"/>
                  </a:rPr>
                  <a:t>          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𝝃</m:t>
                    </m:r>
                  </m:oMath>
                </a14:m>
                <a:r>
                  <a:rPr lang="en-US" altLang="zh-CN" sz="2000" dirty="0">
                    <a:sym typeface="Times New Roman" panose="02020603050405020304" pitchFamily="18" charset="0"/>
                  </a:rPr>
                  <a:t>=0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）、欠阻尼（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𝝃</m:t>
                    </m:r>
                  </m:oMath>
                </a14:m>
                <a:r>
                  <a:rPr lang="en-US" altLang="zh-CN" sz="2000" dirty="0">
                    <a:sym typeface="Times New Roman" panose="02020603050405020304" pitchFamily="18" charset="0"/>
                  </a:rPr>
                  <a:t>=0.5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）、临界阻尼（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𝝃</m:t>
                    </m:r>
                  </m:oMath>
                </a14:m>
                <a:r>
                  <a:rPr lang="en-US" altLang="zh-CN" sz="2000" dirty="0">
                    <a:sym typeface="Times New Roman" panose="02020603050405020304" pitchFamily="18" charset="0"/>
                  </a:rPr>
                  <a:t>=1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）和过阻尼（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𝝃</m:t>
                    </m:r>
                  </m:oMath>
                </a14:m>
                <a:r>
                  <a:rPr lang="en-US" altLang="zh-CN" sz="2000" dirty="0">
                    <a:sym typeface="Times New Roman" panose="02020603050405020304" pitchFamily="18" charset="0"/>
                  </a:rPr>
                  <a:t>=2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     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状态下对二阶系统性能的影响。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2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）在参量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在欠阻尼（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𝝃</m:t>
                    </m:r>
                  </m:oMath>
                </a14:m>
                <a:r>
                  <a:rPr lang="en-US" altLang="zh-CN" sz="2000" dirty="0">
                    <a:sym typeface="Times New Roman" panose="02020603050405020304" pitchFamily="18" charset="0"/>
                  </a:rPr>
                  <a:t>=0.5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）情况下，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Times New Roman" panose="02020603050405020304" pitchFamily="18" charset="0"/>
                  </a:rPr>
                  <a:t>分别取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、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、</a:t>
                </a:r>
                <a:r>
                  <a:rPr lang="en-US" altLang="zh-CN" sz="2000" dirty="0">
                    <a:sym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时对二阶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      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系统性能的影响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5C3C6-16B8-4A2F-936F-F24E7DAE4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5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F7FB-A01E-47F8-BF2E-1CFFE2EE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200" dirty="0">
                <a:sym typeface="Times New Roman" panose="02020603050405020304" pitchFamily="18" charset="0"/>
              </a:rPr>
              <a:t>实验内容</a:t>
            </a:r>
            <a:endParaRPr lang="zh-CN" altLang="en-US" dirty="0"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5C3C6-16B8-4A2F-936F-F24E7DAE41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、设初始状态为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000" dirty="0">
                    <a:sym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求三阶系统的单位阶跃响应、单位脉冲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</a:t>
                </a:r>
                <a:r>
                  <a:rPr lang="zh-CN" altLang="en-US" sz="2000" dirty="0">
                    <a:sym typeface="Times New Roman" panose="02020603050405020304" pitchFamily="18" charset="0"/>
                  </a:rPr>
                  <a:t>响应以及零输入响应</a:t>
                </a:r>
                <a:endParaRPr lang="en-US" altLang="zh-CN" sz="2000" dirty="0">
                  <a:sym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800" b="1" dirty="0">
                    <a:sym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sz="2800" dirty="0">
                    <a:sym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𝟓</m:t>
                        </m:r>
                        <m:d>
                          <m:d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𝟓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𝟔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𝟔</m:t>
                        </m:r>
                        <m:sSup>
                          <m:sSup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𝟏𝟎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𝒔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altLang="zh-CN" sz="2800" dirty="0">
                  <a:sym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ym typeface="Times New Roman" panose="02020603050405020304" pitchFamily="18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5C3C6-16B8-4A2F-936F-F24E7DAE4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80531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h0qcw0z">
      <a:majorFont>
        <a:latin typeface="Arial"/>
        <a:ea typeface="DengXian"/>
        <a:cs typeface=""/>
      </a:majorFont>
      <a:minorFont>
        <a:latin typeface="Arial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2756</TotalTime>
  <Pages>0</Pages>
  <Words>55</Words>
  <Characters>0</Characters>
  <Application>Microsoft Office PowerPoint</Application>
  <DocSecurity>0</DocSecurity>
  <PresentationFormat>全屏显示(4:3)</PresentationFormat>
  <Lines>0</Lines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黑体</vt:lpstr>
      <vt:lpstr>宋体</vt:lpstr>
      <vt:lpstr>Arial</vt:lpstr>
      <vt:lpstr>Cambria Math</vt:lpstr>
      <vt:lpstr>Times New Roman</vt:lpstr>
      <vt:lpstr>默认设计模板</vt:lpstr>
      <vt:lpstr>控制系统的时域分析</vt:lpstr>
      <vt:lpstr>PowerPoint 演示文稿</vt:lpstr>
      <vt:lpstr> 系统仿真实质就是对系统模型的求解，对控制系统来说，一般模型课转化成某个微分方程或差分方程表示。因此在仿真过程中，一般以某种数值算法从初态出发，逐步计算系统响应，最后绘制出系统响应曲线，进而分析系统性能。   MATLAB中提供求取连续系统响应的函数：  （1）零输入响应函数   （2）脉冲响应函数  （3）阶跃响应函数    （4）任意输入响应函数 </vt:lpstr>
      <vt:lpstr>PowerPoint 演示文稿</vt:lpstr>
      <vt:lpstr>PowerPoint 演示文稿</vt:lpstr>
      <vt:lpstr>实验内容</vt:lpstr>
      <vt:lpstr>实验内容</vt:lpstr>
      <vt:lpstr>实验内容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wy</cp:lastModifiedBy>
  <cp:revision>183</cp:revision>
  <dcterms:created xsi:type="dcterms:W3CDTF">2010-11-03T05:04:42Z</dcterms:created>
  <dcterms:modified xsi:type="dcterms:W3CDTF">2022-11-03T02:43:45Z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