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16" r:id="rId4"/>
    <p:sldId id="322" r:id="rId5"/>
    <p:sldId id="305" r:id="rId6"/>
    <p:sldId id="325" r:id="rId7"/>
    <p:sldId id="317" r:id="rId8"/>
    <p:sldId id="318" r:id="rId9"/>
    <p:sldId id="319" r:id="rId10"/>
    <p:sldId id="326" r:id="rId11"/>
    <p:sldId id="324" r:id="rId12"/>
    <p:sldId id="323" r:id="rId1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84" y="10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5337D-7EDB-4E5F-950B-D1113B7645C7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A9872-4CA8-42D8-B066-826935B99B82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9DC1C-6E50-495F-AC2E-7631661086A2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2982-F26B-40E9-B7C6-9CF58EAEC288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A057D-7F6B-492A-9408-A9252825E4C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C8CF0-9370-4573-942B-9C8F7AB70FBE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FCA41-B7DF-472A-9D1C-82FFE7395A97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46194-3C83-4B48-84FA-BE8544F8FB85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08549-A424-4A7D-85A2-5500E5220974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5EB2A-10E3-4BD7-9A6C-03DAB4C2CFD3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C447E-F3C4-4973-B9EF-26DF479995D3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8EAD2-E7CF-4E38-891D-7682F1D2C5D1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C4D91-1B9A-433C-A401-935E7DE69DA4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1C0A7-348A-413E-94EC-E3CA5530283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B0341-5179-4596-9CDB-AA689582D9C6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AFDCA-A51B-4291-9918-0E45AEEA79AB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70E00-292F-4B9E-AC4E-57B5FE6BBD25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B0320-9003-4E58-BBB7-CEF1C46E2401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E47FC-3BCE-4C2B-803B-13F6FE7F3C43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F45CF-D693-4C0C-9360-ECFDF5115F4C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E9544-E694-409C-83D0-B4A6BEEE7AB0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B39D3-E5AB-40EB-BFDF-8838A71768B0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1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19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39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A4C681E0-6908-4F28-9754-1D0BA918018F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1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dt" sz="half" idx="19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ftr" sz="quarter" idx="29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39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AAAF7D0E-C4EA-4BBB-A0BC-7F4E2E8A44F7}" type="slidenum">
              <a:rPr lang="en-US" altLang="zh-CN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vmlDrawing" Target="../drawings/vmlDrawing2.v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2498725" y="2579688"/>
            <a:ext cx="41338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4400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频率特性</a:t>
            </a:r>
            <a:r>
              <a:rPr lang="zh-CN" altLang="en-US" sz="4400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的</a:t>
            </a:r>
            <a:r>
              <a:rPr lang="zh-CN" altLang="zh-CN" sz="4400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测量</a:t>
            </a:r>
            <a:endParaRPr lang="zh-CN" altLang="en-US" sz="4400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268760"/>
            <a:ext cx="86409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实验报告：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  <a:p>
            <a:pPr defTabSz="252095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1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．画出被测环节和系统的模拟电路图，并写出它们的传递函数。</a:t>
            </a:r>
            <a:endParaRPr lang="zh-CN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</a:endParaRPr>
          </a:p>
          <a:p>
            <a:pPr defTabSz="252095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2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．分别列出实验中测得的数据和理论计算数据，绘出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对应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Bode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图，并分析实测的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Bode</a:t>
            </a:r>
            <a:r>
              <a:rPr lang="zh-CN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图产生误差的原因。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</a:endParaRPr>
          </a:p>
          <a:p>
            <a:pPr defTabSz="252095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、根据测量得到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RC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</a:rPr>
              <a:t>网络幅频对数曲线，求出该系统的开环传递函数。</a:t>
            </a:r>
            <a:endParaRPr lang="zh-CN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思考题：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  <a:p>
            <a:pPr defTabSz="252095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、相频特性时，若把信号发生器的正弦信号送入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轴，而把被测系统的输出信号送入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轴，试问这种情况下如何根据旋转的光电方向来确定相位的超前与滞后。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、请阐述开环与闭环伯德图的意义。</a:t>
            </a:r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实验内容</a:t>
            </a: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22338"/>
          </a:xfrm>
        </p:spPr>
        <p:txBody>
          <a:bodyPr/>
          <a:lstStyle/>
          <a:p>
            <a:pPr algn="l"/>
            <a:r>
              <a:rPr lang="zh-CN" altLang="en-US" sz="320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实验目的</a:t>
            </a:r>
            <a:endParaRPr lang="zh-CN" altLang="zh-CN" sz="320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7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177925"/>
            <a:ext cx="8229600" cy="4525963"/>
          </a:xfrm>
        </p:spPr>
        <p:txBody>
          <a:bodyPr/>
          <a:lstStyle/>
          <a:p>
            <a:pPr marL="535305" indent="-535305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掌握通过实验测量典型环节的频率特性的方法。</a:t>
            </a:r>
            <a:endParaRPr lang="en-US" altLang="zh-CN" sz="2400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  <a:p>
            <a:pPr marL="535305" indent="-535305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掌握利用测量数据，作出对数幅频、相频特性曲线，并根据对数幅频曲线的渐近线估计出开环系统的传递函数的方法。</a:t>
            </a:r>
            <a:endParaRPr lang="zh-CN" altLang="en-US" sz="2800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实验原理</a:t>
            </a: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Box 3">
                <a:extLst>
                  <a:ext uri="{FF2B5EF4-FFF2-40B4-BE49-F238E27FC236}">
                    <ele attr="{9ADE45F8-E6E0-4FD5-965A-8FE72863D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959456"/>
                <a:ext cx="8640960" cy="3781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252000" eaLnBrk="1" hangingPunct="1">
                  <a:lnSpc>
                    <a:spcPct val="20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	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对于稳定的线性定常系统或环节，当其输入端加入一正弦信号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X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𝑠𝑖𝑛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𝜔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000" i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。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它的稳定输出是与输入信号同频率的正弦信号，但其幅值和相位将随着输入信号频率</a:t>
                </a:r>
                <a:r>
                  <a:rPr lang="el-GR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ω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的变化而变化。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G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sin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⁡(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)</a:t>
                </a:r>
              </a:p>
              <a:p>
                <a:pPr eaLnBrk="1" hangingPunct="1">
                  <a:lnSpc>
                    <a:spcPct val="2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幅值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比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：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相位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差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𝑎𝑟𝑔𝐺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eaLnBrk="1" hangingPunct="1"/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031" y="1368355"/>
                <a:ext cx="8640960" cy="3781933"/>
              </a:xfrm>
              <a:prstGeom prst="rect">
                <a:avLst/>
              </a:prstGeom>
              <a:blipFill rotWithShape="1">
                <a:blip r:embed="rId1"/>
                <a:stretch>
                  <a:fillRect l="-7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实验原理</a:t>
            </a: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8013" y="4042254"/>
          <a:ext cx="30654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Visio" r:id="rId1" imgW="2971800" imgH="1701800" progId="Visio.Drawing.11">
                  <p:embed/>
                </p:oleObj>
              </mc:Choice>
              <mc:Fallback>
                <p:oleObj name="Visio" r:id="rId1" imgW="2971800" imgH="17018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13" y="4042254"/>
                        <a:ext cx="3065462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126215FF-AFE7-47E4-9D4F-23487DD6513D}"/>
                  </a:ext>
                </a:extLst>
              </p:cNvPr>
              <p:cNvSpPr/>
              <p:nvPr/>
            </p:nvSpPr>
            <p:spPr>
              <a:xfrm>
                <a:off x="251520" y="922338"/>
                <a:ext cx="8640960" cy="3132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双踪信号比较法：</a:t>
                </a:r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defTabSz="5652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将正弦信号接系统输入端，同时用双踪示波器的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Y1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Y2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测量系统的输入端和输出端两个正弦波，示波器触发正确的话，可看到两个不同相位的正弦波，测出波形的周期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和相位差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，则相位差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sym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360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李沙育图形法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：</a:t>
                </a:r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 defTabSz="252000"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以时间为参变量，绘制输入输出波形采取逐点，形成一个椭圆（或直线）。频率特性可以通过测量椭圆上的相应参数获得。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9" y="1015801"/>
                <a:ext cx="8640960" cy="3132268"/>
              </a:xfrm>
              <a:prstGeom prst="rect">
                <a:avLst/>
              </a:prstGeom>
              <a:blipFill rotWithShape="1">
                <a:blip r:embed="rId3"/>
                <a:stretch>
                  <a:fillRect l="-564" r="-564" b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24034" y="4112351"/>
          <a:ext cx="4103687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4" imgW="2095500" imgH="749300" progId="Visio.Drawing.11">
                  <p:embed/>
                </p:oleObj>
              </mc:Choice>
              <mc:Fallback>
                <p:oleObj name="Visio" r:id="rId4" imgW="2095500" imgH="74930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034" y="4112351"/>
                        <a:ext cx="4103687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92622" y="5708035"/>
            <a:ext cx="1811714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双踪信号比较法</a:t>
            </a:r>
            <a:endParaRPr lang="en-US" altLang="zh-CN" b="1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2971" y="5708035"/>
            <a:ext cx="1579278" cy="455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李沙育图形法</a:t>
            </a:r>
            <a:endParaRPr lang="en-US" altLang="zh-CN" b="1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1" descr="图形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606550"/>
            <a:ext cx="25987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矩形 2"/>
          <p:cNvSpPr>
            <a:spLocks noChangeArrowheads="1"/>
          </p:cNvSpPr>
          <p:nvPr/>
        </p:nvSpPr>
        <p:spPr bwMode="auto">
          <a:xfrm>
            <a:off x="250825" y="1011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40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李沙育图</a:t>
            </a:r>
            <a:endParaRPr lang="zh-CN" altLang="en-US" sz="240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2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3" name="Rectangle 20"/>
          <p:cNvSpPr>
            <a:spLocks noChangeArrowheads="1"/>
          </p:cNvSpPr>
          <p:nvPr/>
        </p:nvSpPr>
        <p:spPr bwMode="auto">
          <a:xfrm>
            <a:off x="0" y="290126"/>
            <a:ext cx="248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en-US" altLang="zh-CN" sz="120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70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084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实验原理</a:t>
            </a: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3085" name="图片 -2147482431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56" y="1179019"/>
            <a:ext cx="457835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 flipV="1">
            <a:off x="7812087" y="3603774"/>
            <a:ext cx="0" cy="32928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1" name="直接连接符 5"/>
          <p:cNvCxnSpPr>
            <a:cxnSpLocks noChangeShapeType="1"/>
          </p:cNvCxnSpPr>
          <p:nvPr/>
        </p:nvCxnSpPr>
        <p:spPr bwMode="auto">
          <a:xfrm>
            <a:off x="8163817" y="3374305"/>
            <a:ext cx="0" cy="558753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8117577" y="3583749"/>
            <a:ext cx="60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m</a:t>
            </a:r>
            <a:endParaRPr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89847" y="3594398"/>
            <a:ext cx="67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0</a:t>
            </a:r>
            <a:endParaRPr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73EBC549-1207-4301-8428-637C55E43667}"/>
                  </a:ext>
                </a:extLst>
              </p:cNvPr>
              <p:cNvSpPr txBox="1"/>
              <p:nvPr/>
            </p:nvSpPr>
            <p:spPr>
              <a:xfrm>
                <a:off x="205520" y="2959100"/>
                <a:ext cx="5703850" cy="375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Y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为</a:t>
                </a:r>
                <a:r>
                  <a:rPr lang="zh-CN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椭圆和</a:t>
                </a:r>
                <a:r>
                  <a:rPr lang="en-US" altLang="zh-CN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Y </a:t>
                </a: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轴交点间的长度的一半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lg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9" y="2909021"/>
                <a:ext cx="5703850" cy="3752759"/>
              </a:xfrm>
              <a:prstGeom prst="rect">
                <a:avLst/>
              </a:prstGeom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8"/>
          <p:cNvSpPr>
            <a:spLocks noChangeArrowheads="1"/>
          </p:cNvSpPr>
          <p:nvPr/>
        </p:nvSpPr>
        <p:spPr bwMode="auto">
          <a:xfrm>
            <a:off x="250824" y="981074"/>
            <a:ext cx="86416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sym typeface="Times New Roman" panose="02020603050405020304" pitchFamily="18" charset="0"/>
              </a:rPr>
              <a:t>、</a:t>
            </a:r>
            <a:r>
              <a:rPr lang="en-US" altLang="zh-CN" dirty="0">
                <a:sym typeface="Times New Roman" panose="02020603050405020304" pitchFamily="18" charset="0"/>
              </a:rPr>
              <a:t>RC</a:t>
            </a:r>
            <a:r>
              <a:rPr lang="zh-CN" altLang="en-US" sz="2000" b="1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网络的频率特性测试</a:t>
            </a:r>
            <a:endParaRPr lang="en-US" altLang="zh-CN" sz="2000" b="1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sp>
        <p:nvSpPr>
          <p:cNvPr id="9222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实验内容</a:t>
            </a:r>
            <a:endParaRPr lang="zh-CN" altLang="zh-CN" sz="3200" dirty="0">
              <a:solidFill>
                <a:schemeClr val="tx2"/>
              </a:solidFill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9" name="Picture 8" descr="控4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9" y="1612229"/>
            <a:ext cx="21605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0824" y="4603059"/>
          <a:ext cx="813760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00"/>
                <a:gridCol w="1017693"/>
                <a:gridCol w="1017118"/>
                <a:gridCol w="1288350"/>
                <a:gridCol w="881502"/>
                <a:gridCol w="1331562"/>
                <a:gridCol w="1584177"/>
              </a:tblGrid>
              <a:tr h="40011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599" t="-50000" r="-702395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100599" t="-50000" r="-602395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200599" t="-50000" r="-502395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236792" t="-50000" r="-295755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495833" t="-50000" r="-335417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391781" t="-50000" r="-120548" b="-8484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anchor="ctr" anchorCtr="1">
                    <a:blipFill>
                      <a:blip r:embed="rId2"/>
                      <a:stretch>
                        <a:fillRect l="-414231" t="-50000" r="-1538" b="-84848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92591" y="5437878"/>
            <a:ext cx="8858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频率取值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hz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参考：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30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40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50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60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70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80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90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110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150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300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400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500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700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800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2000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3000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5000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7000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10000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20000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40000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+mn-ea"/>
                <a:sym typeface="Times New Roman" panose="02020603050405020304" pitchFamily="18" charset="0"/>
              </a:rPr>
              <a:t>100000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itchFamily="49" charset="-122"/>
              <a:cs typeface="+mn-ea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4D864A23-6B9E-4684-8B82-A789EB6E3C1E}"/>
                  </a:ext>
                </a:extLst>
              </p:cNvPr>
              <p:cNvSpPr txBox="1"/>
              <p:nvPr/>
            </p:nvSpPr>
            <p:spPr>
              <a:xfrm>
                <a:off x="409268" y="5003169"/>
                <a:ext cx="6264696" cy="5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=20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8" y="5003169"/>
                <a:ext cx="6264696" cy="5342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6D3B2DF1-0390-45F0-83DA-100128A1C688}"/>
                  </a:ext>
                </a:extLst>
              </p:cNvPr>
              <p:cNvSpPr txBox="1"/>
              <p:nvPr/>
            </p:nvSpPr>
            <p:spPr>
              <a:xfrm>
                <a:off x="409268" y="3660368"/>
                <a:ext cx="4593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=0.01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𝑢𝐹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=0.1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𝑢𝐹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8" y="3660368"/>
                <a:ext cx="45937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090293" y="1553608"/>
          <a:ext cx="3065462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5" imgW="2971800" imgH="1701800" progId="Visio.Drawing.11">
                  <p:embed/>
                </p:oleObj>
              </mc:Choice>
              <mc:Fallback>
                <p:oleObj name="Visio" r:id="rId5" imgW="2971800" imgH="17018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293" y="1553608"/>
                        <a:ext cx="3065462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 flipV="1">
            <a:off x="7657467" y="3259906"/>
            <a:ext cx="193186" cy="309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ele attr="{73AB35D9-3399-4328-9F21-4F3AC8978A1B}"/>
                  </a:ext>
                </a:extLst>
              </p:cNvPr>
              <p:cNvSpPr/>
              <p:nvPr/>
            </p:nvSpPr>
            <p:spPr>
              <a:xfrm>
                <a:off x="7020936" y="3687783"/>
                <a:ext cx="120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Times New Roman" panose="02020603050405020304" pitchFamily="18" charset="0"/>
                  </a:rPr>
                  <a:t>实测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𝛗</m:t>
                    </m:r>
                    <m:r>
                      <a:rPr lang="en-US" altLang="zh-CN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𝛚</m:t>
                    </m:r>
                    <m:r>
                      <a:rPr lang="en-US" altLang="zh-CN" b="1">
                        <a:latin typeface="Cambria Math" panose="02040503050406030204" pitchFamily="18" charset="0"/>
                        <a:sym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36" y="3687783"/>
                <a:ext cx="12041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569" t="-13115" r="-1523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10811" y="4233727"/>
            <a:ext cx="292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数据记录表格式如下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864" y="1381184"/>
            <a:ext cx="2855476" cy="22435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17167" y="398410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itchFamily="49" charset="-122"/>
                <a:sym typeface="Times New Roman" panose="02020603050405020304" pitchFamily="18" charset="0"/>
              </a:rPr>
              <a:t>双踪信号比较法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标题 1"/>
          <p:cNvSpPr>
            <a:spLocks noChangeArrowheads="1"/>
          </p:cNvSpPr>
          <p:nvPr/>
        </p:nvSpPr>
        <p:spPr bwMode="auto">
          <a:xfrm>
            <a:off x="0" y="0"/>
            <a:ext cx="8229600" cy="9223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Hei"/>
                <a:cs typeface="+mn-ea"/>
                <a:sym typeface="+mn-lt"/>
              </a:rPr>
              <a:t>实验内容</a:t>
            </a: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Hei"/>
              <a:cs typeface="+mn-ea"/>
              <a:sym typeface="+mn-lt"/>
            </a:endParaRP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250825" y="908050"/>
            <a:ext cx="28590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Hei"/>
                <a:cs typeface="+mn-ea"/>
                <a:sym typeface="+mn-lt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SimHei"/>
                <a:cs typeface="+mn-ea"/>
                <a:sym typeface="+mn-lt"/>
              </a:rPr>
              <a:t>、二阶闭环系统幅频特性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Hei"/>
              <a:cs typeface="+mn-ea"/>
              <a:sym typeface="+mn-lt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971550" y="1412875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1" imgW="1206500" imgH="419100" progId="Equation.DSMT4">
                  <p:embed/>
                </p:oleObj>
              </mc:Choice>
              <mc:Fallback>
                <p:oleObj name="" r:id="rId1" imgW="12065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2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Hei"/>
              <a:cs typeface="+mn-ea"/>
              <a:sym typeface="+mn-lt"/>
            </a:endParaRPr>
          </a:p>
        </p:txBody>
      </p:sp>
      <p:sp>
        <p:nvSpPr>
          <p:cNvPr id="4106" name="Rectangle 23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Hei"/>
              <a:cs typeface="+mn-ea"/>
              <a:sym typeface="+mn-lt"/>
            </a:endParaRPr>
          </a:p>
        </p:txBody>
      </p: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SimHei"/>
              <a:cs typeface="+mn-ea"/>
              <a:sym typeface="+mn-lt"/>
            </a:endParaRPr>
          </a:p>
        </p:txBody>
      </p:sp>
      <p:sp>
        <p:nvSpPr>
          <p:cNvPr id="4109" name="矩形 31"/>
          <p:cNvSpPr>
            <a:spLocks noChangeArrowheads="1"/>
          </p:cNvSpPr>
          <p:nvPr/>
        </p:nvSpPr>
        <p:spPr bwMode="auto">
          <a:xfrm>
            <a:off x="250825" y="5300663"/>
            <a:ext cx="8893175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lt"/>
              </a:rPr>
              <a:t>频率取值参考（hz）：0.5、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lt"/>
              </a:rPr>
              <a:t>0.7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lt"/>
              </a:rPr>
              <a:t>、0.8、0.9、1、1.1、1.2、1.3、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lt"/>
              </a:rPr>
              <a:t>	    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  <a:sym typeface="+mn-lt"/>
              </a:rPr>
              <a:t>1.6、2、5、7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itchFamily="49" charset="-122"/>
              <a:cs typeface="+mn-cs"/>
              <a:sym typeface="+mn-lt"/>
            </a:endParaRPr>
          </a:p>
        </p:txBody>
      </p:sp>
      <p:pic>
        <p:nvPicPr>
          <p:cNvPr id="4110" name="图片 4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66" y="1076504"/>
            <a:ext cx="33131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0" y="2929863"/>
            <a:ext cx="3061636" cy="2783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729" y="3341285"/>
            <a:ext cx="3313112" cy="2373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18500" r="9052" b="22701"/>
          <a:stretch>
            <a:fillRect/>
          </a:stretch>
        </p:blipFill>
        <p:spPr bwMode="auto">
          <a:xfrm>
            <a:off x="250825" y="1412875"/>
            <a:ext cx="84248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659563" y="3351213"/>
            <a:ext cx="792162" cy="4381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 w="38100">
                <a:solidFill>
                  <a:srgbClr val="FF0000"/>
                </a:solidFill>
              </a:ln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72000" y="3297238"/>
            <a:ext cx="792163" cy="4381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 w="38100">
                <a:solidFill>
                  <a:srgbClr val="FF0000"/>
                </a:solidFill>
              </a:ln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88913"/>
            <a:ext cx="2338388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n-ea"/>
                <a:sym typeface="+mn-lt"/>
              </a:rPr>
              <a:t>实验注意事项</a:t>
            </a:r>
            <a:endParaRPr lang="zh-CN" altLang="zh-CN" sz="280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913"/>
            <a:ext cx="2338388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n-ea"/>
                <a:sym typeface="+mn-lt"/>
              </a:rPr>
              <a:t>实验注意事项</a:t>
            </a:r>
            <a:endParaRPr lang="zh-CN" altLang="zh-CN" sz="280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n-ea"/>
              <a:sym typeface="+mn-lt"/>
            </a:endParaRPr>
          </a:p>
        </p:txBody>
      </p:sp>
      <p:pic>
        <p:nvPicPr>
          <p:cNvPr id="1024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4849" r="2750" b="1701"/>
          <a:stretch>
            <a:fillRect/>
          </a:stretch>
        </p:blipFill>
        <p:spPr bwMode="auto">
          <a:xfrm>
            <a:off x="827088" y="981075"/>
            <a:ext cx="685323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932363" y="3860800"/>
            <a:ext cx="792162" cy="863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n w="38100">
                <a:solidFill>
                  <a:srgbClr val="FF0000"/>
                </a:solidFill>
              </a:ln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2fw0aka">
      <a:majorFont>
        <a:latin typeface="Times New Roman"/>
        <a:ea typeface="SimHei"/>
        <a:cs typeface=""/>
      </a:majorFont>
      <a:minorFont>
        <a:latin typeface="Times New Roman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WWO_base_provider_20210929220102-c9fcf70066</Application>
  <PresentationFormat>全屏显示(4:3)</PresentationFormat>
  <Paragraphs>69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汉仪书宋二KW</vt:lpstr>
      <vt:lpstr>黑体</vt:lpstr>
      <vt:lpstr>汉仪中黑KW</vt:lpstr>
      <vt:lpstr>Times New Roman</vt:lpstr>
      <vt:lpstr>Times New Roman</vt:lpstr>
      <vt:lpstr>SimHei</vt:lpstr>
      <vt:lpstr>Kingsoft Confetti</vt:lpstr>
      <vt:lpstr>1_默认设计模板</vt:lpstr>
      <vt:lpstr>2_默认设计模板</vt:lpstr>
      <vt:lpstr>Visio.Drawing.11</vt:lpstr>
      <vt:lpstr>Visio.Drawing.11</vt:lpstr>
      <vt:lpstr>Visio.Drawing.11</vt:lpstr>
      <vt:lpstr>Equation.DSMT4</vt:lpstr>
      <vt:lpstr>PowerPoint 演示文稿</vt:lpstr>
      <vt:lpstr>实验目的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韩 涛</cp:lastModifiedBy>
  <cp:lastPrinted>2022-11-27T05:59:37Z</cp:lastPrinted>
  <dcterms:created xsi:type="dcterms:W3CDTF">2022-11-27T05:59:37Z</dcterms:created>
  <dcterms:modified xsi:type="dcterms:W3CDTF">2022-11-27T05:59:37Z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