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7" r:id="rId2"/>
    <p:sldId id="260" r:id="rId3"/>
    <p:sldId id="302" r:id="rId4"/>
    <p:sldId id="294" r:id="rId5"/>
    <p:sldId id="295" r:id="rId6"/>
    <p:sldId id="296" r:id="rId7"/>
    <p:sldId id="298" r:id="rId8"/>
    <p:sldId id="299" r:id="rId9"/>
    <p:sldId id="300" r:id="rId10"/>
    <p:sldId id="301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95F59-3310-4A46-9FBC-5FEBD926C74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774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0E21E-7BF7-4AEB-9BF2-528C1BDC4C0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357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192C5-5C6C-4FB9-A75B-6C1BCF98E06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2738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55FB6-A72B-493C-8B33-C93BA5791B7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1383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CBD9C-BA49-4B36-8231-8A13D33E79A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8863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AF43-F107-4C8D-A80F-9A1A852A5C4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749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91264" cy="836712"/>
          </a:xfrm>
        </p:spPr>
        <p:txBody>
          <a:bodyPr/>
          <a:lstStyle>
            <a:lvl1pPr algn="l">
              <a:defRPr sz="32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DFD6D2-66E9-4E89-ACB1-93CF45D5B5D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048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6164C-37B9-4811-967C-03ABCBA42D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093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31C3B-637A-4BF7-B200-CA5271BC07A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442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A0F5A-6DEF-4212-83D1-A1A5ED05C78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516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48CC7-649F-4D15-9B7F-D8986272FD3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039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D5DA8-0E54-4492-BCA4-26EA029F165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379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86B45-8AB9-4E35-BACE-A0DE58CD2B2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674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62FFD-D76B-4B1D-B0D8-776AA11CD6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658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E9823350-1A01-42BB-A9D8-5EE39E2D620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28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等线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等线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等线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等线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等线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等线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等线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等线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等线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spect="1" noChangeArrowheads="1"/>
          </p:cNvSpPr>
          <p:nvPr/>
        </p:nvSpPr>
        <p:spPr bwMode="auto">
          <a:xfrm>
            <a:off x="847725" y="820738"/>
            <a:ext cx="7037388" cy="8239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800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Times New Roman" panose="02020603050405020304" pitchFamily="18" charset="0"/>
              </a:rPr>
              <a:t>          </a:t>
            </a:r>
          </a:p>
        </p:txBody>
      </p:sp>
      <p:sp>
        <p:nvSpPr>
          <p:cNvPr id="3075" name="内容占位符 3"/>
          <p:cNvSpPr>
            <a:spLocks noGrp="1"/>
          </p:cNvSpPr>
          <p:nvPr>
            <p:ph idx="1"/>
          </p:nvPr>
        </p:nvSpPr>
        <p:spPr>
          <a:xfrm>
            <a:off x="457200" y="1192213"/>
            <a:ext cx="8229600" cy="4525962"/>
          </a:xfrm>
        </p:spPr>
        <p:txBody>
          <a:bodyPr/>
          <a:lstStyle/>
          <a:p>
            <a:pPr algn="ctr">
              <a:buFontTx/>
              <a:buNone/>
            </a:pPr>
            <a:endParaRPr lang="en-US" altLang="zh-CN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buFontTx/>
              <a:buNone/>
            </a:pPr>
            <a:endParaRPr lang="en-US" altLang="zh-CN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buFontTx/>
              <a:buNone/>
            </a:pPr>
            <a:endParaRPr lang="en-US" altLang="zh-CN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buFontTx/>
              <a:buNone/>
            </a:pPr>
            <a:r>
              <a:rPr lang="zh-CN" altLang="en-US" sz="40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控制系统的频域分析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．在</a:t>
            </a:r>
            <a:r>
              <a:rPr lang="en-US" altLang="zh-C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Simulink</a:t>
            </a:r>
            <a:r>
              <a:rPr lang="zh-CN" altLang="en-US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仿真环境中，组成上述闭环系统的仿真框图，观察并记录单位阶跃响应曲线。</a:t>
            </a:r>
            <a:endParaRPr lang="en-US" altLang="zh-CN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思考题：</a:t>
            </a:r>
            <a:endParaRPr lang="en-US" altLang="zh-CN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伯德图中相角裕量与幅值裕量的物理意义是什么？</a:t>
            </a:r>
          </a:p>
        </p:txBody>
      </p:sp>
    </p:spTree>
    <p:extLst>
      <p:ext uri="{BB962C8B-B14F-4D97-AF65-F5344CB8AC3E}">
        <p14:creationId xmlns:p14="http://schemas.microsoft.com/office/powerpoint/2010/main" val="140964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73113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目的与设备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539750" y="976313"/>
            <a:ext cx="7993063" cy="49784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实验目的：</a:t>
            </a:r>
            <a:endParaRPr lang="en-US" altLang="zh-CN" sz="2400" b="1" noProof="1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2400" b="1" noProof="1">
                <a:latin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zh-CN" altLang="en-US" sz="2400" b="1" noProof="1">
                <a:latin typeface="Times New Roman" panose="02020603050405020304" pitchFamily="18" charset="0"/>
                <a:sym typeface="Times New Roman" panose="02020603050405020304" pitchFamily="18" charset="0"/>
              </a:rPr>
              <a:t>掌握</a:t>
            </a:r>
            <a:r>
              <a:rPr lang="en-US" altLang="zh-CN" sz="2400" noProof="1">
                <a:latin typeface="Times New Roman" panose="02020603050405020304" pitchFamily="18" charset="0"/>
                <a:sym typeface="Times New Roman" panose="02020603050405020304" pitchFamily="18" charset="0"/>
              </a:rPr>
              <a:t>MATLAB</a:t>
            </a:r>
            <a:r>
              <a:rPr lang="zh-CN" altLang="en-US" sz="2400" noProof="1">
                <a:latin typeface="Times New Roman" panose="02020603050405020304" pitchFamily="18" charset="0"/>
                <a:sym typeface="Times New Roman" panose="02020603050405020304" pitchFamily="18" charset="0"/>
              </a:rPr>
              <a:t>语句绘制频域曲线</a:t>
            </a:r>
            <a:endParaRPr lang="en-US" altLang="zh-CN" sz="2400" b="1" noProof="1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400" b="1" noProof="1">
                <a:latin typeface="Times New Roman" panose="02020603050405020304" pitchFamily="18" charset="0"/>
                <a:sym typeface="Times New Roman" panose="02020603050405020304" pitchFamily="18" charset="0"/>
              </a:rPr>
              <a:t> 	</a:t>
            </a:r>
            <a:r>
              <a:rPr lang="zh-CN" altLang="en-US" sz="2400" b="1" noProof="1">
                <a:latin typeface="Times New Roman" panose="02020603050405020304" pitchFamily="18" charset="0"/>
                <a:sym typeface="Times New Roman" panose="02020603050405020304" pitchFamily="18" charset="0"/>
              </a:rPr>
              <a:t>掌握频率分析的方法，即：伯德图、奈奎斯特</a:t>
            </a:r>
            <a:endParaRPr lang="en-US" altLang="zh-CN" sz="2400" b="1" noProof="1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2400" b="1" noProof="1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b="1" noProof="1">
                <a:latin typeface="Times New Roman" panose="02020603050405020304" pitchFamily="18" charset="0"/>
                <a:sym typeface="Times New Roman" panose="02020603050405020304" pitchFamily="18" charset="0"/>
              </a:rPr>
              <a:t>实验设备：</a:t>
            </a:r>
            <a:endParaRPr lang="en-US" altLang="zh-CN" sz="2400" b="1" noProof="1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b="1" noProof="1">
                <a:latin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zh-CN" altLang="en-US" sz="2400" b="1" noProof="1">
                <a:latin typeface="Times New Roman" panose="02020603050405020304" pitchFamily="18" charset="0"/>
                <a:sym typeface="Times New Roman" panose="02020603050405020304" pitchFamily="18" charset="0"/>
              </a:rPr>
              <a:t>计算机、</a:t>
            </a:r>
            <a:r>
              <a:rPr lang="en-US" altLang="zh-CN" sz="2400" b="1" noProof="1">
                <a:latin typeface="Times New Roman" panose="02020603050405020304" pitchFamily="18" charset="0"/>
                <a:sym typeface="Times New Roman" panose="02020603050405020304" pitchFamily="18" charset="0"/>
              </a:rPr>
              <a:t>MATLAB</a:t>
            </a:r>
            <a:r>
              <a:rPr lang="zh-CN" altLang="zh-CN" sz="2000" b="1" noProof="1">
                <a:latin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endParaRPr lang="en-US" altLang="zh-CN" sz="20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400" noProof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实验原理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频率分析法的特点：直观表现出系统的频率特性。</a:t>
                </a:r>
                <a:endParaRPr lang="en-US" altLang="zh-CN" sz="24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Bode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图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-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对数频率特性曲线</a:t>
                </a:r>
                <a:endParaRPr lang="en-US" altLang="zh-CN" sz="24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𝒎</m:t>
                              </m:r>
                            </m:sup>
                          </m:s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𝒎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+···+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𝒎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···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𝝎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)(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𝝎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···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𝝎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𝝎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𝝎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···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+(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𝝎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增益与相位在不同频率下的变化与趋势，系统稳定性判断</a:t>
                </a:r>
                <a:endParaRPr lang="en-US" altLang="zh-CN" sz="20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将幅频的乘法运算变为加减运算</a:t>
                </a:r>
                <a:endParaRPr lang="en-US" altLang="zh-CN" sz="20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可通过实验法获取系统的频率响应，进而辨识出系统的传递函数</a:t>
                </a:r>
                <a:endParaRPr lang="en-US" altLang="zh-CN" sz="20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50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91513" cy="836613"/>
          </a:xfrm>
        </p:spPr>
        <p:txBody>
          <a:bodyPr/>
          <a:lstStyle/>
          <a:p>
            <a:r>
              <a:rPr lang="zh-CN" altLang="en-US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实验原理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975"/>
                <a:ext cx="8229600" cy="4929188"/>
              </a:xfrm>
            </p:spPr>
            <p:txBody>
              <a:bodyPr/>
              <a:lstStyle/>
              <a:p>
                <a:r>
                  <a:rPr lang="en-US" altLang="zh-CN" sz="26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Nyquist</a:t>
                </a:r>
                <a:r>
                  <a:rPr lang="zh-CN" altLang="en-US" sz="26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（奈奎斯特）曲线</a:t>
                </a:r>
                <a:r>
                  <a:rPr lang="en-US" altLang="zh-CN" sz="26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-</a:t>
                </a:r>
                <a:r>
                  <a:rPr lang="zh-CN" altLang="en-US" sz="26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对数幅相曲线</a:t>
                </a:r>
                <a:endParaRPr lang="en-US" altLang="zh-CN" sz="26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根据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开环频率特性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在复平面绘出幅相轨迹，可判断闭环系统的稳定性</a:t>
                </a:r>
                <a:endParaRPr lang="en-US" altLang="zh-CN" sz="24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依据：</a:t>
                </a:r>
                <a:endParaRPr lang="en-US" altLang="zh-CN" sz="24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控制系统稳定的充要条件：</a:t>
                </a:r>
                <a:r>
                  <a:rPr lang="en-US" altLang="zh-CN" sz="2000" dirty="0" err="1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Nyquist</a:t>
                </a:r>
                <a:r>
                  <a:rPr lang="zh-CN" altLang="en-US" sz="20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曲线按逆时针包围临界点（</a:t>
                </a:r>
                <a:r>
                  <a:rPr lang="en-US" altLang="zh-CN" sz="20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-1</a:t>
                </a:r>
                <a:r>
                  <a:rPr lang="zh-CN" altLang="en-US" sz="20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j0</a:t>
                </a:r>
                <a:r>
                  <a:rPr lang="zh-CN" altLang="en-US" sz="20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）</a:t>
                </a:r>
                <a:r>
                  <a:rPr lang="en-US" altLang="zh-CN" sz="20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圈，</a:t>
                </a:r>
                <a:r>
                  <a:rPr lang="en-US" altLang="zh-CN" sz="20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为开环传递函数位于右半</a:t>
                </a:r>
                <a:r>
                  <a:rPr lang="en-US" altLang="zh-CN" sz="20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s</a:t>
                </a:r>
                <a:r>
                  <a:rPr lang="zh-CN" altLang="en-US" sz="20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平面的极点数，否则闭环系统不稳定。当开环传递函数包含虚轴上的极点时，闭合曲线应以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ε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𝟎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半圆从右侧绕过该极点。</a:t>
                </a:r>
              </a:p>
            </p:txBody>
          </p:sp>
        </mc:Choice>
        <mc:Fallback>
          <p:sp>
            <p:nvSpPr>
              <p:cNvPr id="614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975"/>
                <a:ext cx="8229600" cy="4929188"/>
              </a:xfrm>
              <a:blipFill>
                <a:blip r:embed="rId2"/>
                <a:stretch>
                  <a:fillRect l="-1111" t="-1360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实验方法</a:t>
            </a:r>
            <a: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Bode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图绘制</a:t>
                </a:r>
                <a:endParaRPr lang="en-US" altLang="zh-CN" sz="24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𝒏𝒖𝒎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</m:e>
                        </m:d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𝒅𝒆𝒏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𝒏𝒖𝒎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分子</m:t>
                        </m:r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多项式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系数</m:t>
                        </m:r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向量</m:t>
                        </m:r>
                      </m:num>
                      <m:den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𝒅𝒆𝒏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分母</m:t>
                        </m:r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多项式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系数</m:t>
                        </m:r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向量</m:t>
                        </m:r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函数：</a:t>
                </a:r>
                <a:endParaRPr lang="en-US" altLang="zh-CN" sz="24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endParaRPr lang="en-US" altLang="zh-CN" sz="2000" b="1" i="1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说明：</a:t>
                </a:r>
                <a:endParaRPr lang="en-US" altLang="zh-CN" sz="24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lvl="2"/>
                <a:r>
                  <a:rPr lang="zh-CN" altLang="en-US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函数</a:t>
                </a:r>
                <a:r>
                  <a:rPr lang="en-US" altLang="zh-CN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1</a:t>
                </a:r>
                <a:r>
                  <a:rPr lang="zh-CN" altLang="en-US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中：给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𝒏𝒖𝒎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𝒅𝒆𝒏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做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伯德图，角频率向量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𝝎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范围自动设定</a:t>
                </a:r>
                <a:endParaRPr lang="en-US" altLang="zh-CN" sz="18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lvl="2"/>
                <a:r>
                  <a:rPr lang="zh-CN" altLang="en-US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函数</a:t>
                </a:r>
                <a:r>
                  <a:rPr lang="en-US" altLang="zh-CN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2</a:t>
                </a:r>
                <a:r>
                  <a:rPr lang="zh-CN" altLang="en-US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中，角频率向量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𝝎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范围由人工设定，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𝝎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为对数等分，由函数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𝒍𝒐𝒈𝒔𝒑𝒂𝒄𝒆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/>
                    </m:d>
                    <m:r>
                      <a:rPr lang="zh-CN" altLang="en-US" sz="18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完成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，如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𝒘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𝒍𝒐𝒈𝒔𝒑𝒂𝒄𝒆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(−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𝟏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𝟏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𝟏𝟎𝟎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lvl="2"/>
                <a:r>
                  <a:rPr lang="zh-CN" altLang="en-US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函数</a:t>
                </a:r>
                <a:r>
                  <a:rPr lang="en-US" altLang="zh-CN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3</a:t>
                </a:r>
                <a:r>
                  <a:rPr lang="zh-CN" altLang="en-US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中，返回变量格式。计算所得的幅值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𝒎𝒂𝒈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,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相角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𝒑𝒉𝒂𝒔𝒆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角频率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𝝎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,</a:t>
                </a:r>
                <a:r>
                  <a:rPr lang="zh-CN" altLang="en-US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返回至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𝒎𝒂𝒕𝒍𝒂𝒃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命令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窗口，不做图。</a:t>
                </a:r>
                <a:endParaRPr lang="en-US" altLang="zh-CN" sz="18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lvl="2"/>
                <a:r>
                  <a:rPr lang="zh-CN" altLang="en-US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如想详细了解命令，输入：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𝒉𝒆𝒍𝒑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𝒃𝒐𝒅𝒆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 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在线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查询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9494136"/>
                  </p:ext>
                </p:extLst>
              </p:nvPr>
            </p:nvGraphicFramePr>
            <p:xfrm>
              <a:off x="1691680" y="2420888"/>
              <a:ext cx="5184576" cy="1188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184576">
                      <a:extLst>
                        <a:ext uri="{9D8B030D-6E8A-4147-A177-3AD203B41FA5}">
                          <a16:colId xmlns:a16="http://schemas.microsoft.com/office/drawing/2014/main" val="699812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0" lang="en-US" altLang="zh-CN" sz="2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kumimoji="0" lang="zh-CN" altLang="en-US" sz="2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Times New Roman" panose="02020603050405020304" pitchFamily="18" charset="0"/>
                                </a:rPr>
                                <m:t>、</m:t>
                              </m:r>
                              <m:r>
                                <a:rPr kumimoji="0" lang="en-US" altLang="zh-CN" sz="2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Times New Roman" panose="02020603050405020304" pitchFamily="18" charset="0"/>
                                </a:rPr>
                                <m:t>𝒃𝒐𝒅𝒆</m:t>
                              </m:r>
                              <m:d>
                                <m:dPr>
                                  <m:ctrlPr>
                                    <a:rPr kumimoji="0" lang="en-US" altLang="zh-CN" sz="2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Times New Roman" panose="02020603050405020304" pitchFamily="18" charset="0"/>
                                    </a:rPr>
                                    <m:t>𝒏𝒖𝒎</m:t>
                                  </m:r>
                                  <m:r>
                                    <a:rPr kumimoji="0" lang="en-US" altLang="zh-CN" sz="2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kumimoji="0" lang="en-US" altLang="zh-CN" sz="2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Times New Roman" panose="02020603050405020304" pitchFamily="18" charset="0"/>
                                    </a:rPr>
                                    <m:t>𝒅𝒆𝒏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sym typeface="Times New Roman" panose="02020603050405020304" pitchFamily="18" charset="0"/>
                            </a:rPr>
                            <a:t>  ：给定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972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、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𝒃𝒐𝒅𝒆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𝒏𝒖𝒎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𝒅𝒆𝒏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7591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a:rPr lang="zh-CN" altLang="en-US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、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𝒎𝒂𝒈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𝒑𝒉𝒂𝒔𝒆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𝒃𝒐𝒅𝒆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𝒏𝒖𝒎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𝒅𝒆𝒏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2000" b="1" i="1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6806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1393932"/>
                  </p:ext>
                </p:extLst>
              </p:nvPr>
            </p:nvGraphicFramePr>
            <p:xfrm>
              <a:off x="1691680" y="2420888"/>
              <a:ext cx="5184576" cy="1188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184576">
                      <a:extLst>
                        <a:ext uri="{9D8B030D-6E8A-4147-A177-3AD203B41FA5}">
                          <a16:colId xmlns:a16="http://schemas.microsoft.com/office/drawing/2014/main" val="69981291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8" t="-7692" r="-588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9729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8" t="-106061" r="-588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75918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8" t="-209231" r="-588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86806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295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实验方法</a:t>
            </a:r>
            <a: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𝟏𝟎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𝟏𝟎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  </m:t>
                    </m:r>
                  </m:oMath>
                </a14:m>
                <a:endParaRPr lang="en-US" altLang="zh-CN" sz="2400" b="1" i="1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b="1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2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161976"/>
                  </p:ext>
                </p:extLst>
              </p:nvPr>
            </p:nvGraphicFramePr>
            <p:xfrm>
              <a:off x="755576" y="2060848"/>
              <a:ext cx="3240360" cy="216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240360">
                      <a:extLst>
                        <a:ext uri="{9D8B030D-6E8A-4147-A177-3AD203B41FA5}">
                          <a16:colId xmlns:a16="http://schemas.microsoft.com/office/drawing/2014/main" val="3666270764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𝒏𝒖𝒎</m:t>
                                </m:r>
                                <m:r>
                                  <a:rPr kumimoji="0" lang="en-US" altLang="zh-CN" sz="160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altLang="zh-CN" sz="160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160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𝟏𝟎</m:t>
                                    </m:r>
                                  </m:e>
                                </m:d>
                                <m:r>
                                  <a:rPr kumimoji="0" lang="en-US" altLang="zh-CN" sz="160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kumimoji="0" lang="en-US" altLang="zh-CN" sz="160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chemeClr val="dk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  <a:sym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38133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𝒅𝒆𝒏</m:t>
                                </m:r>
                                <m:r>
                                  <a:rPr kumimoji="0" lang="en-US" altLang="zh-CN" sz="1600" b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altLang="zh-CN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𝟏𝟎</m:t>
                                    </m:r>
                                  </m:e>
                                </m:d>
                                <m:r>
                                  <a:rPr kumimoji="0" lang="en-US" altLang="zh-CN" sz="1600" b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kumimoji="0" lang="en-US" altLang="zh-CN" sz="1600" b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chemeClr val="dk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  <a:sym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838563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𝒃𝒐𝒅𝒆</m:t>
                                </m:r>
                                <m:d>
                                  <m:dPr>
                                    <m:ctrlPr>
                                      <a:rPr kumimoji="0" lang="en-US" altLang="zh-CN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𝒏𝒖𝒎</m:t>
                                    </m:r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𝒅𝒆𝒏</m:t>
                                    </m:r>
                                  </m:e>
                                </m:d>
                                <m:r>
                                  <a:rPr kumimoji="0" lang="en-US" altLang="zh-CN" sz="1600" b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kumimoji="0" lang="en-US" altLang="zh-CN" sz="1600" b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chemeClr val="dk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  <a:sym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7719312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𝒘</m:t>
                                </m:r>
                                <m:r>
                                  <a:rPr kumimoji="0" lang="en-US" altLang="zh-CN" sz="1600" b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kumimoji="0" lang="en-US" altLang="zh-CN" sz="1600" b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𝒍𝒐𝒈𝒔𝒑𝒂𝒄𝒆</m:t>
                                </m:r>
                                <m:d>
                                  <m:dPr>
                                    <m:ctrlPr>
                                      <a:rPr kumimoji="0" lang="en-US" altLang="zh-CN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𝟑𝟐</m:t>
                                    </m:r>
                                  </m:e>
                                </m:d>
                                <m:r>
                                  <a:rPr kumimoji="0" lang="en-US" altLang="zh-CN" sz="1600" b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kumimoji="0" lang="en-US" altLang="zh-CN" sz="1600" b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chemeClr val="dk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  <a:sym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509217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𝒃𝒐𝒅𝒆</m:t>
                                </m:r>
                                <m:d>
                                  <m:dPr>
                                    <m:ctrlPr>
                                      <a:rPr kumimoji="0" lang="en-US" altLang="zh-CN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𝒏𝒖𝒎</m:t>
                                    </m:r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𝒅𝒆𝒏</m:t>
                                    </m:r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0" lang="en-US" altLang="zh-CN" sz="1600" b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zh-CN" altLang="en-US" sz="1600" b="1" u="none" strike="noStrike" kern="0" cap="none" spc="0" normalizeH="0" baseline="0" dirty="0">
                            <a:ln>
                              <a:noFill/>
                            </a:ln>
                            <a:solidFill>
                              <a:schemeClr val="dk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  <a:sym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756912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𝒈𝒓𝒊𝒅</m:t>
                                </m:r>
                              </m:oMath>
                            </m:oMathPara>
                          </a14:m>
                          <a:endParaRPr kumimoji="0" lang="en-US" altLang="zh-CN" sz="1600" b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chemeClr val="dk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  <a:sym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872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9230240"/>
                  </p:ext>
                </p:extLst>
              </p:nvPr>
            </p:nvGraphicFramePr>
            <p:xfrm>
              <a:off x="755576" y="2060848"/>
              <a:ext cx="3240360" cy="216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240360">
                      <a:extLst>
                        <a:ext uri="{9D8B030D-6E8A-4147-A177-3AD203B41FA5}">
                          <a16:colId xmlns:a16="http://schemas.microsoft.com/office/drawing/2014/main" val="3666270764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8" t="-1695" r="-750" b="-5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638133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8" t="-101695" r="-750" b="-4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838563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8" t="-198333" r="-75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7719312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8" t="-303390" r="-750" b="-2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509217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8" t="-403390" r="-750" b="-1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0756912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8" t="-503390" r="-750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87208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88" y="909000"/>
            <a:ext cx="3360000" cy="25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88" y="3424440"/>
            <a:ext cx="3360000" cy="25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27584" y="4414305"/>
                <a:ext cx="3744416" cy="12057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𝒍𝒐𝒈𝒔𝒑𝒂𝒄𝒆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𝟐</m:t>
                    </m:r>
                    <m:r>
                      <a:rPr lang="zh-CN" altLang="en-US" b="1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为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𝐝𝟏</m:t>
                        </m:r>
                      </m:sup>
                    </m:sSup>
                    <m:r>
                      <a:rPr lang="en-US" altLang="zh-CN" b="1" i="0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𝐝𝟐</m:t>
                        </m:r>
                      </m:sup>
                    </m:sSup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之间的变量范围，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n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为等分点数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 </a:t>
                </a:r>
                <a:endPara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414305"/>
                <a:ext cx="3744416" cy="1205779"/>
              </a:xfrm>
              <a:prstGeom prst="rect">
                <a:avLst/>
              </a:prstGeom>
              <a:blipFill>
                <a:blip r:embed="rId6"/>
                <a:stretch>
                  <a:fillRect l="-3909" r="-3420" b="-10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74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实验方法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函数</a:t>
            </a:r>
            <a:endParaRPr lang="en-US" altLang="zh-CN" sz="28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5496989"/>
                  </p:ext>
                </p:extLst>
              </p:nvPr>
            </p:nvGraphicFramePr>
            <p:xfrm>
              <a:off x="1979712" y="1268760"/>
              <a:ext cx="367240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72408">
                      <a:extLst>
                        <a:ext uri="{9D8B030D-6E8A-4147-A177-3AD203B41FA5}">
                          <a16:colId xmlns:a16="http://schemas.microsoft.com/office/drawing/2014/main" val="28193419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1" i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𝐦𝐚𝐫𝐠𝐢𝐧</m:t>
                                </m:r>
                                <m:r>
                                  <a:rPr kumimoji="0" lang="en-US" altLang="zh-CN" sz="1600" b="1" i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altLang="zh-CN" sz="1600" b="1" i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𝐧𝐮𝐦</m:t>
                                </m:r>
                                <m:r>
                                  <a:rPr kumimoji="0" lang="en-US" altLang="zh-CN" sz="1600" b="1" i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0" lang="en-US" altLang="zh-CN" sz="1600" b="1" i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𝐝𝐞𝐧</m:t>
                                </m:r>
                                <m:r>
                                  <a:rPr kumimoji="0" lang="en-US" altLang="zh-CN" sz="1600" b="1" i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zh-CN" altLang="en-US" sz="1600" b="1" i="0" u="none" strike="noStrike" kern="0" cap="none" spc="0" normalizeH="0" baseline="0" dirty="0">
                            <a:ln>
                              <a:noFill/>
                            </a:ln>
                            <a:solidFill>
                              <a:schemeClr val="dk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  <a:sym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728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altLang="zh-CN" sz="1600" b="1" i="1" u="none" strike="noStrike" kern="0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1600" b="1" i="0" u="none" strike="noStrike" kern="0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𝐌𝐠</m:t>
                                    </m:r>
                                    <m:r>
                                      <a:rPr kumimoji="0" lang="en-US" altLang="zh-CN" sz="1600" b="1" i="0" u="none" strike="noStrike" kern="0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0" lang="en-US" altLang="zh-CN" sz="1600" b="1" i="0" u="none" strike="noStrike" kern="0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𝐏𝐜</m:t>
                                    </m:r>
                                    <m:r>
                                      <a:rPr kumimoji="0" lang="en-US" altLang="zh-CN" sz="1600" b="1" i="0" u="none" strike="noStrike" kern="0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0" lang="en-US" altLang="zh-CN" sz="1600" b="1" i="0" u="none" strike="noStrike" kern="0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𝐰𝐠</m:t>
                                    </m:r>
                                    <m:r>
                                      <a:rPr kumimoji="0" lang="en-US" altLang="zh-CN" sz="1600" b="1" i="0" u="none" strike="noStrike" kern="0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0" lang="en-US" altLang="zh-CN" sz="1600" b="1" i="0" u="none" strike="noStrike" kern="0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dk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Times New Roman" panose="02020603050405020304" pitchFamily="18" charset="0"/>
                                      </a:rPr>
                                      <m:t>𝐰𝐜</m:t>
                                    </m:r>
                                  </m:e>
                                </m:d>
                                <m:r>
                                  <a:rPr kumimoji="0" lang="en-US" altLang="zh-CN" sz="1600" b="1" i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kumimoji="0" lang="en-US" altLang="zh-CN" sz="1600" b="1" i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𝐦𝐚𝐫𝐠𝐢𝐧</m:t>
                                </m:r>
                                <m:r>
                                  <a:rPr kumimoji="0" lang="en-US" altLang="zh-CN" sz="1600" b="1" i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altLang="zh-CN" sz="1600" b="1" i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𝐧𝐮𝐦</m:t>
                                </m:r>
                                <m:r>
                                  <a:rPr kumimoji="0" lang="en-US" altLang="zh-CN" sz="1600" b="1" i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0" lang="en-US" altLang="zh-CN" sz="1600" b="1" i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𝐝𝐞𝐧</m:t>
                                </m:r>
                                <m:r>
                                  <a:rPr kumimoji="0" lang="en-US" altLang="zh-CN" sz="1600" b="1" i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dk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zh-CN" altLang="en-US" sz="1600" b="1" i="0" u="none" strike="noStrike" kern="0" cap="none" spc="0" normalizeH="0" baseline="0" dirty="0">
                            <a:ln>
                              <a:noFill/>
                            </a:ln>
                            <a:solidFill>
                              <a:schemeClr val="dk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  <a:sym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768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7005151"/>
                  </p:ext>
                </p:extLst>
              </p:nvPr>
            </p:nvGraphicFramePr>
            <p:xfrm>
              <a:off x="1979712" y="1268760"/>
              <a:ext cx="367240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72408">
                      <a:extLst>
                        <a:ext uri="{9D8B030D-6E8A-4147-A177-3AD203B41FA5}">
                          <a16:colId xmlns:a16="http://schemas.microsoft.com/office/drawing/2014/main" val="28193419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6" t="-1639" r="-66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728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6" t="-101639" r="-6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76877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31067"/>
              </p:ext>
            </p:extLst>
          </p:nvPr>
        </p:nvGraphicFramePr>
        <p:xfrm>
          <a:off x="5652120" y="1268760"/>
          <a:ext cx="349188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880">
                  <a:extLst>
                    <a:ext uri="{9D8B030D-6E8A-4147-A177-3AD203B41FA5}">
                      <a16:colId xmlns:a16="http://schemas.microsoft.com/office/drawing/2014/main" val="2819341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  <a:sym typeface="Times New Roman" panose="02020603050405020304" pitchFamily="18" charset="0"/>
                        </a:rPr>
                        <a:t>在图上显示计算后的稳定裕度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72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  <a:sym typeface="Times New Roman" panose="02020603050405020304" pitchFamily="18" charset="0"/>
                        </a:rPr>
                        <a:t>返回变量格式，无图。</a:t>
                      </a:r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  <a:sym typeface="Times New Roman" panose="02020603050405020304" pitchFamily="18" charset="0"/>
                        </a:rPr>
                        <a:t>Mg</a:t>
                      </a: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  <a:sym typeface="Times New Roman" panose="02020603050405020304" pitchFamily="18" charset="0"/>
                        </a:rPr>
                        <a:t>幅值裕度，</a:t>
                      </a:r>
                      <a:r>
                        <a:rPr kumimoji="0" lang="en-US" altLang="zh-CN" sz="16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  <a:sym typeface="Times New Roman" panose="02020603050405020304" pitchFamily="18" charset="0"/>
                        </a:rPr>
                        <a:t>wg</a:t>
                      </a: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  <a:sym typeface="Times New Roman" panose="02020603050405020304" pitchFamily="18" charset="0"/>
                        </a:rPr>
                        <a:t>对应的频率，</a:t>
                      </a:r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  <a:sym typeface="Times New Roman" panose="02020603050405020304" pitchFamily="18" charset="0"/>
                        </a:rPr>
                        <a:t>Pc</a:t>
                      </a: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  <a:sym typeface="Times New Roman" panose="02020603050405020304" pitchFamily="18" charset="0"/>
                        </a:rPr>
                        <a:t>相角裕度，</a:t>
                      </a:r>
                      <a:r>
                        <a:rPr kumimoji="0" lang="en-US" altLang="zh-CN" sz="16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  <a:sym typeface="Times New Roman" panose="02020603050405020304" pitchFamily="18" charset="0"/>
                        </a:rPr>
                        <a:t>wc</a:t>
                      </a: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  <a:sym typeface="Times New Roman" panose="02020603050405020304" pitchFamily="18" charset="0"/>
                        </a:rPr>
                        <a:t>对应的频率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7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57200" y="2780928"/>
                <a:ext cx="8507288" cy="2667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如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+4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稳定裕度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r>
                  <a:rPr lang="en-US" altLang="zh-CN" dirty="0" err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num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 = [5];</a:t>
                </a:r>
              </a:p>
              <a:p>
                <a:r>
                  <a:rPr lang="da-DK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den = [1 3 4 0];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bode(</a:t>
                </a:r>
                <a:r>
                  <a:rPr lang="en-US" altLang="zh-CN" dirty="0" err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num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 , den);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margin(</a:t>
                </a:r>
                <a:r>
                  <a:rPr lang="en-US" altLang="zh-CN" dirty="0" err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num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, den);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grid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80928"/>
                <a:ext cx="8507288" cy="2667140"/>
              </a:xfrm>
              <a:prstGeom prst="rect">
                <a:avLst/>
              </a:prstGeom>
              <a:blipFill>
                <a:blip r:embed="rId3"/>
                <a:stretch>
                  <a:fillRect l="-1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6838"/>
          <a:stretch/>
        </p:blipFill>
        <p:spPr>
          <a:xfrm>
            <a:off x="4602824" y="2462560"/>
            <a:ext cx="4392488" cy="373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0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实验方法</a:t>
            </a:r>
            <a: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2016224"/>
          </a:xfrm>
        </p:spPr>
        <p:txBody>
          <a:bodyPr/>
          <a:lstStyle/>
          <a:p>
            <a:r>
              <a:rPr lang="en-US" altLang="zh-CN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Nyquist</a:t>
            </a:r>
            <a:r>
              <a:rPr lang="zh-CN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图</a:t>
            </a:r>
            <a:endParaRPr lang="en-US" altLang="zh-CN" sz="28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函数</a:t>
            </a:r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979264"/>
                  </p:ext>
                </p:extLst>
              </p:nvPr>
            </p:nvGraphicFramePr>
            <p:xfrm>
              <a:off x="1907704" y="1916832"/>
              <a:ext cx="698477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6424">
                      <a:extLst>
                        <a:ext uri="{9D8B030D-6E8A-4147-A177-3AD203B41FA5}">
                          <a16:colId xmlns:a16="http://schemas.microsoft.com/office/drawing/2014/main" val="2031120800"/>
                        </a:ext>
                      </a:extLst>
                    </a:gridCol>
                    <a:gridCol w="3168352">
                      <a:extLst>
                        <a:ext uri="{9D8B030D-6E8A-4147-A177-3AD203B41FA5}">
                          <a16:colId xmlns:a16="http://schemas.microsoft.com/office/drawing/2014/main" val="12226706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𝒏𝒚𝒒𝒖𝒊𝒔𝒕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𝒏𝒖𝒎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𝒅𝒆𝒏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Times New Roman" panose="02020603050405020304" pitchFamily="18" charset="0"/>
                            </a:rPr>
                            <a:t>W  </a:t>
                          </a:r>
                          <a:r>
                            <a:rPr lang="zh-CN" altLang="en-US" sz="1800" b="1" i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Times New Roman" panose="02020603050405020304" pitchFamily="18" charset="0"/>
                            </a:rPr>
                            <a:t>的范围自动设定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9030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𝒏𝒚𝒒𝒖𝒊𝒔𝒕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𝒏𝒖𝒎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𝒅𝒆𝒏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𝒘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Times New Roman" panose="02020603050405020304" pitchFamily="18" charset="0"/>
                            </a:rPr>
                            <a:t>W  </a:t>
                          </a:r>
                          <a:r>
                            <a:rPr lang="zh-CN" altLang="en-US" sz="1800" b="1" i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Times New Roman" panose="02020603050405020304" pitchFamily="18" charset="0"/>
                            </a:rPr>
                            <a:t>的范围人工设定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28641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𝒓𝒆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𝒊𝒎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𝒏𝒚𝒒𝒖𝒊𝒔𝒕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𝒏𝒖𝒎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𝒅𝒆𝒏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i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Times New Roman" panose="02020603050405020304" pitchFamily="18" charset="0"/>
                            </a:rPr>
                            <a:t>返回</a:t>
                          </a:r>
                          <a:r>
                            <a:rPr lang="en-US" altLang="zh-CN" sz="1800" b="1" i="0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Times New Roman" panose="02020603050405020304" pitchFamily="18" charset="0"/>
                            </a:rPr>
                            <a:t>re,im</a:t>
                          </a:r>
                          <a:r>
                            <a:rPr lang="en-US" altLang="zh-CN" sz="1800" b="1" i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Times New Roman" panose="02020603050405020304" pitchFamily="18" charset="0"/>
                            </a:rPr>
                            <a:t>,</a:t>
                          </a:r>
                          <a:r>
                            <a:rPr lang="zh-CN" altLang="en-US" sz="1800" b="1" i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Times New Roman" panose="02020603050405020304" pitchFamily="18" charset="0"/>
                            </a:rPr>
                            <a:t>角频率，不做图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9216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979264"/>
                  </p:ext>
                </p:extLst>
              </p:nvPr>
            </p:nvGraphicFramePr>
            <p:xfrm>
              <a:off x="1907704" y="1916832"/>
              <a:ext cx="698477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6424">
                      <a:extLst>
                        <a:ext uri="{9D8B030D-6E8A-4147-A177-3AD203B41FA5}">
                          <a16:colId xmlns:a16="http://schemas.microsoft.com/office/drawing/2014/main" val="2031120800"/>
                        </a:ext>
                      </a:extLst>
                    </a:gridCol>
                    <a:gridCol w="3168352">
                      <a:extLst>
                        <a:ext uri="{9D8B030D-6E8A-4147-A177-3AD203B41FA5}">
                          <a16:colId xmlns:a16="http://schemas.microsoft.com/office/drawing/2014/main" val="12226706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9" t="-11475" r="-8357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Times New Roman" panose="02020603050405020304" pitchFamily="18" charset="0"/>
                            </a:rPr>
                            <a:t>W  </a:t>
                          </a:r>
                          <a:r>
                            <a:rPr lang="zh-CN" altLang="en-US" sz="1800" b="1" i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Times New Roman" panose="02020603050405020304" pitchFamily="18" charset="0"/>
                            </a:rPr>
                            <a:t>的范围自动设定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9030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9" t="-111475" r="-83573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Times New Roman" panose="02020603050405020304" pitchFamily="18" charset="0"/>
                            </a:rPr>
                            <a:t>W  </a:t>
                          </a:r>
                          <a:r>
                            <a:rPr lang="zh-CN" altLang="en-US" sz="1800" b="1" i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Times New Roman" panose="02020603050405020304" pitchFamily="18" charset="0"/>
                            </a:rPr>
                            <a:t>的范围人工设定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28641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9" t="-211475" r="-8357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i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Times New Roman" panose="02020603050405020304" pitchFamily="18" charset="0"/>
                            </a:rPr>
                            <a:t>返回</a:t>
                          </a:r>
                          <a:r>
                            <a:rPr lang="en-US" altLang="zh-CN" sz="1800" b="1" i="0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Times New Roman" panose="02020603050405020304" pitchFamily="18" charset="0"/>
                            </a:rPr>
                            <a:t>re,im</a:t>
                          </a:r>
                          <a:r>
                            <a:rPr lang="en-US" altLang="zh-CN" sz="1800" b="1" i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Times New Roman" panose="02020603050405020304" pitchFamily="18" charset="0"/>
                            </a:rPr>
                            <a:t>,</a:t>
                          </a:r>
                          <a:r>
                            <a:rPr lang="zh-CN" altLang="en-US" sz="1800" b="1" i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Times New Roman" panose="02020603050405020304" pitchFamily="18" charset="0"/>
                            </a:rPr>
                            <a:t>角频率，不做图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9216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23528" y="3429000"/>
                <a:ext cx="4248472" cy="2797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+10</m:t>
                        </m:r>
                      </m:den>
                    </m:f>
                  </m:oMath>
                </a14:m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r>
                  <a:rPr lang="en-US" altLang="zh-CN" dirty="0" err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num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 = [10];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den = [1 2 10]; </a:t>
                </a:r>
              </a:p>
              <a:p>
                <a:r>
                  <a:rPr lang="en-US" altLang="zh-CN" dirty="0" err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nyquist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num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, den);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axis([-0.8,1.3,-1.8,1.8]);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figure(1);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grid;</a:t>
                </a:r>
              </a:p>
              <a:p>
                <a:endPara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29000"/>
                <a:ext cx="4248472" cy="2797176"/>
              </a:xfrm>
              <a:prstGeom prst="rect">
                <a:avLst/>
              </a:prstGeom>
              <a:blipFill>
                <a:blip r:embed="rId3"/>
                <a:stretch>
                  <a:fillRect l="-2869" t="-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t="6052"/>
          <a:stretch/>
        </p:blipFill>
        <p:spPr>
          <a:xfrm>
            <a:off x="4644008" y="3029353"/>
            <a:ext cx="4176463" cy="317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1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实验内容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2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1</a:t>
                </a:r>
                <a:r>
                  <a:rPr lang="zh-CN" altLang="en-US" sz="22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、绘制开环传递函数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𝑮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(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𝒔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𝟓𝟎</m:t>
                        </m:r>
                      </m:num>
                      <m:den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𝟓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altLang="zh-CN" sz="2200" dirty="0">
                        <a:latin typeface="Times New Roman" panose="02020603050405020304" pitchFamily="18" charset="0"/>
                        <a:sym typeface="Times New Roman" panose="02020603050405020304" pitchFamily="18" charset="0"/>
                      </a:rPr>
                      <m:t>Bode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图，并判断该闭环系统的稳定性，画出单位闭环系统的单位冲击响应。</a:t>
                </a:r>
                <a:endParaRPr lang="en-US" altLang="zh-CN" sz="22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2</a:t>
                </a:r>
                <a:r>
                  <a:rPr lang="zh-CN" altLang="en-US" sz="22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、一多环系统</a:t>
                </a:r>
                <a:endParaRPr lang="en-US" altLang="zh-CN" sz="22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𝟏𝟔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𝟕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𝟖𝟓</m:t>
                          </m:r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𝐬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)(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𝟐𝟓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)(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𝟎𝟔𝟐𝟓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结构如下图所示，试用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𝑵𝒚𝒒𝒖𝒊𝒔𝒕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频率曲线判断系统的</a:t>
                </a:r>
                <a:r>
                  <a:rPr lang="zh-CN" altLang="zh-CN" sz="2200" dirty="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稳定性。</a:t>
                </a:r>
                <a:endParaRPr lang="zh-CN" altLang="en-US" sz="2200" dirty="0"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653136"/>
            <a:ext cx="6124575" cy="127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540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h0qcw0z">
      <a:majorFont>
        <a:latin typeface="Arial"/>
        <a:ea typeface="DengXian"/>
        <a:cs typeface=""/>
      </a:majorFont>
      <a:minorFont>
        <a:latin typeface="Arial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2064</TotalTime>
  <Pages>0</Pages>
  <Words>608</Words>
  <Characters>0</Characters>
  <Application>Microsoft Office PowerPoint</Application>
  <DocSecurity>0</DocSecurity>
  <PresentationFormat>全屏显示(4:3)</PresentationFormat>
  <Lines>0</Lines>
  <Paragraphs>88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</vt:lpstr>
      <vt:lpstr>黑体</vt:lpstr>
      <vt:lpstr>宋体</vt:lpstr>
      <vt:lpstr>Arial</vt:lpstr>
      <vt:lpstr>Cambria Math</vt:lpstr>
      <vt:lpstr>Times New Roman</vt:lpstr>
      <vt:lpstr>Wingdings</vt:lpstr>
      <vt:lpstr>默认设计模板</vt:lpstr>
      <vt:lpstr>PowerPoint 演示文稿</vt:lpstr>
      <vt:lpstr>目的与设备</vt:lpstr>
      <vt:lpstr>实验原理</vt:lpstr>
      <vt:lpstr>实验原理</vt:lpstr>
      <vt:lpstr>实验方法 </vt:lpstr>
      <vt:lpstr>实验方法 </vt:lpstr>
      <vt:lpstr>实验方法</vt:lpstr>
      <vt:lpstr>实验方法 </vt:lpstr>
      <vt:lpstr>实验内容</vt:lpstr>
      <vt:lpstr>实验要求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韩 涛</cp:lastModifiedBy>
  <cp:revision>138</cp:revision>
  <dcterms:created xsi:type="dcterms:W3CDTF">2010-11-03T05:04:42Z</dcterms:created>
  <dcterms:modified xsi:type="dcterms:W3CDTF">2021-12-05T07:23:30Z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