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340" r:id="rId4"/>
    <p:sldId id="342" r:id="rId5"/>
    <p:sldId id="349" r:id="rId6"/>
    <p:sldId id="350" r:id="rId7"/>
    <p:sldId id="351" r:id="rId8"/>
    <p:sldId id="352" r:id="rId9"/>
    <p:sldId id="346" r:id="rId10"/>
    <p:sldId id="347" r:id="rId11"/>
    <p:sldId id="353" r:id="rId12"/>
    <p:sldId id="348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  <p:cmAuthor id="2" name="zxh" initials="z" lastIdx="1" clrIdx="1">
    <p:extLst>
      <p:ext uri="{19B8F6BF-5375-455C-9EA6-DF929625EA0E}">
        <p15:presenceInfo xmlns:p15="http://schemas.microsoft.com/office/powerpoint/2012/main" userId="z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8BF"/>
    <a:srgbClr val="3A97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74068" autoAdjust="0"/>
  </p:normalViewPr>
  <p:slideViewPr>
    <p:cSldViewPr snapToGrid="0">
      <p:cViewPr varScale="1">
        <p:scale>
          <a:sx n="69" d="100"/>
          <a:sy n="69" d="100"/>
        </p:scale>
        <p:origin x="991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7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1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两种图卷积网络的区别。</a:t>
            </a:r>
            <a:endParaRPr lang="en-US" altLang="zh-CN" dirty="0"/>
          </a:p>
          <a:p>
            <a:r>
              <a:rPr lang="zh-CN" altLang="en-US" dirty="0"/>
              <a:t>传统方法，通常依存树可以抽象为一个有向自循环的图，结点表示</a:t>
            </a:r>
            <a:r>
              <a:rPr lang="en-US" altLang="zh-CN" dirty="0"/>
              <a:t>token,</a:t>
            </a:r>
            <a:r>
              <a:rPr lang="zh-CN" altLang="en-US" dirty="0"/>
              <a:t>边表示结点间的依存关系。然后卷积操作可以用下式进行表示，表示的是第</a:t>
            </a:r>
            <a:r>
              <a:rPr lang="en-US" altLang="zh-CN" dirty="0"/>
              <a:t>k</a:t>
            </a:r>
            <a:r>
              <a:rPr lang="zh-CN" altLang="en-US" dirty="0"/>
              <a:t>层</a:t>
            </a:r>
            <a:r>
              <a:rPr lang="en-US" altLang="zh-CN" dirty="0"/>
              <a:t>GCN</a:t>
            </a:r>
            <a:r>
              <a:rPr lang="zh-CN" altLang="en-US" dirty="0"/>
              <a:t>中第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的隐层表示，</a:t>
            </a:r>
            <a:r>
              <a:rPr lang="en-US" altLang="zh-CN" dirty="0"/>
              <a:t>di</a:t>
            </a:r>
            <a:r>
              <a:rPr lang="zh-CN" altLang="en-US" dirty="0"/>
              <a:t>是一个缩放量，表示与</a:t>
            </a:r>
            <a:r>
              <a:rPr lang="en-US" altLang="zh-CN" dirty="0" err="1"/>
              <a:t>i</a:t>
            </a:r>
            <a:r>
              <a:rPr lang="zh-CN" altLang="en-US" dirty="0"/>
              <a:t>一阶临近的结点数量。可以看到，所有与</a:t>
            </a:r>
            <a:r>
              <a:rPr lang="en-US" altLang="zh-CN" dirty="0" err="1"/>
              <a:t>i</a:t>
            </a:r>
            <a:r>
              <a:rPr lang="zh-CN" altLang="en-US" dirty="0"/>
              <a:t>临接的结点都是同等重要的。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2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6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7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7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2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421" y="3917358"/>
            <a:ext cx="7924607" cy="606972"/>
          </a:xfrm>
        </p:spPr>
        <p:txBody>
          <a:bodyPr/>
          <a:lstStyle/>
          <a:p>
            <a:pPr algn="ctr"/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32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图卷积网络的</a:t>
            </a:r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关系抽取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论文阅读汇报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 dirty="0">
                <a:solidFill>
                  <a:srgbClr val="002060"/>
                </a:solidFill>
                <a:latin typeface="Arial"/>
              </a:rPr>
              <a:t>2021.8.28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FB2B-F252-4449-9E66-969B0AE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033DC-2DD5-420E-AF3F-2DA2BE031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B6B4468-2428-4E99-A039-C3B573AD0719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EFCCF7-AFAD-4843-BA52-3971D2C73396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多模型对比分析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D281C-C5E6-4C6E-BAEE-0DF9EDECF11C}"/>
              </a:ext>
            </a:extLst>
          </p:cNvPr>
          <p:cNvSpPr txBox="1"/>
          <p:nvPr/>
        </p:nvSpPr>
        <p:spPr>
          <a:xfrm>
            <a:off x="1825264" y="5679932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SemEval2010-Task 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数据集实验结果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13A833-534E-4770-9C7E-F6414758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16" y="2019631"/>
            <a:ext cx="5185033" cy="35560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BA52B6-9E4F-40FC-9172-DF9A89913437}"/>
              </a:ext>
            </a:extLst>
          </p:cNvPr>
          <p:cNvSpPr txBox="1"/>
          <p:nvPr/>
        </p:nvSpPr>
        <p:spPr>
          <a:xfrm>
            <a:off x="6893781" y="2186609"/>
            <a:ext cx="4611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、基于图卷积的模型，性能性能优于其它利用依存树的模型，说明图卷积模型很好的利用了句子的依存关系。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、基于硬剪枝的图卷积模型的性能，低于软剪枝的图卷积模型。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LST-AGCN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K=3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）的模型性能优于目前最前沿的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C-AGGCN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的性能</a:t>
            </a:r>
          </a:p>
        </p:txBody>
      </p:sp>
    </p:spTree>
    <p:extLst>
      <p:ext uri="{BB962C8B-B14F-4D97-AF65-F5344CB8AC3E}">
        <p14:creationId xmlns:p14="http://schemas.microsoft.com/office/powerpoint/2010/main" val="2111699303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FB2B-F252-4449-9E66-969B0AE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033DC-2DD5-420E-AF3F-2DA2BE031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B6B4468-2428-4E99-A039-C3B573AD0719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EFCCF7-AFAD-4843-BA52-3971D2C73396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多模型对比分析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D281C-C5E6-4C6E-BAEE-0DF9EDECF11C}"/>
              </a:ext>
            </a:extLst>
          </p:cNvPr>
          <p:cNvSpPr txBox="1"/>
          <p:nvPr/>
        </p:nvSpPr>
        <p:spPr>
          <a:xfrm>
            <a:off x="2055852" y="5592467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TACRED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数据集实验结果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EE5F9-B012-4859-8990-F6CF5D58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2" y="2018307"/>
            <a:ext cx="5846404" cy="3495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0B0CDD-1498-4DE0-B1B2-E96E1D93BFF4}"/>
              </a:ext>
            </a:extLst>
          </p:cNvPr>
          <p:cNvSpPr txBox="1"/>
          <p:nvPr/>
        </p:nvSpPr>
        <p:spPr>
          <a:xfrm>
            <a:off x="7362908" y="2393343"/>
            <a:ext cx="4055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、本文提出的模型，包括最简单结构的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ST-GCN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值也是显著优于基线模型的，除了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C-AGGCN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、基于硬剪枝的图卷积模型的性能，低于软剪枝的图卷积模型。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、所提最优模型结果在本数据集上没有超过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C-AGGCN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4109688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C08AD-80FB-4260-96A6-52BBC28F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7585F-765E-4703-8FE5-6FEEC5A9D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37CF21D-39F3-44C6-B669-5E0BA9BFDDFB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2E6B3-A0FA-4219-A932-2CBED366D777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55B20A-C518-48AC-8641-D986C3AD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3" y="2443595"/>
            <a:ext cx="6140869" cy="2374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3AC53B-4A9E-4BC9-A18B-65FB3E5AE280}"/>
              </a:ext>
            </a:extLst>
          </p:cNvPr>
          <p:cNvSpPr txBox="1"/>
          <p:nvPr/>
        </p:nvSpPr>
        <p:spPr>
          <a:xfrm>
            <a:off x="7299297" y="2250219"/>
            <a:ext cx="443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、去除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后，模型的性能下降严重，说明是否考虑每个结点和依存边的重要性，对于模型性能的影响很大。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对于模型的影响相对较小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、去除了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层后，模型的性能下降非常严重，特别在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TACRED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数据集上，因为该数据集上的样本都是冗长句子，在缺少依存句法信息的条件下，其特征提取能力显著下降。</a:t>
            </a:r>
          </a:p>
        </p:txBody>
      </p:sp>
    </p:spTree>
    <p:extLst>
      <p:ext uri="{BB962C8B-B14F-4D97-AF65-F5344CB8AC3E}">
        <p14:creationId xmlns:p14="http://schemas.microsoft.com/office/powerpoint/2010/main" val="335437117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98" y="1506253"/>
            <a:ext cx="9804175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参考文献：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Sun et al. Relation Extraction with Convolutional Network over Learnable Syntax-Transport Graph.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88280B-B4CB-46B9-960E-54279C6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294773"/>
            <a:ext cx="10176933" cy="523747"/>
          </a:xfrm>
        </p:spPr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C585B1-52EF-45D9-AA23-94D05DB189CE}"/>
              </a:ext>
            </a:extLst>
          </p:cNvPr>
          <p:cNvSpPr txBox="1"/>
          <p:nvPr/>
        </p:nvSpPr>
        <p:spPr>
          <a:xfrm>
            <a:off x="1603627" y="3269974"/>
            <a:ext cx="8374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、提出了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句法传输图（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Syntax-Transport Graph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的概念，依存树抽象出的邻接矩阵不再是无权图，而是一个带权值的有向无环图，不同权值是为了区分结点和依赖边的重要程度。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、进一步提出了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LST-AGCN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Learnable Syntax-Transport Attention Graph Convolutional Network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）模型，实现了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软剪枝策略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的图卷积网络。</a:t>
            </a: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3191E1A-FF2A-457D-9149-D45BC0DA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873" y="1735284"/>
            <a:ext cx="6135476" cy="39371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F3E8CE-A1DA-4750-B560-D899423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2ADC7-F782-410E-96E7-9F16B6FFF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F81FED0-B6DA-42F7-A33A-0CD059C74A18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25E58-038F-4C7A-B375-0F65D82967E6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LST-AGCN</a:t>
            </a:r>
            <a:r>
              <a:rPr lang="zh-CN" altLang="en-US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D6568-5187-4C05-A1BB-482FAFDF6EF6}"/>
              </a:ext>
            </a:extLst>
          </p:cNvPr>
          <p:cNvSpPr txBox="1"/>
          <p:nvPr/>
        </p:nvSpPr>
        <p:spPr>
          <a:xfrm>
            <a:off x="1508927" y="2534978"/>
            <a:ext cx="344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一、句法传输图，如何在句法传输图进行图卷积操作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8761AA-91A8-4B32-9990-7D7F36415758}"/>
              </a:ext>
            </a:extLst>
          </p:cNvPr>
          <p:cNvSpPr txBox="1"/>
          <p:nvPr/>
        </p:nvSpPr>
        <p:spPr>
          <a:xfrm>
            <a:off x="1508927" y="3433602"/>
            <a:ext cx="351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二、如何根据依存句法树获得句法传输图（如何学习依存边的权值）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B553C9-A89B-4702-97D3-F2658E71A4DC}"/>
              </a:ext>
            </a:extLst>
          </p:cNvPr>
          <p:cNvSpPr txBox="1"/>
          <p:nvPr/>
        </p:nvSpPr>
        <p:spPr>
          <a:xfrm>
            <a:off x="1508927" y="4360365"/>
            <a:ext cx="3350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三、使用注意力机制，获得最优的特征表示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01958-F0A8-4CD1-AEB7-6AC81516A65D}"/>
              </a:ext>
            </a:extLst>
          </p:cNvPr>
          <p:cNvSpPr/>
          <p:nvPr/>
        </p:nvSpPr>
        <p:spPr bwMode="auto">
          <a:xfrm>
            <a:off x="5834851" y="2063002"/>
            <a:ext cx="5252881" cy="1534602"/>
          </a:xfrm>
          <a:prstGeom prst="rect">
            <a:avLst/>
          </a:prstGeom>
          <a:noFill/>
          <a:ln w="1270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C79D42-1A84-4FCE-971E-46C076A8991E}"/>
              </a:ext>
            </a:extLst>
          </p:cNvPr>
          <p:cNvSpPr/>
          <p:nvPr/>
        </p:nvSpPr>
        <p:spPr bwMode="auto">
          <a:xfrm>
            <a:off x="7230626" y="3651453"/>
            <a:ext cx="3857106" cy="1423503"/>
          </a:xfrm>
          <a:prstGeom prst="rect">
            <a:avLst/>
          </a:prstGeom>
          <a:noFill/>
          <a:ln w="1270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044149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BBA9C-C71D-4A80-9BE0-5C9060BA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DB9EB-301B-4ADC-A55E-552B2A3E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7C3AB6E-A8D1-4C81-8815-CFDB8A1C9F14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1B5D2F-6039-48B5-8AA3-663F30C34A3B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ST-GCN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805747-1495-43DC-A8C9-0313C57E1216}"/>
              </a:ext>
            </a:extLst>
          </p:cNvPr>
          <p:cNvSpPr txBox="1"/>
          <p:nvPr/>
        </p:nvSpPr>
        <p:spPr>
          <a:xfrm>
            <a:off x="1231207" y="2533138"/>
            <a:ext cx="93019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一般的图卷积操作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通常依存树可以抽象为一个有向自循环的无权图，结点表示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边表示结点间的依存关系。然后卷积操作可以用下式进行表示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中第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的隐层表示的求取表达式，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di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是一个缩放量，表示与结点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一阶邻接的结点数量。可以看到，所有与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邻接的结点在卷积过程中都是同等重要的，对应依存边的权值都为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7051708-A9CC-45B4-911A-83A70AF41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25175"/>
              </p:ext>
            </p:extLst>
          </p:nvPr>
        </p:nvGraphicFramePr>
        <p:xfrm>
          <a:off x="4737100" y="3349171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81440" progId="Equation.DSMT4">
                  <p:embed/>
                </p:oleObj>
              </mc:Choice>
              <mc:Fallback>
                <p:oleObj name="Equation" r:id="rId3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7100" y="3349171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EE7A604-FC95-448D-B437-F75602374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700" y="3584560"/>
            <a:ext cx="3046061" cy="6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292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DAB07FF-BB28-4602-BDEA-224C19A7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99" y="3747451"/>
            <a:ext cx="3810000" cy="842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9A6949-29AD-46F3-B8D9-FE852F42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23" y="2815772"/>
            <a:ext cx="4279630" cy="27063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FAD018-5AF5-44AF-82A2-B598B90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95592-126C-430A-BC93-6FC8442D9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20BE79-8B60-4095-9357-28AF344C0159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BE70C-7EE7-4AF2-9E53-29D9CF9CAE79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ST-GCN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35E575-42E9-4133-A497-632AEDA947B4}"/>
              </a:ext>
            </a:extLst>
          </p:cNvPr>
          <p:cNvSpPr txBox="1"/>
          <p:nvPr/>
        </p:nvSpPr>
        <p:spPr>
          <a:xfrm>
            <a:off x="553452" y="2326352"/>
            <a:ext cx="7404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句法传输图上的图卷积操作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图是一个带权值的有向图，边上的权值可以区分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和依赖边的重要程度。在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图中，边的权值是一个取值在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之间的值，它表示的是弧头所指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向弧尾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传输的信息量的多少。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该式，表达了第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的隐层特征，是由在第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一阶邻近的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的隐层表示所计算得到的。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Aij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表示对应边的传输效率，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是以结点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为弧尾的所有边权重和的倒数，起缩放的作用，这是基于一个事实：并不是依赖边多的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就一定是表达关系的核心词。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70988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B55510-B9E8-48DA-9753-5E885B58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602436"/>
            <a:ext cx="4410303" cy="9248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EAE422-48E7-4D18-8E9A-F11522BD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0253"/>
            <a:ext cx="6423994" cy="18817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9273E7-0713-41DA-AE12-9CF0D85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F6C78-CD77-4BFE-86C1-E1D897E8F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1B6761A-D917-4232-A381-2D02DA069C7A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28D1B-083B-49C5-A201-C187A627ECC5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ST-GCN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38CE40-2404-4D28-AF1F-42C6C50086BF}"/>
              </a:ext>
            </a:extLst>
          </p:cNvPr>
          <p:cNvSpPr txBox="1"/>
          <p:nvPr/>
        </p:nvSpPr>
        <p:spPr>
          <a:xfrm>
            <a:off x="553452" y="1919037"/>
            <a:ext cx="7404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句法传输图上的图卷积操作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图上进行上述操作，存在一个问题：由于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Aii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&lt;1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，随着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层数的加深，结点的特征表示会倾向变小。自然而然会想到将结点自身的重要性和结点间信息的传输分开考虑。此时表示结点自循环的边不再是信息的传输效率，而表示的是该结点在整个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图上的重要程度。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将表示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图的邻接矩阵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分为两个部分，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的正对角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线上的元素组成的矩阵，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就等于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A-AD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，然后可以通过下面三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个式子，各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层的隐层输出。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842100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48C9A-1122-42B1-8B28-87C40E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5934F-B53C-4676-A8C6-2ED85AF7F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26E3BFD-0941-4E98-BA58-CAFC79E4ED5F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DA8975-7347-42C6-989F-E92C72B3B43E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Learnable ST-GCN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A881BB-EFD4-4468-911C-C33585F1AFB3}"/>
              </a:ext>
            </a:extLst>
          </p:cNvPr>
          <p:cNvSpPr txBox="1"/>
          <p:nvPr/>
        </p:nvSpPr>
        <p:spPr>
          <a:xfrm>
            <a:off x="682171" y="2148114"/>
            <a:ext cx="10000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获得依存句法树的无权图很简单，对应两个结点间有依存关系时，对应边的为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，否则就为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。而通过依存句法树获得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图，一个带权值的图却异常艰难。作者认为一个边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Aij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的权值，主要和两个方面有关。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局部特征：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分别为依存边两侧的对应的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，以及依存边所对应的依存关系类型。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全局特征：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弧尾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的全局特征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DD723D-052C-4C29-932F-3F4A925B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53" y="4014149"/>
            <a:ext cx="5899378" cy="5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5401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3B76DF2-0263-4219-8CBF-79DB3682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78" y="5608123"/>
            <a:ext cx="3193044" cy="360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59C75B-61E6-4FA1-BB98-7EC69A533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44" y="1851739"/>
            <a:ext cx="5756674" cy="34890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D33CAA-2D65-4026-B368-38A9AFA0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D5DA0-3033-498F-8151-D93BA1EF7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4E7C94-7A68-49CA-8AEF-89025600E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878" y="4977517"/>
            <a:ext cx="4293215" cy="489414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7CB0519-F65A-4D32-A3F1-5E8CCF294CF5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81232-292A-4E5E-A3BF-35B83AAB3CFA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LST-Attention GCN</a:t>
            </a:r>
            <a:endParaRPr lang="zh-CN" altLang="en-US" sz="2000" dirty="0">
              <a:solidFill>
                <a:srgbClr val="0078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0A9018-68C9-4457-990A-DEAF392D6D7D}"/>
              </a:ext>
            </a:extLst>
          </p:cNvPr>
          <p:cNvSpPr txBox="1"/>
          <p:nvPr/>
        </p:nvSpPr>
        <p:spPr>
          <a:xfrm>
            <a:off x="711200" y="2206171"/>
            <a:ext cx="5029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如何选择一个最优的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GCN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的层数？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难点：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）本模型中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是一个可以学习的矩阵，随着训练过程不断改变，这增加了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选定的难度。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）数据集中的句子结构千差万别，没有一个最优的图卷积网络层数，适合所有句子样本。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注意力机制：从每一层的隐层输出中，获取用于关系分类的特征。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步骤一，使用最大池化求得每层的输出向量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步骤二，使用注意力机制求每层的权重，进而求图卷积网络的最终输出。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0847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2132-01F0-4C77-878C-E5F8DFF1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B3DA3-6FEC-4D96-9226-A2974883F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CF0599D-057C-4AAE-B537-9CA13D426261}"/>
              </a:ext>
            </a:extLst>
          </p:cNvPr>
          <p:cNvSpPr/>
          <p:nvPr/>
        </p:nvSpPr>
        <p:spPr bwMode="auto">
          <a:xfrm rot="5400000">
            <a:off x="-60158" y="1413711"/>
            <a:ext cx="565484" cy="445168"/>
          </a:xfrm>
          <a:prstGeom prst="triangle">
            <a:avLst/>
          </a:prstGeom>
          <a:solidFill>
            <a:srgbClr val="0078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3878FC-C18E-4011-96D5-C8A84E980745}"/>
              </a:ext>
            </a:extLst>
          </p:cNvPr>
          <p:cNvSpPr txBox="1"/>
          <p:nvPr/>
        </p:nvSpPr>
        <p:spPr>
          <a:xfrm>
            <a:off x="553452" y="1451629"/>
            <a:ext cx="436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5BB69B-BFFA-432C-B176-B7F06FC4F392}"/>
              </a:ext>
            </a:extLst>
          </p:cNvPr>
          <p:cNvSpPr txBox="1"/>
          <p:nvPr/>
        </p:nvSpPr>
        <p:spPr>
          <a:xfrm>
            <a:off x="561403" y="2052307"/>
            <a:ext cx="482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TACRED</a:t>
            </a:r>
            <a:r>
              <a:rPr lang="zh-CN" altLang="en-US" dirty="0"/>
              <a:t>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数据集包含了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106k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个的实体对句子实例，它总共包含了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种关系，其中包含一个特殊关系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no_relation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，表示实体对间不存在关系。头实体有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person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organization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两个种类，尾实体包含了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个细分种类。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26142D-CDE7-47E1-81A8-FD123EF5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33" y="2052307"/>
            <a:ext cx="6457185" cy="19774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900FBA-210D-4AE7-8914-06C26BC91D8F}"/>
              </a:ext>
            </a:extLst>
          </p:cNvPr>
          <p:cNvSpPr txBox="1"/>
          <p:nvPr/>
        </p:nvSpPr>
        <p:spPr>
          <a:xfrm>
            <a:off x="561403" y="4152777"/>
            <a:ext cx="482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SemEval2010-Task8 </a:t>
            </a:r>
            <a:r>
              <a:rPr lang="zh-CN" altLang="en-US" dirty="0"/>
              <a:t>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数据集包含了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8000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个样本用于训练，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2717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个样本用于测试，其中包含了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个有向关系（实际是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种关系，带有方向）和一个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Other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关系。</a:t>
            </a:r>
          </a:p>
        </p:txBody>
      </p:sp>
    </p:spTree>
    <p:extLst>
      <p:ext uri="{BB962C8B-B14F-4D97-AF65-F5344CB8AC3E}">
        <p14:creationId xmlns:p14="http://schemas.microsoft.com/office/powerpoint/2010/main" val="1636602528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13693</TotalTime>
  <Words>1291</Words>
  <Application>Microsoft Office PowerPoint</Application>
  <PresentationFormat>宽屏</PresentationFormat>
  <Paragraphs>116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Times New Roman</vt:lpstr>
      <vt:lpstr>Wingdings</vt:lpstr>
      <vt:lpstr>Axis</vt:lpstr>
      <vt:lpstr>Equation</vt:lpstr>
      <vt:lpstr>论文阅读汇报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  <vt:lpstr>实验</vt:lpstr>
      <vt:lpstr>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799</cp:revision>
  <dcterms:created xsi:type="dcterms:W3CDTF">2019-05-21T01:37:25Z</dcterms:created>
  <dcterms:modified xsi:type="dcterms:W3CDTF">2021-08-28T11:52:56Z</dcterms:modified>
</cp:coreProperties>
</file>