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Oswald"/>
      <p:regular r:id="rId10"/>
      <p:bold r:id="rId11"/>
    </p:embeddedFont>
    <p:embeddedFont>
      <p:font typeface="Average" panose="020B0604020202020204" charset="0"/>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4747179-7B20-4945-BB9E-8D0CBB457578}">
  <a:tblStyle styleId="{B4747179-7B20-4945-BB9E-8D0CBB457578}"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34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Or MU, pronounced “Moo” - Moo? Why not pronounced “Mew”? We could use the greek mu symbol then. We could also have version 2 and have a super powerful “Mu(ew) 2”.</a:t>
            </a:r>
            <a:br>
              <a:rPr lang="en"/>
            </a:br>
            <a:r>
              <a:rPr lang="en"/>
              <a:t>Hell yes.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671258" y="990800"/>
            <a:ext cx="7801500" cy="1730100"/>
          </a:xfrm>
          <a:prstGeom prst="rect">
            <a:avLst/>
          </a:prstGeom>
        </p:spPr>
        <p:txBody>
          <a:bodyPr wrap="square"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ubTitle" idx="1"/>
          </p:nvPr>
        </p:nvSpPr>
        <p:spPr>
          <a:xfrm>
            <a:off x="671250" y="3174876"/>
            <a:ext cx="78015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wrap="square"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200" cy="1710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2845201"/>
            <a:ext cx="4045200" cy="1345500"/>
          </a:xfrm>
          <a:prstGeom prst="rect">
            <a:avLst/>
          </a:prstGeom>
        </p:spPr>
        <p:txBody>
          <a:bodyPr wrap="square"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accent3"/>
              </a:buClr>
              <a:buSzPct val="100000"/>
              <a:buFont typeface="Average"/>
              <a:buChar char="●"/>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Shape 59" descr="MU.fw.png"/>
          <p:cNvPicPr preferRelativeResize="0"/>
          <p:nvPr/>
        </p:nvPicPr>
        <p:blipFill>
          <a:blip r:embed="rId3">
            <a:alphaModFix/>
          </a:blip>
          <a:stretch>
            <a:fillRect/>
          </a:stretch>
        </p:blipFill>
        <p:spPr>
          <a:xfrm>
            <a:off x="2190750" y="190500"/>
            <a:ext cx="4762500" cy="4762500"/>
          </a:xfrm>
          <a:prstGeom prst="rect">
            <a:avLst/>
          </a:prstGeom>
          <a:noFill/>
          <a:ln>
            <a:noFill/>
          </a:ln>
        </p:spPr>
      </p:pic>
      <p:sp>
        <p:nvSpPr>
          <p:cNvPr id="60" name="Shape 60"/>
          <p:cNvSpPr txBox="1">
            <a:spLocks noGrp="1"/>
          </p:cNvSpPr>
          <p:nvPr>
            <p:ph type="ctrTitle"/>
          </p:nvPr>
        </p:nvSpPr>
        <p:spPr>
          <a:xfrm>
            <a:off x="671258" y="990800"/>
            <a:ext cx="7801500" cy="1730100"/>
          </a:xfrm>
          <a:prstGeom prst="rect">
            <a:avLst/>
          </a:prstGeom>
        </p:spPr>
        <p:txBody>
          <a:bodyPr wrap="square" lIns="91425" tIns="91425" rIns="91425" bIns="91425" anchor="b" anchorCtr="0">
            <a:noAutofit/>
          </a:bodyPr>
          <a:lstStyle/>
          <a:p>
            <a:pPr lvl="0">
              <a:spcBef>
                <a:spcPts val="0"/>
              </a:spcBef>
              <a:buNone/>
            </a:pPr>
            <a:r>
              <a:rPr lang="en"/>
              <a:t>Motus Unitatis,</a:t>
            </a:r>
          </a:p>
          <a:p>
            <a:pPr lvl="0">
              <a:spcBef>
                <a:spcPts val="0"/>
              </a:spcBef>
              <a:buNone/>
            </a:pPr>
            <a:r>
              <a:rPr lang="en"/>
              <a:t>an Animation Editor</a:t>
            </a:r>
          </a:p>
        </p:txBody>
      </p:sp>
      <p:sp>
        <p:nvSpPr>
          <p:cNvPr id="61" name="Shape 61"/>
          <p:cNvSpPr txBox="1">
            <a:spLocks noGrp="1"/>
          </p:cNvSpPr>
          <p:nvPr>
            <p:ph type="subTitle" idx="1"/>
          </p:nvPr>
        </p:nvSpPr>
        <p:spPr>
          <a:xfrm>
            <a:off x="671250" y="3174876"/>
            <a:ext cx="7801500" cy="792600"/>
          </a:xfrm>
          <a:prstGeom prst="rect">
            <a:avLst/>
          </a:prstGeom>
        </p:spPr>
        <p:txBody>
          <a:bodyPr wrap="square" lIns="91425" tIns="91425" rIns="91425" bIns="91425" anchor="t" anchorCtr="0">
            <a:noAutofit/>
          </a:bodyPr>
          <a:lstStyle/>
          <a:p>
            <a:pPr lvl="0">
              <a:spcBef>
                <a:spcPts val="0"/>
              </a:spcBef>
              <a:buNone/>
            </a:pPr>
            <a:r>
              <a:rPr lang="en" i="1"/>
              <a:t>Tim Elmer &amp; Bryan Castillo</a:t>
            </a:r>
          </a:p>
        </p:txBody>
      </p:sp>
      <p:pic>
        <p:nvPicPr>
          <p:cNvPr id="62" name="Shape 62" descr="alpharend.png"/>
          <p:cNvPicPr preferRelativeResize="0"/>
          <p:nvPr/>
        </p:nvPicPr>
        <p:blipFill rotWithShape="1">
          <a:blip r:embed="rId4">
            <a:alphaModFix/>
          </a:blip>
          <a:srcRect l="-6287" r="-3638" b="-2648"/>
          <a:stretch/>
        </p:blipFill>
        <p:spPr>
          <a:xfrm>
            <a:off x="752700" y="3143250"/>
            <a:ext cx="1568151" cy="1568150"/>
          </a:xfrm>
          <a:prstGeom prst="rect">
            <a:avLst/>
          </a:prstGeom>
          <a:noFill/>
          <a:ln>
            <a:noFill/>
          </a:ln>
        </p:spPr>
      </p:pic>
      <p:pic>
        <p:nvPicPr>
          <p:cNvPr id="63" name="Shape 63" descr="lamppose.png"/>
          <p:cNvPicPr preferRelativeResize="0"/>
          <p:nvPr/>
        </p:nvPicPr>
        <p:blipFill rotWithShape="1">
          <a:blip r:embed="rId5">
            <a:alphaModFix/>
          </a:blip>
          <a:srcRect/>
          <a:stretch/>
        </p:blipFill>
        <p:spPr>
          <a:xfrm>
            <a:off x="7046177" y="2720903"/>
            <a:ext cx="1426575" cy="224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Shape 68" descr="MU.fw.png"/>
          <p:cNvPicPr preferRelativeResize="0"/>
          <p:nvPr/>
        </p:nvPicPr>
        <p:blipFill>
          <a:blip r:embed="rId3">
            <a:alphaModFix/>
          </a:blip>
          <a:stretch>
            <a:fillRect/>
          </a:stretch>
        </p:blipFill>
        <p:spPr>
          <a:xfrm>
            <a:off x="2190750" y="190500"/>
            <a:ext cx="4762500" cy="4762500"/>
          </a:xfrm>
          <a:prstGeom prst="rect">
            <a:avLst/>
          </a:prstGeom>
          <a:noFill/>
          <a:ln>
            <a:noFill/>
          </a:ln>
        </p:spPr>
      </p:pic>
      <p:sp>
        <p:nvSpPr>
          <p:cNvPr id="69" name="Shape 6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Motus Unitatis: Purpose</a:t>
            </a:r>
          </a:p>
        </p:txBody>
      </p:sp>
      <p:sp>
        <p:nvSpPr>
          <p:cNvPr id="70" name="Shape 70"/>
          <p:cNvSpPr txBox="1">
            <a:spLocks noGrp="1"/>
          </p:cNvSpPr>
          <p:nvPr>
            <p:ph type="body" idx="1"/>
          </p:nvPr>
        </p:nvSpPr>
        <p:spPr>
          <a:xfrm>
            <a:off x="311700" y="1083750"/>
            <a:ext cx="8520600" cy="34164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rgbClr val="FFFFFF"/>
                </a:solidFill>
              </a:rPr>
              <a:t>The Motus Unitatis Animator Editor allows artists and designers to edit and create short animated clips. With MU, a designer has the ability to place objects at different positions with different rotations at different points in time. When the user plays the sequence, MU will create smooth animations between saved key frames. MU supports both a play mode and a simple editing mode. In addition to editing object position and rotation, users have the ability to edit, and delete keyframes.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Layout - Edit Mode</a:t>
            </a:r>
          </a:p>
        </p:txBody>
      </p:sp>
      <p:pic>
        <p:nvPicPr>
          <p:cNvPr id="76" name="Shape 76" descr="pub"/>
          <p:cNvPicPr preferRelativeResize="0"/>
          <p:nvPr/>
        </p:nvPicPr>
        <p:blipFill rotWithShape="1">
          <a:blip r:embed="rId3">
            <a:alphaModFix/>
          </a:blip>
          <a:srcRect/>
          <a:stretch/>
        </p:blipFill>
        <p:spPr>
          <a:xfrm>
            <a:off x="2024688" y="1017725"/>
            <a:ext cx="5094634"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Layout - Play Mode</a:t>
            </a:r>
          </a:p>
        </p:txBody>
      </p:sp>
      <p:pic>
        <p:nvPicPr>
          <p:cNvPr id="82" name="Shape 82" descr="pub"/>
          <p:cNvPicPr preferRelativeResize="0"/>
          <p:nvPr/>
        </p:nvPicPr>
        <p:blipFill rotWithShape="1">
          <a:blip r:embed="rId3">
            <a:alphaModFix/>
          </a:blip>
          <a:srcRect/>
          <a:stretch/>
        </p:blipFill>
        <p:spPr>
          <a:xfrm>
            <a:off x="2024688" y="1017725"/>
            <a:ext cx="5094634"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Shape 87" descr="MU.fw.png"/>
          <p:cNvPicPr preferRelativeResize="0"/>
          <p:nvPr/>
        </p:nvPicPr>
        <p:blipFill>
          <a:blip r:embed="rId3">
            <a:alphaModFix/>
          </a:blip>
          <a:stretch>
            <a:fillRect/>
          </a:stretch>
        </p:blipFill>
        <p:spPr>
          <a:xfrm>
            <a:off x="2190750" y="190500"/>
            <a:ext cx="4762500" cy="4762500"/>
          </a:xfrm>
          <a:prstGeom prst="rect">
            <a:avLst/>
          </a:prstGeom>
          <a:noFill/>
          <a:ln>
            <a:noFill/>
          </a:ln>
        </p:spPr>
      </p:pic>
      <p:sp>
        <p:nvSpPr>
          <p:cNvPr id="88" name="Shape 8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Technical Requirements</a:t>
            </a:r>
          </a:p>
        </p:txBody>
      </p:sp>
      <p:sp>
        <p:nvSpPr>
          <p:cNvPr id="89" name="Shape 8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ct val="100000"/>
            </a:pPr>
            <a:r>
              <a:rPr lang="en"/>
              <a:t>Working with graphical objects</a:t>
            </a:r>
          </a:p>
          <a:p>
            <a:pPr marL="914400" lvl="1" indent="-317500" rtl="0">
              <a:spcBef>
                <a:spcPts val="0"/>
              </a:spcBef>
              <a:spcAft>
                <a:spcPts val="0"/>
              </a:spcAft>
              <a:buSzPct val="100000"/>
            </a:pPr>
            <a:r>
              <a:rPr lang="en"/>
              <a:t>Display a lamp in a SceneNode hierarchy</a:t>
            </a:r>
          </a:p>
          <a:p>
            <a:pPr marL="914400" lvl="1" indent="-317500" rtl="0">
              <a:spcBef>
                <a:spcPts val="0"/>
              </a:spcBef>
              <a:spcAft>
                <a:spcPts val="0"/>
              </a:spcAft>
              <a:buSzPct val="100000"/>
            </a:pPr>
            <a:r>
              <a:rPr lang="en"/>
              <a:t>Allow user to translate hierarchy and rotate members via a 3D manipulator</a:t>
            </a:r>
          </a:p>
          <a:p>
            <a:pPr marL="457200" lvl="0" indent="-342900" rtl="0">
              <a:spcBef>
                <a:spcPts val="0"/>
              </a:spcBef>
              <a:spcAft>
                <a:spcPts val="0"/>
              </a:spcAft>
              <a:buSzPct val="100000"/>
            </a:pPr>
            <a:r>
              <a:rPr lang="en"/>
              <a:t>Interaction of objects</a:t>
            </a:r>
          </a:p>
          <a:p>
            <a:pPr marL="914400" lvl="1" indent="-317500" rtl="0">
              <a:spcBef>
                <a:spcPts val="0"/>
              </a:spcBef>
              <a:spcAft>
                <a:spcPts val="0"/>
              </a:spcAft>
              <a:buSzPct val="100000"/>
            </a:pPr>
            <a:r>
              <a:rPr lang="en"/>
              <a:t>Display other interesting meshes: a letter block and a ball</a:t>
            </a:r>
          </a:p>
          <a:p>
            <a:pPr marL="914400" lvl="1" indent="-317500" rtl="0">
              <a:spcBef>
                <a:spcPts val="0"/>
              </a:spcBef>
              <a:spcAft>
                <a:spcPts val="0"/>
              </a:spcAft>
              <a:buSzPct val="100000"/>
            </a:pPr>
            <a:r>
              <a:rPr lang="en"/>
              <a:t>Detect collision of lamp head with meshes and react</a:t>
            </a:r>
          </a:p>
          <a:p>
            <a:pPr marL="457200" lvl="0" indent="-342900" rtl="0">
              <a:spcBef>
                <a:spcPts val="0"/>
              </a:spcBef>
              <a:spcAft>
                <a:spcPts val="0"/>
              </a:spcAft>
              <a:buSzPct val="100000"/>
            </a:pPr>
            <a:r>
              <a:rPr lang="en"/>
              <a:t>Illumination and texture</a:t>
            </a:r>
          </a:p>
          <a:p>
            <a:pPr marL="914400" lvl="1" indent="-317500" rtl="0">
              <a:spcBef>
                <a:spcPts val="0"/>
              </a:spcBef>
              <a:spcAft>
                <a:spcPts val="0"/>
              </a:spcAft>
              <a:buSzPct val="100000"/>
            </a:pPr>
            <a:r>
              <a:rPr lang="en"/>
              <a:t>Parent a light source to the lamp head</a:t>
            </a:r>
          </a:p>
          <a:p>
            <a:pPr marL="914400" lvl="1" indent="-317500" rtl="0">
              <a:spcBef>
                <a:spcPts val="0"/>
              </a:spcBef>
              <a:spcAft>
                <a:spcPts val="0"/>
              </a:spcAft>
              <a:buSzPct val="100000"/>
            </a:pPr>
            <a:r>
              <a:rPr lang="en"/>
              <a:t>Support illumination on lamp members</a:t>
            </a:r>
          </a:p>
          <a:p>
            <a:pPr marL="914400" lvl="1" indent="-317500" rtl="0">
              <a:spcBef>
                <a:spcPts val="0"/>
              </a:spcBef>
              <a:buSzPct val="100000"/>
            </a:pPr>
            <a:r>
              <a:rPr lang="en"/>
              <a:t>Display a texture on lamp members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Shape 94" descr="MU.fw.png"/>
          <p:cNvPicPr preferRelativeResize="0"/>
          <p:nvPr/>
        </p:nvPicPr>
        <p:blipFill>
          <a:blip r:embed="rId3">
            <a:alphaModFix/>
          </a:blip>
          <a:stretch>
            <a:fillRect/>
          </a:stretch>
        </p:blipFill>
        <p:spPr>
          <a:xfrm>
            <a:off x="2190750" y="190500"/>
            <a:ext cx="4762500" cy="4762500"/>
          </a:xfrm>
          <a:prstGeom prst="rect">
            <a:avLst/>
          </a:prstGeom>
          <a:noFill/>
          <a:ln>
            <a:noFill/>
          </a:ln>
        </p:spPr>
      </p:pic>
      <p:sp>
        <p:nvSpPr>
          <p:cNvPr id="95" name="Shape 9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Technical Requirements - Cont.</a:t>
            </a:r>
          </a:p>
        </p:txBody>
      </p:sp>
      <p:sp>
        <p:nvSpPr>
          <p:cNvPr id="96" name="Shape 9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marR="0" lvl="0" indent="-342900" algn="l" rtl="0">
              <a:lnSpc>
                <a:spcPct val="115000"/>
              </a:lnSpc>
              <a:spcBef>
                <a:spcPts val="0"/>
              </a:spcBef>
              <a:spcAft>
                <a:spcPts val="0"/>
              </a:spcAft>
              <a:buClr>
                <a:schemeClr val="accent3"/>
              </a:buClr>
              <a:buSzPct val="100000"/>
              <a:buFont typeface="Average"/>
            </a:pPr>
            <a:r>
              <a:rPr lang="en"/>
              <a:t>Two different views and camera manipulation</a:t>
            </a:r>
          </a:p>
          <a:p>
            <a:pPr marL="914400" marR="0" lvl="1" indent="-317500" algn="l" rtl="0">
              <a:lnSpc>
                <a:spcPct val="115000"/>
              </a:lnSpc>
              <a:spcBef>
                <a:spcPts val="0"/>
              </a:spcBef>
              <a:spcAft>
                <a:spcPts val="0"/>
              </a:spcAft>
              <a:buSzPct val="100000"/>
            </a:pPr>
            <a:r>
              <a:rPr lang="en"/>
              <a:t>Display “play mode camera” viewport in “edit mode”</a:t>
            </a:r>
          </a:p>
          <a:p>
            <a:pPr marL="914400" marR="0" lvl="1" indent="-317500" algn="l" rtl="0">
              <a:lnSpc>
                <a:spcPct val="115000"/>
              </a:lnSpc>
              <a:spcBef>
                <a:spcPts val="0"/>
              </a:spcBef>
              <a:spcAft>
                <a:spcPts val="0"/>
              </a:spcAft>
              <a:buSzPct val="100000"/>
            </a:pPr>
            <a:r>
              <a:rPr lang="en"/>
              <a:t>Allow manipulation of “play mode camera” via a 3D manipulator</a:t>
            </a:r>
          </a:p>
          <a:p>
            <a:pPr marL="914400" marR="0" lvl="1" indent="-317500" algn="l" rtl="0">
              <a:lnSpc>
                <a:spcPct val="115000"/>
              </a:lnSpc>
              <a:spcBef>
                <a:spcPts val="0"/>
              </a:spcBef>
              <a:spcAft>
                <a:spcPts val="1600"/>
              </a:spcAft>
              <a:buSzPct val="100000"/>
            </a:pPr>
            <a:r>
              <a:rPr lang="en"/>
              <a:t>Allow manipulation of “edit mode camera” via mouse controls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Project Plan</a:t>
            </a:r>
          </a:p>
        </p:txBody>
      </p:sp>
      <p:graphicFrame>
        <p:nvGraphicFramePr>
          <p:cNvPr id="102" name="Shape 102"/>
          <p:cNvGraphicFramePr/>
          <p:nvPr/>
        </p:nvGraphicFramePr>
        <p:xfrm>
          <a:off x="255250" y="1247500"/>
          <a:ext cx="3000000" cy="3000000"/>
        </p:xfrm>
        <a:graphic>
          <a:graphicData uri="http://schemas.openxmlformats.org/drawingml/2006/table">
            <a:tbl>
              <a:tblPr>
                <a:noFill/>
                <a:tableStyleId>{B4747179-7B20-4945-BB9E-8D0CBB457578}</a:tableStyleId>
              </a:tblPr>
              <a:tblGrid>
                <a:gridCol w="3329875">
                  <a:extLst>
                    <a:ext uri="{9D8B030D-6E8A-4147-A177-3AD203B41FA5}">
                      <a16:colId xmlns:a16="http://schemas.microsoft.com/office/drawing/2014/main" val="20000"/>
                    </a:ext>
                  </a:extLst>
                </a:gridCol>
                <a:gridCol w="980150">
                  <a:extLst>
                    <a:ext uri="{9D8B030D-6E8A-4147-A177-3AD203B41FA5}">
                      <a16:colId xmlns:a16="http://schemas.microsoft.com/office/drawing/2014/main" val="20001"/>
                    </a:ext>
                  </a:extLst>
                </a:gridCol>
                <a:gridCol w="1799200">
                  <a:extLst>
                    <a:ext uri="{9D8B030D-6E8A-4147-A177-3AD203B41FA5}">
                      <a16:colId xmlns:a16="http://schemas.microsoft.com/office/drawing/2014/main" val="20002"/>
                    </a:ext>
                  </a:extLst>
                </a:gridCol>
                <a:gridCol w="2524250">
                  <a:extLst>
                    <a:ext uri="{9D8B030D-6E8A-4147-A177-3AD203B41FA5}">
                      <a16:colId xmlns:a16="http://schemas.microsoft.com/office/drawing/2014/main" val="20003"/>
                    </a:ext>
                  </a:extLst>
                </a:gridCol>
              </a:tblGrid>
              <a:tr h="205725">
                <a:tc>
                  <a:txBody>
                    <a:bodyPr/>
                    <a:lstStyle/>
                    <a:p>
                      <a:pPr lvl="0" rtl="0">
                        <a:lnSpc>
                          <a:spcPct val="115000"/>
                        </a:lnSpc>
                        <a:spcBef>
                          <a:spcPts val="0"/>
                        </a:spcBef>
                        <a:buNone/>
                      </a:pPr>
                      <a:r>
                        <a:rPr lang="en" sz="1200" b="1"/>
                        <a:t>Milestone</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c>
                  <a:txBody>
                    <a:bodyPr/>
                    <a:lstStyle/>
                    <a:p>
                      <a:pPr lvl="0" algn="ctr" rtl="0">
                        <a:lnSpc>
                          <a:spcPct val="115000"/>
                        </a:lnSpc>
                        <a:spcBef>
                          <a:spcPts val="0"/>
                        </a:spcBef>
                        <a:buNone/>
                      </a:pPr>
                      <a:r>
                        <a:rPr lang="en" sz="1200" b="1"/>
                        <a:t>Sprint</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c>
                  <a:txBody>
                    <a:bodyPr/>
                    <a:lstStyle/>
                    <a:p>
                      <a:pPr lvl="0" algn="ctr" rtl="0">
                        <a:lnSpc>
                          <a:spcPct val="115000"/>
                        </a:lnSpc>
                        <a:spcBef>
                          <a:spcPts val="0"/>
                        </a:spcBef>
                        <a:buNone/>
                      </a:pPr>
                      <a:r>
                        <a:rPr lang="en" sz="1200" b="1"/>
                        <a:t>Sprint Week</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c>
                  <a:txBody>
                    <a:bodyPr/>
                    <a:lstStyle/>
                    <a:p>
                      <a:pPr lvl="0" algn="ctr" rtl="0">
                        <a:lnSpc>
                          <a:spcPct val="115000"/>
                        </a:lnSpc>
                        <a:spcBef>
                          <a:spcPts val="0"/>
                        </a:spcBef>
                        <a:buNone/>
                      </a:pPr>
                      <a:r>
                        <a:rPr lang="en" sz="1200" b="1"/>
                        <a:t>Status</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extLst>
                  <a:ext uri="{0D108BD9-81ED-4DB2-BD59-A6C34878D82A}">
                    <a16:rowId xmlns:a16="http://schemas.microsoft.com/office/drawing/2014/main" val="10000"/>
                  </a:ext>
                </a:extLst>
              </a:tr>
              <a:tr h="175625">
                <a:tc>
                  <a:txBody>
                    <a:bodyPr/>
                    <a:lstStyle/>
                    <a:p>
                      <a:pPr lvl="0" rtl="0">
                        <a:lnSpc>
                          <a:spcPct val="115000"/>
                        </a:lnSpc>
                        <a:spcBef>
                          <a:spcPts val="0"/>
                        </a:spcBef>
                        <a:buNone/>
                      </a:pPr>
                      <a:r>
                        <a:rPr lang="en" sz="1000"/>
                        <a:t>Project Proposal</a:t>
                      </a:r>
                    </a:p>
                  </a:txBody>
                  <a:tcPr marL="25400" marR="25400" marT="25400" marB="25400" anchor="b">
                    <a:lnL w="9525" cap="flat" cmpd="sng">
                      <a:solidFill>
                        <a:srgbClr val="000000"/>
                      </a:solidFill>
                      <a:prstDash val="solid"/>
                      <a:round/>
                      <a:headEnd type="none" w="med" len="med"/>
                      <a:tailEnd type="none" w="med" len="med"/>
                    </a:lnL>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6B8AF"/>
                    </a:solidFill>
                  </a:tcPr>
                </a:tc>
                <a:tc>
                  <a:txBody>
                    <a:bodyPr/>
                    <a:lstStyle/>
                    <a:p>
                      <a:pPr lvl="0" algn="ctr" rtl="0">
                        <a:lnSpc>
                          <a:spcPct val="115000"/>
                        </a:lnSpc>
                        <a:spcBef>
                          <a:spcPts val="0"/>
                        </a:spcBef>
                        <a:buNone/>
                      </a:pPr>
                      <a:r>
                        <a:rPr lang="en" sz="1000"/>
                        <a:t>1</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6B8AF"/>
                    </a:solidFill>
                  </a:tcPr>
                </a:tc>
                <a:tc>
                  <a:txBody>
                    <a:bodyPr/>
                    <a:lstStyle/>
                    <a:p>
                      <a:pPr lvl="0" algn="ctr" rtl="0">
                        <a:lnSpc>
                          <a:spcPct val="115000"/>
                        </a:lnSpc>
                        <a:spcBef>
                          <a:spcPts val="0"/>
                        </a:spcBef>
                        <a:buNone/>
                      </a:pPr>
                      <a:r>
                        <a:rPr lang="en" sz="1000"/>
                        <a:t>11/7 to 11/13</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6B8AF"/>
                    </a:solidFill>
                  </a:tcPr>
                </a:tc>
                <a:tc>
                  <a:txBody>
                    <a:bodyPr/>
                    <a:lstStyle/>
                    <a:p>
                      <a:pPr lvl="0" algn="ctr" rtl="0">
                        <a:lnSpc>
                          <a:spcPct val="115000"/>
                        </a:lnSpc>
                        <a:spcBef>
                          <a:spcPts val="0"/>
                        </a:spcBef>
                        <a:buNone/>
                      </a:pPr>
                      <a:r>
                        <a:rPr lang="en" sz="1000"/>
                        <a:t>Complete</a:t>
                      </a:r>
                    </a:p>
                  </a:txBody>
                  <a:tcPr marL="25400" marR="25400" marT="25400" marB="25400" anchor="b">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6B8AF"/>
                    </a:solidFill>
                  </a:tcPr>
                </a:tc>
                <a:extLst>
                  <a:ext uri="{0D108BD9-81ED-4DB2-BD59-A6C34878D82A}">
                    <a16:rowId xmlns:a16="http://schemas.microsoft.com/office/drawing/2014/main" val="10001"/>
                  </a:ext>
                </a:extLst>
              </a:tr>
              <a:tr h="175625">
                <a:tc>
                  <a:txBody>
                    <a:bodyPr/>
                    <a:lstStyle/>
                    <a:p>
                      <a:pPr lvl="0" rtl="0">
                        <a:lnSpc>
                          <a:spcPct val="115000"/>
                        </a:lnSpc>
                        <a:spcBef>
                          <a:spcPts val="0"/>
                        </a:spcBef>
                        <a:buNone/>
                      </a:pPr>
                      <a:r>
                        <a:rPr lang="en" sz="1000"/>
                        <a:t>Requirements Specification</a:t>
                      </a:r>
                    </a:p>
                  </a:txBody>
                  <a:tcPr marL="25400" marR="25400" marT="25400" marB="25400" anchor="b">
                    <a:lnL w="9525" cap="flat" cmpd="sng">
                      <a:solidFill>
                        <a:srgbClr val="000000"/>
                      </a:solidFill>
                      <a:prstDash val="solid"/>
                      <a:round/>
                      <a:headEnd type="none" w="med" len="med"/>
                      <a:tailEnd type="none" w="med" len="med"/>
                    </a:lnL>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6B8AF"/>
                    </a:solidFill>
                  </a:tcPr>
                </a:tc>
                <a:tc>
                  <a:txBody>
                    <a:bodyPr/>
                    <a:lstStyle/>
                    <a:p>
                      <a:pPr lvl="0" algn="ctr" rtl="0">
                        <a:lnSpc>
                          <a:spcPct val="115000"/>
                        </a:lnSpc>
                        <a:spcBef>
                          <a:spcPts val="0"/>
                        </a:spcBef>
                        <a:buNone/>
                      </a:pPr>
                      <a:r>
                        <a:rPr lang="en" sz="1000"/>
                        <a:t>1</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6B8AF"/>
                    </a:solidFill>
                  </a:tcPr>
                </a:tc>
                <a:tc>
                  <a:txBody>
                    <a:bodyPr/>
                    <a:lstStyle/>
                    <a:p>
                      <a:pPr lvl="0" algn="ctr" rtl="0">
                        <a:lnSpc>
                          <a:spcPct val="115000"/>
                        </a:lnSpc>
                        <a:spcBef>
                          <a:spcPts val="0"/>
                        </a:spcBef>
                        <a:buNone/>
                      </a:pPr>
                      <a:r>
                        <a:rPr lang="en" sz="1000"/>
                        <a:t>11/7 to 11/13</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6B8AF"/>
                    </a:solidFill>
                  </a:tcPr>
                </a:tc>
                <a:tc>
                  <a:txBody>
                    <a:bodyPr/>
                    <a:lstStyle/>
                    <a:p>
                      <a:pPr lvl="0" algn="ctr" rtl="0">
                        <a:lnSpc>
                          <a:spcPct val="115000"/>
                        </a:lnSpc>
                        <a:spcBef>
                          <a:spcPts val="0"/>
                        </a:spcBef>
                        <a:buNone/>
                      </a:pPr>
                      <a:r>
                        <a:rPr lang="en" sz="1000"/>
                        <a:t>Complete</a:t>
                      </a:r>
                    </a:p>
                  </a:txBody>
                  <a:tcPr marL="25400" marR="25400" marT="25400" marB="25400" anchor="b">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6B8AF"/>
                    </a:solidFill>
                  </a:tcPr>
                </a:tc>
                <a:extLst>
                  <a:ext uri="{0D108BD9-81ED-4DB2-BD59-A6C34878D82A}">
                    <a16:rowId xmlns:a16="http://schemas.microsoft.com/office/drawing/2014/main" val="10002"/>
                  </a:ext>
                </a:extLst>
              </a:tr>
              <a:tr h="175625">
                <a:tc>
                  <a:txBody>
                    <a:bodyPr/>
                    <a:lstStyle/>
                    <a:p>
                      <a:pPr lvl="0" rtl="0">
                        <a:lnSpc>
                          <a:spcPct val="115000"/>
                        </a:lnSpc>
                        <a:spcBef>
                          <a:spcPts val="0"/>
                        </a:spcBef>
                        <a:buNone/>
                      </a:pPr>
                      <a:r>
                        <a:rPr lang="en" sz="1000"/>
                        <a:t>Base Project Structure</a:t>
                      </a:r>
                    </a:p>
                  </a:txBody>
                  <a:tcPr marL="25400" marR="25400" marT="25400" marB="25400" anchor="b">
                    <a:lnL w="9525" cap="flat" cmpd="sng">
                      <a:solidFill>
                        <a:srgbClr val="000000"/>
                      </a:solidFill>
                      <a:prstDash val="solid"/>
                      <a:round/>
                      <a:headEnd type="none" w="med" len="med"/>
                      <a:tailEnd type="none" w="med" len="med"/>
                    </a:lnL>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6B8AF"/>
                    </a:solidFill>
                  </a:tcPr>
                </a:tc>
                <a:tc>
                  <a:txBody>
                    <a:bodyPr/>
                    <a:lstStyle/>
                    <a:p>
                      <a:pPr lvl="0" algn="ctr" rtl="0">
                        <a:lnSpc>
                          <a:spcPct val="115000"/>
                        </a:lnSpc>
                        <a:spcBef>
                          <a:spcPts val="0"/>
                        </a:spcBef>
                        <a:buNone/>
                      </a:pPr>
                      <a:r>
                        <a:rPr lang="en" sz="1000"/>
                        <a:t>1</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6B8AF"/>
                    </a:solidFill>
                  </a:tcPr>
                </a:tc>
                <a:tc>
                  <a:txBody>
                    <a:bodyPr/>
                    <a:lstStyle/>
                    <a:p>
                      <a:pPr lvl="0" algn="ctr" rtl="0">
                        <a:lnSpc>
                          <a:spcPct val="115000"/>
                        </a:lnSpc>
                        <a:spcBef>
                          <a:spcPts val="0"/>
                        </a:spcBef>
                        <a:buNone/>
                      </a:pPr>
                      <a:r>
                        <a:rPr lang="en" sz="1000"/>
                        <a:t>11/7 to 11/13</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6B8AF"/>
                    </a:solidFill>
                  </a:tcPr>
                </a:tc>
                <a:tc>
                  <a:txBody>
                    <a:bodyPr/>
                    <a:lstStyle/>
                    <a:p>
                      <a:pPr lvl="0" algn="ctr" rtl="0">
                        <a:lnSpc>
                          <a:spcPct val="115000"/>
                        </a:lnSpc>
                        <a:spcBef>
                          <a:spcPts val="0"/>
                        </a:spcBef>
                        <a:buNone/>
                      </a:pPr>
                      <a:r>
                        <a:rPr lang="en" sz="1000"/>
                        <a:t>Complete</a:t>
                      </a:r>
                    </a:p>
                  </a:txBody>
                  <a:tcPr marL="25400" marR="25400" marT="25400" marB="25400" anchor="b">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6B8AF"/>
                    </a:solidFill>
                  </a:tcPr>
                </a:tc>
                <a:extLst>
                  <a:ext uri="{0D108BD9-81ED-4DB2-BD59-A6C34878D82A}">
                    <a16:rowId xmlns:a16="http://schemas.microsoft.com/office/drawing/2014/main" val="10003"/>
                  </a:ext>
                </a:extLst>
              </a:tr>
              <a:tr h="175625">
                <a:tc>
                  <a:txBody>
                    <a:bodyPr/>
                    <a:lstStyle/>
                    <a:p>
                      <a:pPr lvl="0" rtl="0">
                        <a:lnSpc>
                          <a:spcPct val="115000"/>
                        </a:lnSpc>
                        <a:spcBef>
                          <a:spcPts val="0"/>
                        </a:spcBef>
                        <a:buNone/>
                      </a:pPr>
                      <a:r>
                        <a:rPr lang="en" sz="1000"/>
                        <a:t>Base Objects</a:t>
                      </a:r>
                    </a:p>
                  </a:txBody>
                  <a:tcPr marL="25400" marR="25400" marT="25400" marB="25400" anchor="b">
                    <a:lnL w="9525" cap="flat" cmpd="sng">
                      <a:solidFill>
                        <a:srgbClr val="000000"/>
                      </a:solidFill>
                      <a:prstDash val="solid"/>
                      <a:round/>
                      <a:headEnd type="none" w="med" len="med"/>
                      <a:tailEnd type="none" w="med" len="med"/>
                    </a:lnL>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2CC"/>
                    </a:solidFill>
                  </a:tcPr>
                </a:tc>
                <a:tc>
                  <a:txBody>
                    <a:bodyPr/>
                    <a:lstStyle/>
                    <a:p>
                      <a:pPr lvl="0" algn="ctr" rtl="0">
                        <a:lnSpc>
                          <a:spcPct val="115000"/>
                        </a:lnSpc>
                        <a:spcBef>
                          <a:spcPts val="0"/>
                        </a:spcBef>
                        <a:buNone/>
                      </a:pPr>
                      <a:r>
                        <a:rPr lang="en" sz="1000"/>
                        <a:t>2</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2CC"/>
                    </a:solidFill>
                  </a:tcPr>
                </a:tc>
                <a:tc>
                  <a:txBody>
                    <a:bodyPr/>
                    <a:lstStyle/>
                    <a:p>
                      <a:pPr lvl="0" algn="ctr" rtl="0">
                        <a:lnSpc>
                          <a:spcPct val="115000"/>
                        </a:lnSpc>
                        <a:spcBef>
                          <a:spcPts val="0"/>
                        </a:spcBef>
                        <a:buNone/>
                      </a:pPr>
                      <a:r>
                        <a:rPr lang="en" sz="1000"/>
                        <a:t>11/14 to 11/20</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2CC"/>
                    </a:solidFill>
                  </a:tcPr>
                </a:tc>
                <a:tc>
                  <a:txBody>
                    <a:bodyPr/>
                    <a:lstStyle/>
                    <a:p>
                      <a:pPr lvl="0" algn="ctr" rtl="0">
                        <a:lnSpc>
                          <a:spcPct val="115000"/>
                        </a:lnSpc>
                        <a:spcBef>
                          <a:spcPts val="0"/>
                        </a:spcBef>
                        <a:buNone/>
                      </a:pPr>
                      <a:r>
                        <a:rPr lang="en" sz="1000"/>
                        <a:t>Not Started</a:t>
                      </a:r>
                    </a:p>
                  </a:txBody>
                  <a:tcPr marL="25400" marR="25400" marT="25400" marB="25400" anchor="b">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4"/>
                  </a:ext>
                </a:extLst>
              </a:tr>
              <a:tr h="175625">
                <a:tc>
                  <a:txBody>
                    <a:bodyPr/>
                    <a:lstStyle/>
                    <a:p>
                      <a:pPr lvl="0" rtl="0">
                        <a:lnSpc>
                          <a:spcPct val="115000"/>
                        </a:lnSpc>
                        <a:spcBef>
                          <a:spcPts val="0"/>
                        </a:spcBef>
                        <a:buNone/>
                      </a:pPr>
                      <a:r>
                        <a:rPr lang="en" sz="1000"/>
                        <a:t>Edit Mode Skeleton</a:t>
                      </a:r>
                    </a:p>
                  </a:txBody>
                  <a:tcPr marL="25400" marR="25400" marT="25400" marB="25400" anchor="b">
                    <a:lnL w="9525" cap="flat" cmpd="sng">
                      <a:solidFill>
                        <a:srgbClr val="000000"/>
                      </a:solidFill>
                      <a:prstDash val="solid"/>
                      <a:round/>
                      <a:headEnd type="none" w="med" len="med"/>
                      <a:tailEnd type="none" w="med" len="med"/>
                    </a:lnL>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2CC"/>
                    </a:solidFill>
                  </a:tcPr>
                </a:tc>
                <a:tc>
                  <a:txBody>
                    <a:bodyPr/>
                    <a:lstStyle/>
                    <a:p>
                      <a:pPr lvl="0" algn="ctr" rtl="0">
                        <a:lnSpc>
                          <a:spcPct val="115000"/>
                        </a:lnSpc>
                        <a:spcBef>
                          <a:spcPts val="0"/>
                        </a:spcBef>
                        <a:buNone/>
                      </a:pPr>
                      <a:r>
                        <a:rPr lang="en" sz="1000"/>
                        <a:t>2</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2CC"/>
                    </a:solidFill>
                  </a:tcPr>
                </a:tc>
                <a:tc>
                  <a:txBody>
                    <a:bodyPr/>
                    <a:lstStyle/>
                    <a:p>
                      <a:pPr lvl="0" algn="ctr" rtl="0">
                        <a:lnSpc>
                          <a:spcPct val="115000"/>
                        </a:lnSpc>
                        <a:spcBef>
                          <a:spcPts val="0"/>
                        </a:spcBef>
                        <a:buNone/>
                      </a:pPr>
                      <a:r>
                        <a:rPr lang="en" sz="1000"/>
                        <a:t>11/14 to 11/20</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2CC"/>
                    </a:solidFill>
                  </a:tcPr>
                </a:tc>
                <a:tc>
                  <a:txBody>
                    <a:bodyPr/>
                    <a:lstStyle/>
                    <a:p>
                      <a:pPr lvl="0" algn="ctr" rtl="0">
                        <a:lnSpc>
                          <a:spcPct val="115000"/>
                        </a:lnSpc>
                        <a:spcBef>
                          <a:spcPts val="0"/>
                        </a:spcBef>
                        <a:buNone/>
                      </a:pPr>
                      <a:r>
                        <a:rPr lang="en" sz="1000"/>
                        <a:t>In Progress</a:t>
                      </a:r>
                    </a:p>
                  </a:txBody>
                  <a:tcPr marL="25400" marR="25400" marT="25400" marB="25400" anchor="b">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5"/>
                  </a:ext>
                </a:extLst>
              </a:tr>
              <a:tr h="175625">
                <a:tc>
                  <a:txBody>
                    <a:bodyPr/>
                    <a:lstStyle/>
                    <a:p>
                      <a:pPr lvl="0" rtl="0">
                        <a:lnSpc>
                          <a:spcPct val="115000"/>
                        </a:lnSpc>
                        <a:spcBef>
                          <a:spcPts val="0"/>
                        </a:spcBef>
                        <a:buNone/>
                      </a:pPr>
                      <a:r>
                        <a:rPr lang="en" sz="1000"/>
                        <a:t>Play Mode Skeleton</a:t>
                      </a:r>
                    </a:p>
                  </a:txBody>
                  <a:tcPr marL="25400" marR="25400" marT="25400" marB="25400" anchor="b">
                    <a:lnL w="9525" cap="flat" cmpd="sng">
                      <a:solidFill>
                        <a:srgbClr val="000000"/>
                      </a:solidFill>
                      <a:prstDash val="solid"/>
                      <a:round/>
                      <a:headEnd type="none" w="med" len="med"/>
                      <a:tailEnd type="none" w="med" len="med"/>
                    </a:lnL>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2CC"/>
                    </a:solidFill>
                  </a:tcPr>
                </a:tc>
                <a:tc>
                  <a:txBody>
                    <a:bodyPr/>
                    <a:lstStyle/>
                    <a:p>
                      <a:pPr lvl="0" algn="ctr" rtl="0">
                        <a:lnSpc>
                          <a:spcPct val="115000"/>
                        </a:lnSpc>
                        <a:spcBef>
                          <a:spcPts val="0"/>
                        </a:spcBef>
                        <a:buNone/>
                      </a:pPr>
                      <a:r>
                        <a:rPr lang="en" sz="1000"/>
                        <a:t>2</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2CC"/>
                    </a:solidFill>
                  </a:tcPr>
                </a:tc>
                <a:tc>
                  <a:txBody>
                    <a:bodyPr/>
                    <a:lstStyle/>
                    <a:p>
                      <a:pPr lvl="0" algn="ctr" rtl="0">
                        <a:lnSpc>
                          <a:spcPct val="115000"/>
                        </a:lnSpc>
                        <a:spcBef>
                          <a:spcPts val="0"/>
                        </a:spcBef>
                        <a:buNone/>
                      </a:pPr>
                      <a:r>
                        <a:rPr lang="en" sz="1000"/>
                        <a:t>11/14 to 11/20</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2CC"/>
                    </a:solidFill>
                  </a:tcPr>
                </a:tc>
                <a:tc>
                  <a:txBody>
                    <a:bodyPr/>
                    <a:lstStyle/>
                    <a:p>
                      <a:pPr lvl="0" algn="ctr" rtl="0">
                        <a:lnSpc>
                          <a:spcPct val="115000"/>
                        </a:lnSpc>
                        <a:spcBef>
                          <a:spcPts val="0"/>
                        </a:spcBef>
                        <a:buNone/>
                      </a:pPr>
                      <a:r>
                        <a:rPr lang="en" sz="1000"/>
                        <a:t>In Progress</a:t>
                      </a:r>
                    </a:p>
                  </a:txBody>
                  <a:tcPr marL="25400" marR="25400" marT="25400" marB="25400" anchor="b">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6"/>
                  </a:ext>
                </a:extLst>
              </a:tr>
              <a:tr h="175625">
                <a:tc>
                  <a:txBody>
                    <a:bodyPr/>
                    <a:lstStyle/>
                    <a:p>
                      <a:pPr lvl="0" rtl="0">
                        <a:lnSpc>
                          <a:spcPct val="115000"/>
                        </a:lnSpc>
                        <a:spcBef>
                          <a:spcPts val="0"/>
                        </a:spcBef>
                        <a:buNone/>
                      </a:pPr>
                      <a:r>
                        <a:rPr lang="en" sz="1000"/>
                        <a:t>Mode Switching</a:t>
                      </a:r>
                    </a:p>
                  </a:txBody>
                  <a:tcPr marL="25400" marR="25400" marT="25400" marB="25400" anchor="b">
                    <a:lnL w="9525" cap="flat" cmpd="sng">
                      <a:solidFill>
                        <a:srgbClr val="000000"/>
                      </a:solidFill>
                      <a:prstDash val="solid"/>
                      <a:round/>
                      <a:headEnd type="none" w="med" len="med"/>
                      <a:tailEnd type="none" w="med" len="med"/>
                    </a:lnL>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2CC"/>
                    </a:solidFill>
                  </a:tcPr>
                </a:tc>
                <a:tc>
                  <a:txBody>
                    <a:bodyPr/>
                    <a:lstStyle/>
                    <a:p>
                      <a:pPr lvl="0" algn="ctr" rtl="0">
                        <a:lnSpc>
                          <a:spcPct val="115000"/>
                        </a:lnSpc>
                        <a:spcBef>
                          <a:spcPts val="0"/>
                        </a:spcBef>
                        <a:buNone/>
                      </a:pPr>
                      <a:r>
                        <a:rPr lang="en" sz="1000"/>
                        <a:t>2</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2CC"/>
                    </a:solidFill>
                  </a:tcPr>
                </a:tc>
                <a:tc>
                  <a:txBody>
                    <a:bodyPr/>
                    <a:lstStyle/>
                    <a:p>
                      <a:pPr lvl="0" algn="ctr" rtl="0">
                        <a:lnSpc>
                          <a:spcPct val="115000"/>
                        </a:lnSpc>
                        <a:spcBef>
                          <a:spcPts val="0"/>
                        </a:spcBef>
                        <a:buNone/>
                      </a:pPr>
                      <a:r>
                        <a:rPr lang="en" sz="1000"/>
                        <a:t>11/14 to 11/20</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2CC"/>
                    </a:solidFill>
                  </a:tcPr>
                </a:tc>
                <a:tc>
                  <a:txBody>
                    <a:bodyPr/>
                    <a:lstStyle/>
                    <a:p>
                      <a:pPr lvl="0" algn="ctr" rtl="0">
                        <a:lnSpc>
                          <a:spcPct val="115000"/>
                        </a:lnSpc>
                        <a:spcBef>
                          <a:spcPts val="0"/>
                        </a:spcBef>
                        <a:buNone/>
                      </a:pPr>
                      <a:r>
                        <a:rPr lang="en" sz="1000"/>
                        <a:t>In Progress</a:t>
                      </a:r>
                    </a:p>
                  </a:txBody>
                  <a:tcPr marL="25400" marR="25400" marT="25400" marB="25400" anchor="b">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7"/>
                  </a:ext>
                </a:extLst>
              </a:tr>
              <a:tr h="175625">
                <a:tc>
                  <a:txBody>
                    <a:bodyPr/>
                    <a:lstStyle/>
                    <a:p>
                      <a:pPr lvl="0" rtl="0">
                        <a:lnSpc>
                          <a:spcPct val="115000"/>
                        </a:lnSpc>
                        <a:spcBef>
                          <a:spcPts val="0"/>
                        </a:spcBef>
                        <a:buNone/>
                      </a:pPr>
                      <a:r>
                        <a:rPr lang="en" sz="1000"/>
                        <a:t>Key Frame Object Model</a:t>
                      </a:r>
                    </a:p>
                  </a:txBody>
                  <a:tcPr marL="25400" marR="25400" marT="25400" marB="25400" anchor="b">
                    <a:lnL w="9525" cap="flat" cmpd="sng">
                      <a:solidFill>
                        <a:srgbClr val="000000"/>
                      </a:solidFill>
                      <a:prstDash val="solid"/>
                      <a:round/>
                      <a:headEnd type="none" w="med" len="med"/>
                      <a:tailEnd type="none" w="med" len="med"/>
                    </a:lnL>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2E9"/>
                    </a:solidFill>
                  </a:tcPr>
                </a:tc>
                <a:tc>
                  <a:txBody>
                    <a:bodyPr/>
                    <a:lstStyle/>
                    <a:p>
                      <a:pPr lvl="0" algn="ctr" rtl="0">
                        <a:lnSpc>
                          <a:spcPct val="115000"/>
                        </a:lnSpc>
                        <a:spcBef>
                          <a:spcPts val="0"/>
                        </a:spcBef>
                        <a:buNone/>
                      </a:pPr>
                      <a:r>
                        <a:rPr lang="en" sz="1000"/>
                        <a:t>3</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2E9"/>
                    </a:solidFill>
                  </a:tcPr>
                </a:tc>
                <a:tc>
                  <a:txBody>
                    <a:bodyPr/>
                    <a:lstStyle/>
                    <a:p>
                      <a:pPr lvl="0" algn="ctr" rtl="0">
                        <a:lnSpc>
                          <a:spcPct val="115000"/>
                        </a:lnSpc>
                        <a:spcBef>
                          <a:spcPts val="0"/>
                        </a:spcBef>
                        <a:buNone/>
                      </a:pPr>
                      <a:r>
                        <a:rPr lang="en" sz="1000"/>
                        <a:t>11/21 to 11/27</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2E9"/>
                    </a:solidFill>
                  </a:tcPr>
                </a:tc>
                <a:tc>
                  <a:txBody>
                    <a:bodyPr/>
                    <a:lstStyle/>
                    <a:p>
                      <a:pPr lvl="0" algn="ctr" rtl="0">
                        <a:lnSpc>
                          <a:spcPct val="115000"/>
                        </a:lnSpc>
                        <a:spcBef>
                          <a:spcPts val="0"/>
                        </a:spcBef>
                        <a:buNone/>
                      </a:pPr>
                      <a:r>
                        <a:rPr lang="en" sz="1000"/>
                        <a:t>Not Started</a:t>
                      </a:r>
                    </a:p>
                  </a:txBody>
                  <a:tcPr marL="25400" marR="25400" marT="25400" marB="25400" anchor="b">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2E9"/>
                    </a:solidFill>
                  </a:tcPr>
                </a:tc>
                <a:extLst>
                  <a:ext uri="{0D108BD9-81ED-4DB2-BD59-A6C34878D82A}">
                    <a16:rowId xmlns:a16="http://schemas.microsoft.com/office/drawing/2014/main" val="10008"/>
                  </a:ext>
                </a:extLst>
              </a:tr>
              <a:tr h="175625">
                <a:tc>
                  <a:txBody>
                    <a:bodyPr/>
                    <a:lstStyle/>
                    <a:p>
                      <a:pPr lvl="0" rtl="0">
                        <a:lnSpc>
                          <a:spcPct val="115000"/>
                        </a:lnSpc>
                        <a:spcBef>
                          <a:spcPts val="0"/>
                        </a:spcBef>
                        <a:buNone/>
                      </a:pPr>
                      <a:r>
                        <a:rPr lang="en" sz="1000"/>
                        <a:t>Time Line UI</a:t>
                      </a:r>
                    </a:p>
                  </a:txBody>
                  <a:tcPr marL="25400" marR="25400" marT="25400" marB="25400" anchor="b">
                    <a:lnL w="9525" cap="flat" cmpd="sng">
                      <a:solidFill>
                        <a:srgbClr val="000000"/>
                      </a:solidFill>
                      <a:prstDash val="solid"/>
                      <a:round/>
                      <a:headEnd type="none" w="med" len="med"/>
                      <a:tailEnd type="none" w="med" len="med"/>
                    </a:lnL>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2E9"/>
                    </a:solidFill>
                  </a:tcPr>
                </a:tc>
                <a:tc>
                  <a:txBody>
                    <a:bodyPr/>
                    <a:lstStyle/>
                    <a:p>
                      <a:pPr lvl="0" algn="ctr" rtl="0">
                        <a:lnSpc>
                          <a:spcPct val="115000"/>
                        </a:lnSpc>
                        <a:spcBef>
                          <a:spcPts val="0"/>
                        </a:spcBef>
                        <a:buNone/>
                      </a:pPr>
                      <a:r>
                        <a:rPr lang="en" sz="1000"/>
                        <a:t>3</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2E9"/>
                    </a:solidFill>
                  </a:tcPr>
                </a:tc>
                <a:tc>
                  <a:txBody>
                    <a:bodyPr/>
                    <a:lstStyle/>
                    <a:p>
                      <a:pPr lvl="0" algn="ctr" rtl="0">
                        <a:lnSpc>
                          <a:spcPct val="115000"/>
                        </a:lnSpc>
                        <a:spcBef>
                          <a:spcPts val="0"/>
                        </a:spcBef>
                        <a:buNone/>
                      </a:pPr>
                      <a:r>
                        <a:rPr lang="en" sz="1000"/>
                        <a:t>11/21 to 11/27</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2E9"/>
                    </a:solidFill>
                  </a:tcPr>
                </a:tc>
                <a:tc>
                  <a:txBody>
                    <a:bodyPr/>
                    <a:lstStyle/>
                    <a:p>
                      <a:pPr lvl="0" algn="ctr" rtl="0">
                        <a:lnSpc>
                          <a:spcPct val="115000"/>
                        </a:lnSpc>
                        <a:spcBef>
                          <a:spcPts val="0"/>
                        </a:spcBef>
                        <a:buNone/>
                      </a:pPr>
                      <a:r>
                        <a:rPr lang="en" sz="1000"/>
                        <a:t>Not Started</a:t>
                      </a:r>
                    </a:p>
                  </a:txBody>
                  <a:tcPr marL="25400" marR="25400" marT="25400" marB="25400" anchor="b">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2E9"/>
                    </a:solidFill>
                  </a:tcPr>
                </a:tc>
                <a:extLst>
                  <a:ext uri="{0D108BD9-81ED-4DB2-BD59-A6C34878D82A}">
                    <a16:rowId xmlns:a16="http://schemas.microsoft.com/office/drawing/2014/main" val="10009"/>
                  </a:ext>
                </a:extLst>
              </a:tr>
              <a:tr h="175625">
                <a:tc>
                  <a:txBody>
                    <a:bodyPr/>
                    <a:lstStyle/>
                    <a:p>
                      <a:pPr lvl="0" rtl="0">
                        <a:lnSpc>
                          <a:spcPct val="115000"/>
                        </a:lnSpc>
                        <a:spcBef>
                          <a:spcPts val="0"/>
                        </a:spcBef>
                        <a:buNone/>
                      </a:pPr>
                      <a:r>
                        <a:rPr lang="en" sz="1000"/>
                        <a:t>Object Edit Creates Key Frame</a:t>
                      </a:r>
                    </a:p>
                  </a:txBody>
                  <a:tcPr marL="25400" marR="25400" marT="25400" marB="25400" anchor="b">
                    <a:lnL w="9525" cap="flat" cmpd="sng">
                      <a:solidFill>
                        <a:srgbClr val="000000"/>
                      </a:solidFill>
                      <a:prstDash val="solid"/>
                      <a:round/>
                      <a:headEnd type="none" w="med" len="med"/>
                      <a:tailEnd type="none" w="med" len="med"/>
                    </a:lnL>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2E9"/>
                    </a:solidFill>
                  </a:tcPr>
                </a:tc>
                <a:tc>
                  <a:txBody>
                    <a:bodyPr/>
                    <a:lstStyle/>
                    <a:p>
                      <a:pPr lvl="0" algn="ctr" rtl="0">
                        <a:lnSpc>
                          <a:spcPct val="115000"/>
                        </a:lnSpc>
                        <a:spcBef>
                          <a:spcPts val="0"/>
                        </a:spcBef>
                        <a:buNone/>
                      </a:pPr>
                      <a:r>
                        <a:rPr lang="en" sz="1000"/>
                        <a:t>3</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2E9"/>
                    </a:solidFill>
                  </a:tcPr>
                </a:tc>
                <a:tc>
                  <a:txBody>
                    <a:bodyPr/>
                    <a:lstStyle/>
                    <a:p>
                      <a:pPr lvl="0" algn="ctr" rtl="0">
                        <a:lnSpc>
                          <a:spcPct val="115000"/>
                        </a:lnSpc>
                        <a:spcBef>
                          <a:spcPts val="0"/>
                        </a:spcBef>
                        <a:buNone/>
                      </a:pPr>
                      <a:r>
                        <a:rPr lang="en" sz="1000"/>
                        <a:t>11/21 to 11/27</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2E9"/>
                    </a:solidFill>
                  </a:tcPr>
                </a:tc>
                <a:tc>
                  <a:txBody>
                    <a:bodyPr/>
                    <a:lstStyle/>
                    <a:p>
                      <a:pPr lvl="0" algn="ctr" rtl="0">
                        <a:lnSpc>
                          <a:spcPct val="115000"/>
                        </a:lnSpc>
                        <a:spcBef>
                          <a:spcPts val="0"/>
                        </a:spcBef>
                        <a:buNone/>
                      </a:pPr>
                      <a:r>
                        <a:rPr lang="en" sz="1000"/>
                        <a:t>Not Started</a:t>
                      </a:r>
                    </a:p>
                  </a:txBody>
                  <a:tcPr marL="25400" marR="25400" marT="25400" marB="25400" anchor="b">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2E9"/>
                    </a:solidFill>
                  </a:tcPr>
                </a:tc>
                <a:extLst>
                  <a:ext uri="{0D108BD9-81ED-4DB2-BD59-A6C34878D82A}">
                    <a16:rowId xmlns:a16="http://schemas.microsoft.com/office/drawing/2014/main" val="10010"/>
                  </a:ext>
                </a:extLst>
              </a:tr>
              <a:tr h="175625">
                <a:tc>
                  <a:txBody>
                    <a:bodyPr/>
                    <a:lstStyle/>
                    <a:p>
                      <a:pPr lvl="0" rtl="0">
                        <a:lnSpc>
                          <a:spcPct val="115000"/>
                        </a:lnSpc>
                        <a:spcBef>
                          <a:spcPts val="0"/>
                        </a:spcBef>
                        <a:buNone/>
                      </a:pPr>
                      <a:r>
                        <a:rPr lang="en" sz="1000"/>
                        <a:t>Play Mode Animation</a:t>
                      </a:r>
                    </a:p>
                  </a:txBody>
                  <a:tcPr marL="25400" marR="25400" marT="25400" marB="25400" anchor="b">
                    <a:lnL w="9525" cap="flat" cmpd="sng">
                      <a:solidFill>
                        <a:srgbClr val="000000"/>
                      </a:solidFill>
                      <a:prstDash val="solid"/>
                      <a:round/>
                      <a:headEnd type="none" w="med" len="med"/>
                      <a:tailEnd type="none" w="med" len="med"/>
                    </a:lnL>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9DAF8"/>
                    </a:solidFill>
                  </a:tcPr>
                </a:tc>
                <a:tc>
                  <a:txBody>
                    <a:bodyPr/>
                    <a:lstStyle/>
                    <a:p>
                      <a:pPr lvl="0" algn="ctr" rtl="0">
                        <a:lnSpc>
                          <a:spcPct val="115000"/>
                        </a:lnSpc>
                        <a:spcBef>
                          <a:spcPts val="0"/>
                        </a:spcBef>
                        <a:buNone/>
                      </a:pPr>
                      <a:r>
                        <a:rPr lang="en" sz="1000"/>
                        <a:t>4</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9DAF8"/>
                    </a:solidFill>
                  </a:tcPr>
                </a:tc>
                <a:tc>
                  <a:txBody>
                    <a:bodyPr/>
                    <a:lstStyle/>
                    <a:p>
                      <a:pPr lvl="0" algn="ctr" rtl="0">
                        <a:lnSpc>
                          <a:spcPct val="115000"/>
                        </a:lnSpc>
                        <a:spcBef>
                          <a:spcPts val="0"/>
                        </a:spcBef>
                        <a:buNone/>
                      </a:pPr>
                      <a:r>
                        <a:rPr lang="en" sz="1000"/>
                        <a:t>11/28 to 12/4</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9DAF8"/>
                    </a:solidFill>
                  </a:tcPr>
                </a:tc>
                <a:tc>
                  <a:txBody>
                    <a:bodyPr/>
                    <a:lstStyle/>
                    <a:p>
                      <a:pPr lvl="0" algn="ctr" rtl="0">
                        <a:lnSpc>
                          <a:spcPct val="115000"/>
                        </a:lnSpc>
                        <a:spcBef>
                          <a:spcPts val="0"/>
                        </a:spcBef>
                        <a:buNone/>
                      </a:pPr>
                      <a:r>
                        <a:rPr lang="en" sz="1000"/>
                        <a:t>Not Started</a:t>
                      </a:r>
                    </a:p>
                  </a:txBody>
                  <a:tcPr marL="25400" marR="25400" marT="25400" marB="25400" anchor="b">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9DAF8"/>
                    </a:solidFill>
                  </a:tcPr>
                </a:tc>
                <a:extLst>
                  <a:ext uri="{0D108BD9-81ED-4DB2-BD59-A6C34878D82A}">
                    <a16:rowId xmlns:a16="http://schemas.microsoft.com/office/drawing/2014/main" val="10011"/>
                  </a:ext>
                </a:extLst>
              </a:tr>
              <a:tr h="175625">
                <a:tc>
                  <a:txBody>
                    <a:bodyPr/>
                    <a:lstStyle/>
                    <a:p>
                      <a:pPr lvl="0" rtl="0">
                        <a:lnSpc>
                          <a:spcPct val="115000"/>
                        </a:lnSpc>
                        <a:spcBef>
                          <a:spcPts val="0"/>
                        </a:spcBef>
                        <a:buNone/>
                      </a:pPr>
                      <a:r>
                        <a:rPr lang="en" sz="1000"/>
                        <a:t>Edit Mode Mouse Manipulation</a:t>
                      </a:r>
                    </a:p>
                  </a:txBody>
                  <a:tcPr marL="25400" marR="25400" marT="25400" marB="25400" anchor="b">
                    <a:lnL w="9525" cap="flat" cmpd="sng">
                      <a:solidFill>
                        <a:srgbClr val="000000"/>
                      </a:solidFill>
                      <a:prstDash val="solid"/>
                      <a:round/>
                      <a:headEnd type="none" w="med" len="med"/>
                      <a:tailEnd type="none" w="med" len="med"/>
                    </a:lnL>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9DAF8"/>
                    </a:solidFill>
                  </a:tcPr>
                </a:tc>
                <a:tc>
                  <a:txBody>
                    <a:bodyPr/>
                    <a:lstStyle/>
                    <a:p>
                      <a:pPr lvl="0" algn="ctr" rtl="0">
                        <a:lnSpc>
                          <a:spcPct val="115000"/>
                        </a:lnSpc>
                        <a:spcBef>
                          <a:spcPts val="0"/>
                        </a:spcBef>
                        <a:buNone/>
                      </a:pPr>
                      <a:r>
                        <a:rPr lang="en" sz="1000"/>
                        <a:t>4</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9DAF8"/>
                    </a:solidFill>
                  </a:tcPr>
                </a:tc>
                <a:tc>
                  <a:txBody>
                    <a:bodyPr/>
                    <a:lstStyle/>
                    <a:p>
                      <a:pPr lvl="0" algn="ctr" rtl="0">
                        <a:lnSpc>
                          <a:spcPct val="115000"/>
                        </a:lnSpc>
                        <a:spcBef>
                          <a:spcPts val="0"/>
                        </a:spcBef>
                        <a:buNone/>
                      </a:pPr>
                      <a:r>
                        <a:rPr lang="en" sz="1000"/>
                        <a:t>11/28 to 12/4</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9DAF8"/>
                    </a:solidFill>
                  </a:tcPr>
                </a:tc>
                <a:tc>
                  <a:txBody>
                    <a:bodyPr/>
                    <a:lstStyle/>
                    <a:p>
                      <a:pPr lvl="0" algn="ctr" rtl="0">
                        <a:lnSpc>
                          <a:spcPct val="115000"/>
                        </a:lnSpc>
                        <a:spcBef>
                          <a:spcPts val="0"/>
                        </a:spcBef>
                        <a:buNone/>
                      </a:pPr>
                      <a:r>
                        <a:rPr lang="en" sz="1000"/>
                        <a:t>Not Started</a:t>
                      </a:r>
                    </a:p>
                  </a:txBody>
                  <a:tcPr marL="25400" marR="25400" marT="25400" marB="25400" anchor="b">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9DAF8"/>
                    </a:solidFill>
                  </a:tcPr>
                </a:tc>
                <a:extLst>
                  <a:ext uri="{0D108BD9-81ED-4DB2-BD59-A6C34878D82A}">
                    <a16:rowId xmlns:a16="http://schemas.microsoft.com/office/drawing/2014/main" val="10012"/>
                  </a:ext>
                </a:extLst>
              </a:tr>
              <a:tr h="175625">
                <a:tc>
                  <a:txBody>
                    <a:bodyPr/>
                    <a:lstStyle/>
                    <a:p>
                      <a:pPr lvl="0" rtl="0">
                        <a:lnSpc>
                          <a:spcPct val="115000"/>
                        </a:lnSpc>
                        <a:spcBef>
                          <a:spcPts val="0"/>
                        </a:spcBef>
                        <a:buNone/>
                      </a:pPr>
                      <a:r>
                        <a:rPr lang="en" sz="1000"/>
                        <a:t>Delete Key Frame</a:t>
                      </a:r>
                    </a:p>
                  </a:txBody>
                  <a:tcPr marL="25400" marR="25400" marT="25400" marB="25400" anchor="b">
                    <a:lnL w="9525" cap="flat" cmpd="sng">
                      <a:solidFill>
                        <a:srgbClr val="000000"/>
                      </a:solidFill>
                      <a:prstDash val="solid"/>
                      <a:round/>
                      <a:headEnd type="none" w="med" len="med"/>
                      <a:tailEnd type="none" w="med" len="med"/>
                    </a:lnL>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EAD3"/>
                    </a:solidFill>
                  </a:tcPr>
                </a:tc>
                <a:tc>
                  <a:txBody>
                    <a:bodyPr/>
                    <a:lstStyle/>
                    <a:p>
                      <a:pPr lvl="0" algn="ctr" rtl="0">
                        <a:lnSpc>
                          <a:spcPct val="115000"/>
                        </a:lnSpc>
                        <a:spcBef>
                          <a:spcPts val="0"/>
                        </a:spcBef>
                        <a:buNone/>
                      </a:pPr>
                      <a:r>
                        <a:rPr lang="en" sz="1000"/>
                        <a:t>5</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EAD3"/>
                    </a:solidFill>
                  </a:tcPr>
                </a:tc>
                <a:tc>
                  <a:txBody>
                    <a:bodyPr/>
                    <a:lstStyle/>
                    <a:p>
                      <a:pPr lvl="0" algn="ctr" rtl="0">
                        <a:lnSpc>
                          <a:spcPct val="115000"/>
                        </a:lnSpc>
                        <a:spcBef>
                          <a:spcPts val="0"/>
                        </a:spcBef>
                        <a:buNone/>
                      </a:pPr>
                      <a:r>
                        <a:rPr lang="en" sz="1000"/>
                        <a:t>12/4 to 12/11</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EAD3"/>
                    </a:solidFill>
                  </a:tcPr>
                </a:tc>
                <a:tc>
                  <a:txBody>
                    <a:bodyPr/>
                    <a:lstStyle/>
                    <a:p>
                      <a:pPr lvl="0" algn="ctr" rtl="0">
                        <a:lnSpc>
                          <a:spcPct val="115000"/>
                        </a:lnSpc>
                        <a:spcBef>
                          <a:spcPts val="0"/>
                        </a:spcBef>
                        <a:buNone/>
                      </a:pPr>
                      <a:r>
                        <a:rPr lang="en" sz="1000"/>
                        <a:t>Not Started</a:t>
                      </a:r>
                    </a:p>
                  </a:txBody>
                  <a:tcPr marL="25400" marR="25400" marT="25400" marB="25400" anchor="b">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EAD3"/>
                    </a:solidFill>
                  </a:tcPr>
                </a:tc>
                <a:extLst>
                  <a:ext uri="{0D108BD9-81ED-4DB2-BD59-A6C34878D82A}">
                    <a16:rowId xmlns:a16="http://schemas.microsoft.com/office/drawing/2014/main" val="10013"/>
                  </a:ext>
                </a:extLst>
              </a:tr>
              <a:tr h="175625">
                <a:tc>
                  <a:txBody>
                    <a:bodyPr/>
                    <a:lstStyle/>
                    <a:p>
                      <a:pPr lvl="0" rtl="0">
                        <a:lnSpc>
                          <a:spcPct val="115000"/>
                        </a:lnSpc>
                        <a:spcBef>
                          <a:spcPts val="0"/>
                        </a:spcBef>
                        <a:buNone/>
                      </a:pPr>
                      <a:r>
                        <a:rPr lang="en" sz="1000"/>
                        <a:t>Play Camera Display in Edit</a:t>
                      </a:r>
                    </a:p>
                  </a:txBody>
                  <a:tcPr marL="25400" marR="25400" marT="25400" marB="25400" anchor="b">
                    <a:lnL w="9525" cap="flat" cmpd="sng">
                      <a:solidFill>
                        <a:srgbClr val="000000"/>
                      </a:solidFill>
                      <a:prstDash val="solid"/>
                      <a:round/>
                      <a:headEnd type="none" w="med" len="med"/>
                      <a:tailEnd type="none" w="med" len="med"/>
                    </a:lnL>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EAD3"/>
                    </a:solidFill>
                  </a:tcPr>
                </a:tc>
                <a:tc>
                  <a:txBody>
                    <a:bodyPr/>
                    <a:lstStyle/>
                    <a:p>
                      <a:pPr lvl="0" algn="ctr" rtl="0">
                        <a:lnSpc>
                          <a:spcPct val="115000"/>
                        </a:lnSpc>
                        <a:spcBef>
                          <a:spcPts val="0"/>
                        </a:spcBef>
                        <a:buNone/>
                      </a:pPr>
                      <a:r>
                        <a:rPr lang="en" sz="1000"/>
                        <a:t>5</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EAD3"/>
                    </a:solidFill>
                  </a:tcPr>
                </a:tc>
                <a:tc>
                  <a:txBody>
                    <a:bodyPr/>
                    <a:lstStyle/>
                    <a:p>
                      <a:pPr lvl="0" algn="ctr" rtl="0">
                        <a:lnSpc>
                          <a:spcPct val="115000"/>
                        </a:lnSpc>
                        <a:spcBef>
                          <a:spcPts val="0"/>
                        </a:spcBef>
                        <a:buNone/>
                      </a:pPr>
                      <a:r>
                        <a:rPr lang="en" sz="1000"/>
                        <a:t>12/4 to 12/11</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EAD3"/>
                    </a:solidFill>
                  </a:tcPr>
                </a:tc>
                <a:tc>
                  <a:txBody>
                    <a:bodyPr/>
                    <a:lstStyle/>
                    <a:p>
                      <a:pPr lvl="0" algn="ctr" rtl="0">
                        <a:lnSpc>
                          <a:spcPct val="115000"/>
                        </a:lnSpc>
                        <a:spcBef>
                          <a:spcPts val="0"/>
                        </a:spcBef>
                        <a:buNone/>
                      </a:pPr>
                      <a:r>
                        <a:rPr lang="en" sz="1000"/>
                        <a:t>Not Started</a:t>
                      </a:r>
                    </a:p>
                  </a:txBody>
                  <a:tcPr marL="25400" marR="25400" marT="25400" marB="25400" anchor="b">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EAD3"/>
                    </a:solidFill>
                  </a:tcPr>
                </a:tc>
                <a:extLst>
                  <a:ext uri="{0D108BD9-81ED-4DB2-BD59-A6C34878D82A}">
                    <a16:rowId xmlns:a16="http://schemas.microsoft.com/office/drawing/2014/main" val="10014"/>
                  </a:ext>
                </a:extLst>
              </a:tr>
              <a:tr h="175625">
                <a:tc>
                  <a:txBody>
                    <a:bodyPr/>
                    <a:lstStyle/>
                    <a:p>
                      <a:pPr lvl="0" rtl="0">
                        <a:lnSpc>
                          <a:spcPct val="115000"/>
                        </a:lnSpc>
                        <a:spcBef>
                          <a:spcPts val="0"/>
                        </a:spcBef>
                        <a:buNone/>
                      </a:pPr>
                      <a:r>
                        <a:rPr lang="en" sz="1000"/>
                        <a:t>Release Testing</a:t>
                      </a:r>
                    </a:p>
                  </a:txBody>
                  <a:tcPr marL="25400" marR="25400" marT="25400" marB="25400" anchor="b">
                    <a:lnL w="9525" cap="flat" cmpd="sng">
                      <a:solidFill>
                        <a:srgbClr val="000000"/>
                      </a:solidFill>
                      <a:prstDash val="solid"/>
                      <a:round/>
                      <a:headEnd type="none" w="med" len="med"/>
                      <a:tailEnd type="none" w="med" len="med"/>
                    </a:lnL>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EAD3"/>
                    </a:solidFill>
                  </a:tcPr>
                </a:tc>
                <a:tc>
                  <a:txBody>
                    <a:bodyPr/>
                    <a:lstStyle/>
                    <a:p>
                      <a:pPr lvl="0" algn="ctr" rtl="0">
                        <a:lnSpc>
                          <a:spcPct val="115000"/>
                        </a:lnSpc>
                        <a:spcBef>
                          <a:spcPts val="0"/>
                        </a:spcBef>
                        <a:buNone/>
                      </a:pPr>
                      <a:r>
                        <a:rPr lang="en" sz="1000"/>
                        <a:t>5</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EAD3"/>
                    </a:solidFill>
                  </a:tcPr>
                </a:tc>
                <a:tc>
                  <a:txBody>
                    <a:bodyPr/>
                    <a:lstStyle/>
                    <a:p>
                      <a:pPr lvl="0" algn="ctr" rtl="0">
                        <a:lnSpc>
                          <a:spcPct val="115000"/>
                        </a:lnSpc>
                        <a:spcBef>
                          <a:spcPts val="0"/>
                        </a:spcBef>
                        <a:buNone/>
                      </a:pPr>
                      <a:r>
                        <a:rPr lang="en" sz="1000"/>
                        <a:t>12/4 to 12/11</a:t>
                      </a:r>
                    </a:p>
                  </a:txBody>
                  <a:tcPr marL="25400" marR="25400" marT="25400" marB="25400" anchor="b">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EAD3"/>
                    </a:solidFill>
                  </a:tcPr>
                </a:tc>
                <a:tc>
                  <a:txBody>
                    <a:bodyPr/>
                    <a:lstStyle/>
                    <a:p>
                      <a:pPr lvl="0" algn="ctr" rtl="0">
                        <a:lnSpc>
                          <a:spcPct val="115000"/>
                        </a:lnSpc>
                        <a:spcBef>
                          <a:spcPts val="0"/>
                        </a:spcBef>
                        <a:buNone/>
                      </a:pPr>
                      <a:r>
                        <a:rPr lang="en" sz="1000"/>
                        <a:t>Not Started</a:t>
                      </a:r>
                    </a:p>
                  </a:txBody>
                  <a:tcPr marL="25400" marR="25400" marT="25400" marB="25400" anchor="b">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EAD3"/>
                    </a:solidFill>
                  </a:tcPr>
                </a:tc>
                <a:extLst>
                  <a:ext uri="{0D108BD9-81ED-4DB2-BD59-A6C34878D82A}">
                    <a16:rowId xmlns:a16="http://schemas.microsoft.com/office/drawing/2014/main" val="10015"/>
                  </a:ext>
                </a:extLst>
              </a:tr>
            </a:tbl>
          </a:graphicData>
        </a:graphic>
      </p:graphicFrame>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411</Words>
  <Application>Microsoft Office PowerPoint</Application>
  <PresentationFormat>On-screen Show (16:9)</PresentationFormat>
  <Paragraphs>89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Oswald</vt:lpstr>
      <vt:lpstr>Average</vt:lpstr>
      <vt:lpstr>Slate</vt:lpstr>
      <vt:lpstr>Motus Unitatis, an Animation Editor</vt:lpstr>
      <vt:lpstr>Motus Unitatis: Purpose</vt:lpstr>
      <vt:lpstr>Layout - Edit Mode</vt:lpstr>
      <vt:lpstr>Layout - Play Mode</vt:lpstr>
      <vt:lpstr>Technical Requirements</vt:lpstr>
      <vt:lpstr>Technical Requirements - Cont.</vt:lpstr>
      <vt:lpstr>Project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Motus Unitatis, an Animation Editor</dc:title>
  <cp:lastModifiedBy>Bryan Castillo</cp:lastModifiedBy>
  <cp:revision>1</cp:revision>
  <dcterms:modified xsi:type="dcterms:W3CDTF">2017-12-10T19:19:30Z</dcterms:modified>
</cp:coreProperties>
</file>