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  <p:sldMasterId id="2147483783" r:id="rId2"/>
    <p:sldMasterId id="2147483795" r:id="rId3"/>
    <p:sldMasterId id="2147483807" r:id="rId4"/>
  </p:sldMasterIdLst>
  <p:notesMasterIdLst>
    <p:notesMasterId r:id="rId33"/>
  </p:notesMasterIdLst>
  <p:sldIdLst>
    <p:sldId id="258" r:id="rId5"/>
    <p:sldId id="278" r:id="rId6"/>
    <p:sldId id="256" r:id="rId7"/>
    <p:sldId id="279" r:id="rId8"/>
    <p:sldId id="257" r:id="rId9"/>
    <p:sldId id="259" r:id="rId10"/>
    <p:sldId id="260" r:id="rId11"/>
    <p:sldId id="261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62" r:id="rId20"/>
    <p:sldId id="263" r:id="rId21"/>
    <p:sldId id="264" r:id="rId22"/>
    <p:sldId id="273" r:id="rId23"/>
    <p:sldId id="272" r:id="rId24"/>
    <p:sldId id="275" r:id="rId25"/>
    <p:sldId id="274" r:id="rId26"/>
    <p:sldId id="276" r:id="rId27"/>
    <p:sldId id="277" r:id="rId28"/>
    <p:sldId id="280" r:id="rId29"/>
    <p:sldId id="281" r:id="rId30"/>
    <p:sldId id="283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Gyu Kim" initials="H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B8"/>
    <a:srgbClr val="660033"/>
    <a:srgbClr val="660066"/>
    <a:srgbClr val="FF7C80"/>
    <a:srgbClr val="05AF82"/>
    <a:srgbClr val="C1EFFF"/>
    <a:srgbClr val="2D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8" autoAdjust="0"/>
    <p:restoredTop sz="86454" autoAdjust="0"/>
  </p:normalViewPr>
  <p:slideViewPr>
    <p:cSldViewPr snapToGrid="0">
      <p:cViewPr varScale="1">
        <p:scale>
          <a:sx n="84" d="100"/>
          <a:sy n="84" d="100"/>
        </p:scale>
        <p:origin x="3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A5ECC-1DE2-4E63-8B66-ED5CC05A1CC2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</dgm:pt>
    <dgm:pt modelId="{8A008A62-A958-41F0-8A69-42CAC33B57A8}">
      <dgm:prSet phldrT="[Text]" custT="1"/>
      <dgm:spPr/>
      <dgm:t>
        <a:bodyPr/>
        <a:lstStyle/>
        <a:p>
          <a:r>
            <a:rPr lang="en-US" sz="2400" u="sng" dirty="0" smtClean="0">
              <a:solidFill>
                <a:schemeClr val="bg1">
                  <a:lumMod val="95000"/>
                  <a:lumOff val="5000"/>
                </a:schemeClr>
              </a:solidFill>
            </a:rPr>
            <a:t>Do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+1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4/16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25%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6ECB7B6-4038-448C-8AFF-B3042F211B5A}" type="parTrans" cxnId="{C74D1BF4-3ADC-4588-86B5-3AB67B3E4E8C}">
      <dgm:prSet/>
      <dgm:spPr/>
      <dgm:t>
        <a:bodyPr/>
        <a:lstStyle/>
        <a:p>
          <a:endParaRPr lang="en-US"/>
        </a:p>
      </dgm:t>
    </dgm:pt>
    <dgm:pt modelId="{65A673BF-1D36-49B9-8C25-C6D1896CEDC2}" type="sibTrans" cxnId="{C74D1BF4-3ADC-4588-86B5-3AB67B3E4E8C}">
      <dgm:prSet/>
      <dgm:spPr/>
      <dgm:t>
        <a:bodyPr/>
        <a:lstStyle/>
        <a:p>
          <a:endParaRPr lang="en-US"/>
        </a:p>
      </dgm:t>
    </dgm:pt>
    <dgm:pt modelId="{011D83F4-DA9E-4A7D-A602-227A1D5119E4}">
      <dgm:prSet phldrT="[Text]" custT="1"/>
      <dgm:spPr/>
      <dgm:t>
        <a:bodyPr/>
        <a:lstStyle/>
        <a:p>
          <a:r>
            <a:rPr lang="en-US" sz="2400" u="sng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Ge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+2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6/16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37.5%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4AD568A-2D20-4394-BE6C-6CE8C6A4CF6F}" type="parTrans" cxnId="{17070AC4-33D6-458B-B36E-F4656C789E7A}">
      <dgm:prSet/>
      <dgm:spPr/>
      <dgm:t>
        <a:bodyPr/>
        <a:lstStyle/>
        <a:p>
          <a:endParaRPr lang="en-US"/>
        </a:p>
      </dgm:t>
    </dgm:pt>
    <dgm:pt modelId="{2A41B87B-A4DA-4DEB-9EFC-D0E03DC0F108}" type="sibTrans" cxnId="{17070AC4-33D6-458B-B36E-F4656C789E7A}">
      <dgm:prSet/>
      <dgm:spPr/>
      <dgm:t>
        <a:bodyPr/>
        <a:lstStyle/>
        <a:p>
          <a:endParaRPr lang="en-US"/>
        </a:p>
      </dgm:t>
    </dgm:pt>
    <dgm:pt modelId="{ADDA1FAB-C8C4-4854-A0AF-DA08F17601E4}">
      <dgm:prSet phldrT="[Text]" custT="1"/>
      <dgm:spPr/>
      <dgm:t>
        <a:bodyPr/>
        <a:lstStyle/>
        <a:p>
          <a:r>
            <a:rPr lang="en-US" sz="2400" u="sng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Ger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+3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4/16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25%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9BC1C42-03D1-45C9-B139-4F03D4AC267E}" type="parTrans" cxnId="{C9F57345-5AA8-46E8-A531-FE748A10A2DE}">
      <dgm:prSet/>
      <dgm:spPr/>
      <dgm:t>
        <a:bodyPr/>
        <a:lstStyle/>
        <a:p>
          <a:endParaRPr lang="en-US"/>
        </a:p>
      </dgm:t>
    </dgm:pt>
    <dgm:pt modelId="{33619E50-6CEC-4BD7-A124-8BB2A29DFCD6}" type="sibTrans" cxnId="{C9F57345-5AA8-46E8-A531-FE748A10A2DE}">
      <dgm:prSet/>
      <dgm:spPr/>
      <dgm:t>
        <a:bodyPr/>
        <a:lstStyle/>
        <a:p>
          <a:endParaRPr lang="en-US"/>
        </a:p>
      </dgm:t>
    </dgm:pt>
    <dgm:pt modelId="{D2E90256-B3E2-42C8-918E-55CF572C2F4F}">
      <dgm:prSet phldrT="[Text]" custT="1"/>
      <dgm:spPr/>
      <dgm:t>
        <a:bodyPr/>
        <a:lstStyle/>
        <a:p>
          <a:r>
            <a:rPr lang="en-US" sz="2400" u="sng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Yoot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+4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1/16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6.25%</a:t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endParaRPr lang="en-US" sz="2400" dirty="0" smtClean="0">
            <a:solidFill>
              <a:schemeClr val="bg1">
                <a:lumMod val="95000"/>
                <a:lumOff val="5000"/>
              </a:schemeClr>
            </a:solidFill>
          </a:endParaRPr>
        </a:p>
        <a:p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Throw +1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D5F980F-74E5-4E72-870B-71DFDFDC5D5C}" type="parTrans" cxnId="{0CD2F78D-D791-4F55-BF20-3D25B8F249F2}">
      <dgm:prSet/>
      <dgm:spPr/>
      <dgm:t>
        <a:bodyPr/>
        <a:lstStyle/>
        <a:p>
          <a:endParaRPr lang="en-US"/>
        </a:p>
      </dgm:t>
    </dgm:pt>
    <dgm:pt modelId="{478F18A9-A4AE-40A6-96BF-9F3389E4B0F3}" type="sibTrans" cxnId="{0CD2F78D-D791-4F55-BF20-3D25B8F249F2}">
      <dgm:prSet/>
      <dgm:spPr/>
      <dgm:t>
        <a:bodyPr/>
        <a:lstStyle/>
        <a:p>
          <a:endParaRPr lang="en-US"/>
        </a:p>
      </dgm:t>
    </dgm:pt>
    <dgm:pt modelId="{CCDAAE7E-74C6-48EF-B082-4AA2ACE8AC0F}">
      <dgm:prSet phldrT="[Text]" custT="1"/>
      <dgm:spPr/>
      <dgm:t>
        <a:bodyPr/>
        <a:lstStyle/>
        <a:p>
          <a:r>
            <a:rPr lang="en-US" sz="2400" u="sng" dirty="0" smtClean="0">
              <a:solidFill>
                <a:schemeClr val="bg1">
                  <a:lumMod val="95000"/>
                  <a:lumOff val="5000"/>
                </a:schemeClr>
              </a:solidFill>
            </a:rPr>
            <a:t>Mo</a:t>
          </a: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/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+5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1/16</a:t>
          </a:r>
        </a:p>
        <a:p>
          <a: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  <a:t>6.25%</a:t>
          </a:r>
          <a:br>
            <a:rPr lang="en-US" sz="2400" dirty="0" smtClean="0">
              <a:solidFill>
                <a:schemeClr val="bg1">
                  <a:lumMod val="95000"/>
                  <a:lumOff val="5000"/>
                </a:schemeClr>
              </a:solidFill>
            </a:rPr>
          </a:br>
          <a:endParaRPr lang="en-US" sz="2400" dirty="0" smtClean="0">
            <a:solidFill>
              <a:schemeClr val="bg1">
                <a:lumMod val="95000"/>
                <a:lumOff val="5000"/>
              </a:schemeClr>
            </a:solidFill>
          </a:endParaRPr>
        </a:p>
        <a:p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Throw+1</a:t>
          </a:r>
          <a:endParaRPr lang="en-US" sz="24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99C62295-3EE6-463B-8F80-20759CBCF371}" type="parTrans" cxnId="{7A43F9C3-82B4-4C7C-B75B-98F48F1F85A4}">
      <dgm:prSet/>
      <dgm:spPr/>
      <dgm:t>
        <a:bodyPr/>
        <a:lstStyle/>
        <a:p>
          <a:endParaRPr lang="en-US"/>
        </a:p>
      </dgm:t>
    </dgm:pt>
    <dgm:pt modelId="{53397E27-D2FA-4B36-92F6-E4B915AE1D2B}" type="sibTrans" cxnId="{7A43F9C3-82B4-4C7C-B75B-98F48F1F85A4}">
      <dgm:prSet/>
      <dgm:spPr/>
      <dgm:t>
        <a:bodyPr/>
        <a:lstStyle/>
        <a:p>
          <a:endParaRPr lang="en-US"/>
        </a:p>
      </dgm:t>
    </dgm:pt>
    <dgm:pt modelId="{8272E222-EAF1-4C79-BEA4-804FC307CA85}" type="pres">
      <dgm:prSet presAssocID="{5C7A5ECC-1DE2-4E63-8B66-ED5CC05A1CC2}" presName="Name0" presStyleCnt="0">
        <dgm:presLayoutVars>
          <dgm:dir/>
          <dgm:resizeHandles val="exact"/>
        </dgm:presLayoutVars>
      </dgm:prSet>
      <dgm:spPr/>
    </dgm:pt>
    <dgm:pt modelId="{C27270FC-333C-4671-A6E8-1CDFE2345965}" type="pres">
      <dgm:prSet presAssocID="{5C7A5ECC-1DE2-4E63-8B66-ED5CC05A1CC2}" presName="bkgdShp" presStyleLbl="alignAccFollowNode1" presStyleIdx="0" presStyleCnt="1" custLinFactNeighborX="-1278" custLinFactNeighborY="-2751"/>
      <dgm:spPr/>
    </dgm:pt>
    <dgm:pt modelId="{8DBC14DD-E4A6-4119-A47F-4EE45A90AD66}" type="pres">
      <dgm:prSet presAssocID="{5C7A5ECC-1DE2-4E63-8B66-ED5CC05A1CC2}" presName="linComp" presStyleCnt="0"/>
      <dgm:spPr/>
    </dgm:pt>
    <dgm:pt modelId="{3C23A1C0-7C1E-4D70-892F-92C6E98026DD}" type="pres">
      <dgm:prSet presAssocID="{8A008A62-A958-41F0-8A69-42CAC33B57A8}" presName="compNode" presStyleCnt="0"/>
      <dgm:spPr/>
    </dgm:pt>
    <dgm:pt modelId="{0F58E7EC-521F-4B4B-BE63-A0CB07609907}" type="pres">
      <dgm:prSet presAssocID="{8A008A62-A958-41F0-8A69-42CAC33B57A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2222B-2F0F-4422-B588-16123F24504C}" type="pres">
      <dgm:prSet presAssocID="{8A008A62-A958-41F0-8A69-42CAC33B57A8}" presName="invisiNode" presStyleLbl="node1" presStyleIdx="0" presStyleCnt="5"/>
      <dgm:spPr/>
    </dgm:pt>
    <dgm:pt modelId="{DC142A37-7923-43CB-9476-677B8F2B9C09}" type="pres">
      <dgm:prSet presAssocID="{8A008A62-A958-41F0-8A69-42CAC33B57A8}" presName="imagNode" presStyleLbl="fgImgPlace1" presStyleIdx="0" presStyleCnt="5"/>
      <dgm:spPr/>
    </dgm:pt>
    <dgm:pt modelId="{1A7DB11E-CF1D-4537-8304-08C6EF3AF861}" type="pres">
      <dgm:prSet presAssocID="{65A673BF-1D36-49B9-8C25-C6D1896CEDC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261291-9C7D-43A6-9586-C2F45EFCE97D}" type="pres">
      <dgm:prSet presAssocID="{011D83F4-DA9E-4A7D-A602-227A1D5119E4}" presName="compNode" presStyleCnt="0"/>
      <dgm:spPr/>
    </dgm:pt>
    <dgm:pt modelId="{8058603A-A843-48F8-BECD-CEC4109D2CB4}" type="pres">
      <dgm:prSet presAssocID="{011D83F4-DA9E-4A7D-A602-227A1D5119E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B4D07-C31F-46B7-AFF4-73EAE71D8308}" type="pres">
      <dgm:prSet presAssocID="{011D83F4-DA9E-4A7D-A602-227A1D5119E4}" presName="invisiNode" presStyleLbl="node1" presStyleIdx="1" presStyleCnt="5"/>
      <dgm:spPr/>
    </dgm:pt>
    <dgm:pt modelId="{E417CA1D-5156-404C-A2FB-4B037D44B4D2}" type="pres">
      <dgm:prSet presAssocID="{011D83F4-DA9E-4A7D-A602-227A1D5119E4}" presName="imagNode" presStyleLbl="fgImgPlace1" presStyleIdx="1" presStyleCnt="5"/>
      <dgm:spPr/>
    </dgm:pt>
    <dgm:pt modelId="{16F54A7C-9A65-4EE5-9F70-6EBACA0240AC}" type="pres">
      <dgm:prSet presAssocID="{2A41B87B-A4DA-4DEB-9EFC-D0E03DC0F1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5C39A96-55AA-4A9F-A8F1-DC2152003D05}" type="pres">
      <dgm:prSet presAssocID="{ADDA1FAB-C8C4-4854-A0AF-DA08F17601E4}" presName="compNode" presStyleCnt="0"/>
      <dgm:spPr/>
    </dgm:pt>
    <dgm:pt modelId="{CFDFF09F-6CC2-4909-BB3A-F8BB7B938FE5}" type="pres">
      <dgm:prSet presAssocID="{ADDA1FAB-C8C4-4854-A0AF-DA08F17601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929C-A296-4B6E-9542-659DA9E26B8A}" type="pres">
      <dgm:prSet presAssocID="{ADDA1FAB-C8C4-4854-A0AF-DA08F17601E4}" presName="invisiNode" presStyleLbl="node1" presStyleIdx="2" presStyleCnt="5"/>
      <dgm:spPr/>
    </dgm:pt>
    <dgm:pt modelId="{5809F657-1839-4BF4-B346-52A67C35C2AB}" type="pres">
      <dgm:prSet presAssocID="{ADDA1FAB-C8C4-4854-A0AF-DA08F17601E4}" presName="imagNode" presStyleLbl="fgImgPlace1" presStyleIdx="2" presStyleCnt="5"/>
      <dgm:spPr/>
    </dgm:pt>
    <dgm:pt modelId="{4F86C816-3871-4FCB-94BE-9C168F6BD5D5}" type="pres">
      <dgm:prSet presAssocID="{33619E50-6CEC-4BD7-A124-8BB2A29DFC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4BBFE9-E233-440A-816C-60E97A1DB669}" type="pres">
      <dgm:prSet presAssocID="{D2E90256-B3E2-42C8-918E-55CF572C2F4F}" presName="compNode" presStyleCnt="0"/>
      <dgm:spPr/>
    </dgm:pt>
    <dgm:pt modelId="{68DB3B60-5761-4E91-A969-A68885693929}" type="pres">
      <dgm:prSet presAssocID="{D2E90256-B3E2-42C8-918E-55CF572C2F4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A096C-B592-4BFC-9EC5-DAF8F4690913}" type="pres">
      <dgm:prSet presAssocID="{D2E90256-B3E2-42C8-918E-55CF572C2F4F}" presName="invisiNode" presStyleLbl="node1" presStyleIdx="3" presStyleCnt="5"/>
      <dgm:spPr/>
    </dgm:pt>
    <dgm:pt modelId="{EFF58B3D-0FB8-437F-8DA7-9753E69BE7F3}" type="pres">
      <dgm:prSet presAssocID="{D2E90256-B3E2-42C8-918E-55CF572C2F4F}" presName="imagNode" presStyleLbl="fgImgPlace1" presStyleIdx="3" presStyleCnt="5"/>
      <dgm:spPr/>
    </dgm:pt>
    <dgm:pt modelId="{36F4222C-8DAC-4FDC-A204-AF6A5C91A77C}" type="pres">
      <dgm:prSet presAssocID="{478F18A9-A4AE-40A6-96BF-9F3389E4B0F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0242C7-1E36-49E2-85FB-FDCEB499E1F2}" type="pres">
      <dgm:prSet presAssocID="{CCDAAE7E-74C6-48EF-B082-4AA2ACE8AC0F}" presName="compNode" presStyleCnt="0"/>
      <dgm:spPr/>
    </dgm:pt>
    <dgm:pt modelId="{51357B11-8C76-40FA-921F-0EC6497A5280}" type="pres">
      <dgm:prSet presAssocID="{CCDAAE7E-74C6-48EF-B082-4AA2ACE8AC0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C72EB-7A85-4C14-B485-CEEAFB8A62F3}" type="pres">
      <dgm:prSet presAssocID="{CCDAAE7E-74C6-48EF-B082-4AA2ACE8AC0F}" presName="invisiNode" presStyleLbl="node1" presStyleIdx="4" presStyleCnt="5"/>
      <dgm:spPr/>
    </dgm:pt>
    <dgm:pt modelId="{288E7555-FBAB-446F-BABB-BCE2DCD05551}" type="pres">
      <dgm:prSet presAssocID="{CCDAAE7E-74C6-48EF-B082-4AA2ACE8AC0F}" presName="imagNode" presStyleLbl="fgImgPlace1" presStyleIdx="4" presStyleCnt="5"/>
      <dgm:spPr/>
    </dgm:pt>
  </dgm:ptLst>
  <dgm:cxnLst>
    <dgm:cxn modelId="{FEABF539-6281-44AD-A0E3-8CC9323FD5EB}" type="presOf" srcId="{D2E90256-B3E2-42C8-918E-55CF572C2F4F}" destId="{68DB3B60-5761-4E91-A969-A68885693929}" srcOrd="0" destOrd="0" presId="urn:microsoft.com/office/officeart/2005/8/layout/pList2"/>
    <dgm:cxn modelId="{9D684FD3-EA60-47C0-B17D-0D65B0FB5DEF}" type="presOf" srcId="{CCDAAE7E-74C6-48EF-B082-4AA2ACE8AC0F}" destId="{51357B11-8C76-40FA-921F-0EC6497A5280}" srcOrd="0" destOrd="0" presId="urn:microsoft.com/office/officeart/2005/8/layout/pList2"/>
    <dgm:cxn modelId="{A7E813EA-B5E0-45B6-92BB-010D083FF67F}" type="presOf" srcId="{33619E50-6CEC-4BD7-A124-8BB2A29DFCD6}" destId="{4F86C816-3871-4FCB-94BE-9C168F6BD5D5}" srcOrd="0" destOrd="0" presId="urn:microsoft.com/office/officeart/2005/8/layout/pList2"/>
    <dgm:cxn modelId="{C74D1BF4-3ADC-4588-86B5-3AB67B3E4E8C}" srcId="{5C7A5ECC-1DE2-4E63-8B66-ED5CC05A1CC2}" destId="{8A008A62-A958-41F0-8A69-42CAC33B57A8}" srcOrd="0" destOrd="0" parTransId="{26ECB7B6-4038-448C-8AFF-B3042F211B5A}" sibTransId="{65A673BF-1D36-49B9-8C25-C6D1896CEDC2}"/>
    <dgm:cxn modelId="{C4952FDC-78FD-48F1-B384-6A0A0FBD10F1}" type="presOf" srcId="{478F18A9-A4AE-40A6-96BF-9F3389E4B0F3}" destId="{36F4222C-8DAC-4FDC-A204-AF6A5C91A77C}" srcOrd="0" destOrd="0" presId="urn:microsoft.com/office/officeart/2005/8/layout/pList2"/>
    <dgm:cxn modelId="{8C79041A-1805-4125-9CA4-F837A1AC37DD}" type="presOf" srcId="{011D83F4-DA9E-4A7D-A602-227A1D5119E4}" destId="{8058603A-A843-48F8-BECD-CEC4109D2CB4}" srcOrd="0" destOrd="0" presId="urn:microsoft.com/office/officeart/2005/8/layout/pList2"/>
    <dgm:cxn modelId="{C9F57345-5AA8-46E8-A531-FE748A10A2DE}" srcId="{5C7A5ECC-1DE2-4E63-8B66-ED5CC05A1CC2}" destId="{ADDA1FAB-C8C4-4854-A0AF-DA08F17601E4}" srcOrd="2" destOrd="0" parTransId="{39BC1C42-03D1-45C9-B139-4F03D4AC267E}" sibTransId="{33619E50-6CEC-4BD7-A124-8BB2A29DFCD6}"/>
    <dgm:cxn modelId="{B654E40F-C0D0-44DD-B2B0-0C16005E33BC}" type="presOf" srcId="{2A41B87B-A4DA-4DEB-9EFC-D0E03DC0F108}" destId="{16F54A7C-9A65-4EE5-9F70-6EBACA0240AC}" srcOrd="0" destOrd="0" presId="urn:microsoft.com/office/officeart/2005/8/layout/pList2"/>
    <dgm:cxn modelId="{0CD2F78D-D791-4F55-BF20-3D25B8F249F2}" srcId="{5C7A5ECC-1DE2-4E63-8B66-ED5CC05A1CC2}" destId="{D2E90256-B3E2-42C8-918E-55CF572C2F4F}" srcOrd="3" destOrd="0" parTransId="{6D5F980F-74E5-4E72-870B-71DFDFDC5D5C}" sibTransId="{478F18A9-A4AE-40A6-96BF-9F3389E4B0F3}"/>
    <dgm:cxn modelId="{B8332E5E-B2D3-4CB7-A377-6B038F8E2665}" type="presOf" srcId="{65A673BF-1D36-49B9-8C25-C6D1896CEDC2}" destId="{1A7DB11E-CF1D-4537-8304-08C6EF3AF861}" srcOrd="0" destOrd="0" presId="urn:microsoft.com/office/officeart/2005/8/layout/pList2"/>
    <dgm:cxn modelId="{1955E986-69C9-4382-B723-653325783485}" type="presOf" srcId="{8A008A62-A958-41F0-8A69-42CAC33B57A8}" destId="{0F58E7EC-521F-4B4B-BE63-A0CB07609907}" srcOrd="0" destOrd="0" presId="urn:microsoft.com/office/officeart/2005/8/layout/pList2"/>
    <dgm:cxn modelId="{9C6A4CD6-61C1-460A-A763-1B84A2645102}" type="presOf" srcId="{ADDA1FAB-C8C4-4854-A0AF-DA08F17601E4}" destId="{CFDFF09F-6CC2-4909-BB3A-F8BB7B938FE5}" srcOrd="0" destOrd="0" presId="urn:microsoft.com/office/officeart/2005/8/layout/pList2"/>
    <dgm:cxn modelId="{17070AC4-33D6-458B-B36E-F4656C789E7A}" srcId="{5C7A5ECC-1DE2-4E63-8B66-ED5CC05A1CC2}" destId="{011D83F4-DA9E-4A7D-A602-227A1D5119E4}" srcOrd="1" destOrd="0" parTransId="{34AD568A-2D20-4394-BE6C-6CE8C6A4CF6F}" sibTransId="{2A41B87B-A4DA-4DEB-9EFC-D0E03DC0F108}"/>
    <dgm:cxn modelId="{C89F42E5-2C8F-437D-AA42-312BBBBE53C2}" type="presOf" srcId="{5C7A5ECC-1DE2-4E63-8B66-ED5CC05A1CC2}" destId="{8272E222-EAF1-4C79-BEA4-804FC307CA85}" srcOrd="0" destOrd="0" presId="urn:microsoft.com/office/officeart/2005/8/layout/pList2"/>
    <dgm:cxn modelId="{7A43F9C3-82B4-4C7C-B75B-98F48F1F85A4}" srcId="{5C7A5ECC-1DE2-4E63-8B66-ED5CC05A1CC2}" destId="{CCDAAE7E-74C6-48EF-B082-4AA2ACE8AC0F}" srcOrd="4" destOrd="0" parTransId="{99C62295-3EE6-463B-8F80-20759CBCF371}" sibTransId="{53397E27-D2FA-4B36-92F6-E4B915AE1D2B}"/>
    <dgm:cxn modelId="{A6236423-C522-4CED-BFA5-54A28CB37039}" type="presParOf" srcId="{8272E222-EAF1-4C79-BEA4-804FC307CA85}" destId="{C27270FC-333C-4671-A6E8-1CDFE2345965}" srcOrd="0" destOrd="0" presId="urn:microsoft.com/office/officeart/2005/8/layout/pList2"/>
    <dgm:cxn modelId="{860CED6D-B28A-4172-8799-16532FA94EAD}" type="presParOf" srcId="{8272E222-EAF1-4C79-BEA4-804FC307CA85}" destId="{8DBC14DD-E4A6-4119-A47F-4EE45A90AD66}" srcOrd="1" destOrd="0" presId="urn:microsoft.com/office/officeart/2005/8/layout/pList2"/>
    <dgm:cxn modelId="{285E1040-A6D0-4BF5-828D-5636CED429AC}" type="presParOf" srcId="{8DBC14DD-E4A6-4119-A47F-4EE45A90AD66}" destId="{3C23A1C0-7C1E-4D70-892F-92C6E98026DD}" srcOrd="0" destOrd="0" presId="urn:microsoft.com/office/officeart/2005/8/layout/pList2"/>
    <dgm:cxn modelId="{A5404B94-EC8E-4BEC-9860-BAD171EBEE2C}" type="presParOf" srcId="{3C23A1C0-7C1E-4D70-892F-92C6E98026DD}" destId="{0F58E7EC-521F-4B4B-BE63-A0CB07609907}" srcOrd="0" destOrd="0" presId="urn:microsoft.com/office/officeart/2005/8/layout/pList2"/>
    <dgm:cxn modelId="{C6D5AD6D-A2DF-48BC-91A6-D83BFA65E3BF}" type="presParOf" srcId="{3C23A1C0-7C1E-4D70-892F-92C6E98026DD}" destId="{22E2222B-2F0F-4422-B588-16123F24504C}" srcOrd="1" destOrd="0" presId="urn:microsoft.com/office/officeart/2005/8/layout/pList2"/>
    <dgm:cxn modelId="{DE5BC1E1-6490-449E-8894-5D805CCD91A1}" type="presParOf" srcId="{3C23A1C0-7C1E-4D70-892F-92C6E98026DD}" destId="{DC142A37-7923-43CB-9476-677B8F2B9C09}" srcOrd="2" destOrd="0" presId="urn:microsoft.com/office/officeart/2005/8/layout/pList2"/>
    <dgm:cxn modelId="{494C9A4F-D5CB-46D2-89AE-085E63BDB768}" type="presParOf" srcId="{8DBC14DD-E4A6-4119-A47F-4EE45A90AD66}" destId="{1A7DB11E-CF1D-4537-8304-08C6EF3AF861}" srcOrd="1" destOrd="0" presId="urn:microsoft.com/office/officeart/2005/8/layout/pList2"/>
    <dgm:cxn modelId="{3D81FD1B-9EEE-45C8-BD75-A9378CF4B7F6}" type="presParOf" srcId="{8DBC14DD-E4A6-4119-A47F-4EE45A90AD66}" destId="{DD261291-9C7D-43A6-9586-C2F45EFCE97D}" srcOrd="2" destOrd="0" presId="urn:microsoft.com/office/officeart/2005/8/layout/pList2"/>
    <dgm:cxn modelId="{E4F4EE42-33FA-48CE-AABB-1C563FFB9602}" type="presParOf" srcId="{DD261291-9C7D-43A6-9586-C2F45EFCE97D}" destId="{8058603A-A843-48F8-BECD-CEC4109D2CB4}" srcOrd="0" destOrd="0" presId="urn:microsoft.com/office/officeart/2005/8/layout/pList2"/>
    <dgm:cxn modelId="{4C5983BF-C9F5-46DC-AB63-F4B1AD40DE8E}" type="presParOf" srcId="{DD261291-9C7D-43A6-9586-C2F45EFCE97D}" destId="{455B4D07-C31F-46B7-AFF4-73EAE71D8308}" srcOrd="1" destOrd="0" presId="urn:microsoft.com/office/officeart/2005/8/layout/pList2"/>
    <dgm:cxn modelId="{AF584B2B-8514-49C8-BF8F-3D4732AA63FF}" type="presParOf" srcId="{DD261291-9C7D-43A6-9586-C2F45EFCE97D}" destId="{E417CA1D-5156-404C-A2FB-4B037D44B4D2}" srcOrd="2" destOrd="0" presId="urn:microsoft.com/office/officeart/2005/8/layout/pList2"/>
    <dgm:cxn modelId="{785E2BCD-B73F-4B78-9827-B0617E92D852}" type="presParOf" srcId="{8DBC14DD-E4A6-4119-A47F-4EE45A90AD66}" destId="{16F54A7C-9A65-4EE5-9F70-6EBACA0240AC}" srcOrd="3" destOrd="0" presId="urn:microsoft.com/office/officeart/2005/8/layout/pList2"/>
    <dgm:cxn modelId="{155A8C99-3C09-44DF-ABB9-66A8C45BBFBE}" type="presParOf" srcId="{8DBC14DD-E4A6-4119-A47F-4EE45A90AD66}" destId="{55C39A96-55AA-4A9F-A8F1-DC2152003D05}" srcOrd="4" destOrd="0" presId="urn:microsoft.com/office/officeart/2005/8/layout/pList2"/>
    <dgm:cxn modelId="{28893DB9-E18D-4513-A62A-A0BBAE9B3AFF}" type="presParOf" srcId="{55C39A96-55AA-4A9F-A8F1-DC2152003D05}" destId="{CFDFF09F-6CC2-4909-BB3A-F8BB7B938FE5}" srcOrd="0" destOrd="0" presId="urn:microsoft.com/office/officeart/2005/8/layout/pList2"/>
    <dgm:cxn modelId="{D73FB728-C24C-476F-AB23-D35BAB77742E}" type="presParOf" srcId="{55C39A96-55AA-4A9F-A8F1-DC2152003D05}" destId="{B6E7929C-A296-4B6E-9542-659DA9E26B8A}" srcOrd="1" destOrd="0" presId="urn:microsoft.com/office/officeart/2005/8/layout/pList2"/>
    <dgm:cxn modelId="{4BA73AEB-9793-4827-9CE0-F4C1ECFD434B}" type="presParOf" srcId="{55C39A96-55AA-4A9F-A8F1-DC2152003D05}" destId="{5809F657-1839-4BF4-B346-52A67C35C2AB}" srcOrd="2" destOrd="0" presId="urn:microsoft.com/office/officeart/2005/8/layout/pList2"/>
    <dgm:cxn modelId="{11C5CD4F-931D-4CD3-B4BF-E2FEA8890B91}" type="presParOf" srcId="{8DBC14DD-E4A6-4119-A47F-4EE45A90AD66}" destId="{4F86C816-3871-4FCB-94BE-9C168F6BD5D5}" srcOrd="5" destOrd="0" presId="urn:microsoft.com/office/officeart/2005/8/layout/pList2"/>
    <dgm:cxn modelId="{6D87DB74-375E-4CBD-B5FE-3C4EF95870A3}" type="presParOf" srcId="{8DBC14DD-E4A6-4119-A47F-4EE45A90AD66}" destId="{044BBFE9-E233-440A-816C-60E97A1DB669}" srcOrd="6" destOrd="0" presId="urn:microsoft.com/office/officeart/2005/8/layout/pList2"/>
    <dgm:cxn modelId="{B650CB40-AE96-4C15-9A44-3E8AFE380826}" type="presParOf" srcId="{044BBFE9-E233-440A-816C-60E97A1DB669}" destId="{68DB3B60-5761-4E91-A969-A68885693929}" srcOrd="0" destOrd="0" presId="urn:microsoft.com/office/officeart/2005/8/layout/pList2"/>
    <dgm:cxn modelId="{05B1733B-A40D-4FA1-9713-B1651B9C6B0D}" type="presParOf" srcId="{044BBFE9-E233-440A-816C-60E97A1DB669}" destId="{334A096C-B592-4BFC-9EC5-DAF8F4690913}" srcOrd="1" destOrd="0" presId="urn:microsoft.com/office/officeart/2005/8/layout/pList2"/>
    <dgm:cxn modelId="{0A52ED21-6100-4099-A0E8-338D93F78269}" type="presParOf" srcId="{044BBFE9-E233-440A-816C-60E97A1DB669}" destId="{EFF58B3D-0FB8-437F-8DA7-9753E69BE7F3}" srcOrd="2" destOrd="0" presId="urn:microsoft.com/office/officeart/2005/8/layout/pList2"/>
    <dgm:cxn modelId="{D72C890B-7307-4E98-B271-1793CA4B708F}" type="presParOf" srcId="{8DBC14DD-E4A6-4119-A47F-4EE45A90AD66}" destId="{36F4222C-8DAC-4FDC-A204-AF6A5C91A77C}" srcOrd="7" destOrd="0" presId="urn:microsoft.com/office/officeart/2005/8/layout/pList2"/>
    <dgm:cxn modelId="{B8B9982F-3542-43FA-9AEE-E73AE590AF6D}" type="presParOf" srcId="{8DBC14DD-E4A6-4119-A47F-4EE45A90AD66}" destId="{C90242C7-1E36-49E2-85FB-FDCEB499E1F2}" srcOrd="8" destOrd="0" presId="urn:microsoft.com/office/officeart/2005/8/layout/pList2"/>
    <dgm:cxn modelId="{8CE0750A-6805-4B03-909A-2D49C7FC4E02}" type="presParOf" srcId="{C90242C7-1E36-49E2-85FB-FDCEB499E1F2}" destId="{51357B11-8C76-40FA-921F-0EC6497A5280}" srcOrd="0" destOrd="0" presId="urn:microsoft.com/office/officeart/2005/8/layout/pList2"/>
    <dgm:cxn modelId="{2E7FAB71-5D4B-4B97-9181-07386CC19124}" type="presParOf" srcId="{C90242C7-1E36-49E2-85FB-FDCEB499E1F2}" destId="{615C72EB-7A85-4C14-B485-CEEAFB8A62F3}" srcOrd="1" destOrd="0" presId="urn:microsoft.com/office/officeart/2005/8/layout/pList2"/>
    <dgm:cxn modelId="{712C2D3A-7434-4B17-A1F0-110F79F5907D}" type="presParOf" srcId="{C90242C7-1E36-49E2-85FB-FDCEB499E1F2}" destId="{288E7555-FBAB-446F-BABB-BCE2DCD0555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105F-8D27-4A05-8E24-9BA39310A852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7480B-40B3-4F4E-9393-AAFFD0C6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7480B-40B3-4F4E-9393-AAFFD0C688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7480B-40B3-4F4E-9393-AAFFD0C688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5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2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0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4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5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4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5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4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60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0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70256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2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5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776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52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40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66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67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993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434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902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30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09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861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968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58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72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3546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28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3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8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7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4233" y="541252"/>
            <a:ext cx="4300102" cy="4300102"/>
            <a:chOff x="375279" y="1764792"/>
            <a:chExt cx="4922270" cy="492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Down Arrow 5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75884" y="4158614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47669" y="354312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04126" y="1263012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7063" y="2011863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4746" y="523725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39874" y="5234496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90081" y="594074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5209" y="5937977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164907" y="-3001476"/>
            <a:ext cx="2790511" cy="2939298"/>
            <a:chOff x="-164907" y="-3001476"/>
            <a:chExt cx="2790511" cy="293929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58978">
              <a:off x="1154406" y="-3001476"/>
              <a:ext cx="437197" cy="279051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58935">
              <a:off x="1020310" y="-2928455"/>
              <a:ext cx="420077" cy="279051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7617">
              <a:off x="1700120" y="-2865293"/>
              <a:ext cx="420077" cy="279051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5650">
              <a:off x="678240" y="-2852689"/>
              <a:ext cx="420077" cy="279051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44653" y="5257232"/>
            <a:ext cx="5762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 through the board to remove pieces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Player who removes all 4 pieces first </a:t>
            </a:r>
            <a:r>
              <a:rPr lang="en-US" sz="2400" b="1" u="sng" dirty="0" smtClean="0">
                <a:solidFill>
                  <a:srgbClr val="0070C0"/>
                </a:solidFill>
              </a:rPr>
              <a:t>Wins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91032" y="-200240"/>
            <a:ext cx="2726510" cy="635669"/>
          </a:xfrm>
          <a:prstGeom prst="round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45 -0.02847 L 0.59045 0.6974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15712 0.006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30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12 0.00625 L 0.36164 0.03055 C 0.40417 0.03611 0.4691 0.03935 0.53559 0.03935 C 0.61268 0.03935 0.67379 0.03611 0.71632 0.03055 L 0.92223 0.00625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4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20" grpId="0" uiExpand="1" build="p"/>
      <p:bldP spid="20" grpId="1" uiExpand="1" build="p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48" y="14364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Shortcuts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9760" y="18654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52130" y="-3001478"/>
            <a:ext cx="1205230" cy="2937829"/>
            <a:chOff x="3352130" y="-3001478"/>
            <a:chExt cx="1205230" cy="293782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304340" y="3337902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71191" y="1843907"/>
            <a:ext cx="359925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If you land on </a:t>
            </a:r>
          </a:p>
          <a:p>
            <a:pPr algn="r"/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 top </a:t>
            </a:r>
            <a:r>
              <a:rPr lang="en-US" sz="2400" dirty="0" smtClean="0">
                <a:solidFill>
                  <a:srgbClr val="C00000"/>
                </a:solidFill>
              </a:rPr>
              <a:t>corner or the center</a:t>
            </a:r>
            <a:r>
              <a:rPr lang="en-US" sz="2400" dirty="0" smtClean="0"/>
              <a:t>,</a:t>
            </a:r>
          </a:p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You can take a Shortcut</a:t>
            </a:r>
          </a:p>
        </p:txBody>
      </p:sp>
      <p:sp>
        <p:nvSpPr>
          <p:cNvPr id="30" name="Down Arrow 29"/>
          <p:cNvSpPr/>
          <p:nvPr/>
        </p:nvSpPr>
        <p:spPr>
          <a:xfrm rot="1740000">
            <a:off x="4746936" y="1647825"/>
            <a:ext cx="139587" cy="2818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9860000" flipH="1">
            <a:off x="747256" y="1647823"/>
            <a:ext cx="139587" cy="2818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760017" y="3407279"/>
            <a:ext cx="139587" cy="28180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-0.2004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20047 L -0.12552 -0.0307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847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 build="p"/>
      <p:bldP spid="28" grpId="0" animBg="1"/>
      <p:bldP spid="28" grpId="1" animBg="1"/>
      <p:bldP spid="28" grpId="2" animBg="1"/>
      <p:bldP spid="29" grpId="0" uiExpand="1" build="p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973" y="1791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Catching Enemy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2585" y="6462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161465" y="1465694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130" y="-3001478"/>
            <a:ext cx="1205230" cy="2937829"/>
            <a:chOff x="3352130" y="-3001478"/>
            <a:chExt cx="1205230" cy="293782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164907" y="-3001476"/>
            <a:ext cx="2790511" cy="2939298"/>
            <a:chOff x="-164907" y="-3001476"/>
            <a:chExt cx="2790511" cy="29392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58978">
              <a:off x="1154406" y="-3001476"/>
              <a:ext cx="437197" cy="279051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58935">
              <a:off x="1020310" y="-2928455"/>
              <a:ext cx="420077" cy="279051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7617">
              <a:off x="1700120" y="-2865293"/>
              <a:ext cx="420077" cy="27905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5650">
              <a:off x="678240" y="-2852689"/>
              <a:ext cx="420077" cy="2790511"/>
            </a:xfrm>
            <a:prstGeom prst="rect">
              <a:avLst/>
            </a:prstGeom>
          </p:spPr>
        </p:pic>
      </p:grpSp>
      <p:sp>
        <p:nvSpPr>
          <p:cNvPr id="8" name="Oval 7"/>
          <p:cNvSpPr/>
          <p:nvPr/>
        </p:nvSpPr>
        <p:spPr>
          <a:xfrm>
            <a:off x="4161464" y="290895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01133" y="322001"/>
            <a:ext cx="360015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If you land on an </a:t>
            </a:r>
          </a:p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Enemy</a:t>
            </a:r>
            <a:r>
              <a:rPr lang="en-US" sz="2400" dirty="0" smtClean="0"/>
              <a:t>,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return </a:t>
            </a:r>
          </a:p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The Enemy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And Throw sticks 1 more</a:t>
            </a:r>
          </a:p>
        </p:txBody>
      </p:sp>
    </p:spTree>
    <p:extLst>
      <p:ext uri="{BB962C8B-B14F-4D97-AF65-F5344CB8AC3E}">
        <p14:creationId xmlns:p14="http://schemas.microsoft.com/office/powerpoint/2010/main" val="36854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0416 -0.2157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12656 0.6604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330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45 -0.02847 L 0.59045 0.6974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21574 L -0.15573 -0.30602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9" grpId="1" animBg="1"/>
      <p:bldP spid="8" grpId="0" animBg="1"/>
      <p:bldP spid="8" grpId="1" animBg="1"/>
      <p:bldP spid="8" grpId="2" animBg="1"/>
      <p:bldP spid="1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2585" y="6462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32242" y="3822537"/>
            <a:ext cx="4842608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If you land on </a:t>
            </a:r>
          </a:p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your own unit</a:t>
            </a:r>
            <a:r>
              <a:rPr lang="en-US" sz="2400" dirty="0" smtClean="0"/>
              <a:t>,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move them together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stack as many as you want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But they will be returned together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973" y="1791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Stacking Units</a:t>
            </a:r>
          </a:p>
        </p:txBody>
      </p:sp>
      <p:sp>
        <p:nvSpPr>
          <p:cNvPr id="10" name="Oval 9"/>
          <p:cNvSpPr/>
          <p:nvPr/>
        </p:nvSpPr>
        <p:spPr>
          <a:xfrm>
            <a:off x="4080562" y="2853495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59337" y="5691945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94918" y="2735393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50083" y="2094050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417 L -0.08402 -0.4141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050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02 -0.41412 L -0.08402 -0.72523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0364 -0.3099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30278 -0.2173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-1088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5677 -0.283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243 -0.29884 L 0.09896 0.4817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3902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8402 -0.72523 L 0.06945 0.0664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3958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966 -0.21597 L -0.06354 0.5868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4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8" grpId="1" uiExpand="1" build="allAtOnce"/>
      <p:bldP spid="4" grpId="0" build="p"/>
      <p:bldP spid="10" grpId="0" animBg="1"/>
      <p:bldP spid="10" grpId="1" animBg="1"/>
      <p:bldP spid="10" grpId="2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2" grpId="0" animBg="1"/>
      <p:bldP spid="12" grpId="1" animBg="1"/>
      <p:bldP spid="12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8973" y="179126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Changing order of Bonus Throws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2585" y="646294"/>
            <a:ext cx="4300102" cy="4300102"/>
            <a:chOff x="375279" y="1764792"/>
            <a:chExt cx="4922270" cy="492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Down Arrow 6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98379" y="3313839"/>
            <a:ext cx="3724033" cy="15081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you earned bonus throw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Yoot</a:t>
            </a:r>
            <a:r>
              <a:rPr lang="en-US" sz="2000" dirty="0" smtClean="0">
                <a:solidFill>
                  <a:schemeClr val="tx1"/>
                </a:solidFill>
              </a:rPr>
              <a:t> +4, Mo +5, Catch enemy)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You can change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the order of movement</a:t>
            </a:r>
          </a:p>
        </p:txBody>
      </p:sp>
      <p:sp>
        <p:nvSpPr>
          <p:cNvPr id="9" name="Oval 8"/>
          <p:cNvSpPr/>
          <p:nvPr/>
        </p:nvSpPr>
        <p:spPr>
          <a:xfrm>
            <a:off x="4076607" y="286302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65731" y="-2937829"/>
            <a:ext cx="1205230" cy="2937829"/>
            <a:chOff x="3352130" y="-3001478"/>
            <a:chExt cx="1205230" cy="29378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128994" y="-3174430"/>
            <a:ext cx="2790511" cy="2937829"/>
            <a:chOff x="4480043" y="-2901068"/>
            <a:chExt cx="2790511" cy="2937829"/>
          </a:xfrm>
        </p:grpSpPr>
        <p:grpSp>
          <p:nvGrpSpPr>
            <p:cNvPr id="15" name="Group 14"/>
            <p:cNvGrpSpPr/>
            <p:nvPr/>
          </p:nvGrpSpPr>
          <p:grpSpPr>
            <a:xfrm>
              <a:off x="5177293" y="-2901068"/>
              <a:ext cx="1070368" cy="2937829"/>
              <a:chOff x="3352130" y="-3001478"/>
              <a:chExt cx="1070368" cy="293782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00431">
                <a:off x="3985301" y="-3001478"/>
                <a:ext cx="437197" cy="279051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07736">
                <a:off x="3352130" y="-2854160"/>
                <a:ext cx="437197" cy="2790511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0258">
              <a:off x="5810463" y="-2876387"/>
              <a:ext cx="437197" cy="27905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6573">
              <a:off x="5656700" y="-2550137"/>
              <a:ext cx="437197" cy="2790511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767292" y="597466"/>
            <a:ext cx="415485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You’ve got Mo (+5 +1 throw)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Don’t use it yet!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Throw one more time.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7292" y="637759"/>
            <a:ext cx="367934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You’ve got </a:t>
            </a:r>
            <a:r>
              <a:rPr lang="en-US" sz="2400" dirty="0" err="1" smtClean="0"/>
              <a:t>Ge</a:t>
            </a:r>
            <a:r>
              <a:rPr lang="en-US" sz="2400" dirty="0" smtClean="0"/>
              <a:t> (+2)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it to catch enemy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You earned bonus throw.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Don’t use Mo yet!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Throw again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363" y="662870"/>
            <a:ext cx="36162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You’ve got </a:t>
            </a:r>
            <a:r>
              <a:rPr lang="en-US" sz="2400" dirty="0" err="1" smtClean="0"/>
              <a:t>Ge</a:t>
            </a:r>
            <a:r>
              <a:rPr lang="en-US" sz="2400" dirty="0" smtClean="0"/>
              <a:t> (+2) again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it to stack units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Now it’s time to use Mo.</a:t>
            </a:r>
          </a:p>
        </p:txBody>
      </p:sp>
      <p:sp>
        <p:nvSpPr>
          <p:cNvPr id="27" name="Oval 26"/>
          <p:cNvSpPr/>
          <p:nvPr/>
        </p:nvSpPr>
        <p:spPr>
          <a:xfrm>
            <a:off x="5988127" y="4379118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53255" y="4376355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275256" y="-2909254"/>
            <a:ext cx="1205230" cy="2937829"/>
            <a:chOff x="3352130" y="-3001478"/>
            <a:chExt cx="1205230" cy="293782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313 0.7317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0.21232 -0.2169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085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13264 0.35162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8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5067E-17 -3.33333E-6 L -0.2599 -0.22083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82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32 -0.2169 L -0.371 -0.52732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4" y="-1553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95 -0.21666 L -0.41841 -0.52708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uiExpand="1" build="p" animBg="1"/>
      <p:bldP spid="8" grpId="1" uiExpand="1" build="allAtOnce" animBg="1"/>
      <p:bldP spid="9" grpId="0" animBg="1"/>
      <p:bldP spid="9" grpId="1" animBg="1"/>
      <p:bldP spid="23" grpId="0" uiExpand="1" build="p" animBg="1"/>
      <p:bldP spid="23" grpId="1" uiExpand="1" build="allAtOnce" animBg="1"/>
      <p:bldP spid="25" grpId="0" uiExpand="1" build="p" animBg="1"/>
      <p:bldP spid="25" grpId="1" uiExpand="1" build="allAtOnce" animBg="1"/>
      <p:bldP spid="26" grpId="0" uiExpand="1" build="p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29" y="0"/>
            <a:ext cx="7269480" cy="1325562"/>
          </a:xfrm>
        </p:spPr>
        <p:txBody>
          <a:bodyPr/>
          <a:lstStyle/>
          <a:p>
            <a:r>
              <a:rPr lang="en-US" dirty="0" smtClean="0"/>
              <a:t>Limitation: Cultural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3" y="1458912"/>
            <a:ext cx="7616571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Vocabulary and appearance are hard to be accepted by foreigners or modern culture.</a:t>
            </a:r>
          </a:p>
          <a:p>
            <a:r>
              <a:rPr lang="en-US" sz="2400" dirty="0" smtClean="0"/>
              <a:t>Lack of story</a:t>
            </a:r>
          </a:p>
          <a:p>
            <a:r>
              <a:rPr lang="en-US" sz="2400" dirty="0" smtClean="0"/>
              <a:t>Not engaging enough with only “Win” someone</a:t>
            </a:r>
          </a:p>
          <a:p>
            <a:endParaRPr lang="en-US" sz="2800" u="sng" dirty="0" smtClean="0"/>
          </a:p>
          <a:p>
            <a:r>
              <a:rPr lang="en-US" sz="2800" u="sng" dirty="0" smtClean="0"/>
              <a:t>How about blending with modern culture?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9223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4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-3.7037E-6 L 3.33333E-6 -0.07222 " pathEditMode="relative" rAng="0" ptsTypes="AA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7354" y="2019301"/>
            <a:ext cx="2381247" cy="45529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9576" y="2019300"/>
            <a:ext cx="2628900" cy="455295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65100">
              <a:schemeClr val="accent1">
                <a:satMod val="175000"/>
                <a:alpha val="40000"/>
              </a:schemeClr>
            </a:glow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flat">
            <a:bevelT w="0" h="0" prst="coolSlant"/>
            <a:contourClr>
              <a:schemeClr val="accent2">
                <a:shade val="3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8176" y="2181225"/>
            <a:ext cx="2200275" cy="933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Fantasy dungeon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With Magic circles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48176" y="5456556"/>
            <a:ext cx="2200275" cy="933450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Unlock champions and maps with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Manastones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8176" y="4414203"/>
            <a:ext cx="2200275" cy="933450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 race in the dungeon to earn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Manastones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8176" y="3276600"/>
            <a:ext cx="2200275" cy="933450"/>
          </a:xfrm>
          <a:prstGeom prst="rect">
            <a:avLst/>
          </a:prstGeom>
          <a:solidFill>
            <a:srgbClr val="05AF8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Change 4 units into </a:t>
            </a:r>
          </a:p>
          <a:p>
            <a:pPr algn="ctr"/>
            <a:r>
              <a:rPr lang="en-US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1 Champion and </a:t>
            </a:r>
          </a:p>
          <a:p>
            <a:pPr algn="ctr"/>
            <a:r>
              <a:rPr lang="en-US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3 minions</a:t>
            </a:r>
            <a:endParaRPr lang="en-US" u="sng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5629053" y="2955637"/>
            <a:ext cx="2718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3DB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Four Sticks</a:t>
            </a:r>
            <a:endParaRPr lang="en-US" sz="3200" dirty="0">
              <a:solidFill>
                <a:srgbClr val="003DB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819276" y="2181225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Simple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Game board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1819276" y="5456556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No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Rewards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1819276" y="4414203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No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Story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1819276" y="3276600"/>
            <a:ext cx="2533650" cy="93345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Simply Repeating  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 game play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61832" y="5723225"/>
            <a:ext cx="1571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Yoot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No-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ri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28698 -1.11111E-6 " pathEditMode="relative" rAng="0" ptsTypes="AA">
                                      <p:cBhvr>
                                        <p:cTn id="36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28802 -3.33333E-6 " pathEditMode="relative" rAng="0" ptsTypes="AA">
                                      <p:cBhvr>
                                        <p:cTn id="47" dur="12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28906 -0.0007 " pathEditMode="relative" rAng="0" ptsTypes="AA">
                                      <p:cBhvr>
                                        <p:cTn id="58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8906 0.00023 " pathEditMode="relative" rAng="0" ptsTypes="AA">
                                      <p:cBhvr>
                                        <p:cTn id="6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5" grpId="1" animBg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2" grpId="0"/>
      <p:bldP spid="4" grpId="0" animBg="1"/>
      <p:bldP spid="14" grpId="0" animBg="1"/>
      <p:bldP spid="16" grpId="0" animBg="1"/>
      <p:bldP spid="18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444616" y="1647255"/>
            <a:ext cx="2459809" cy="2979610"/>
            <a:chOff x="5618352" y="1811847"/>
            <a:chExt cx="2459809" cy="297961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109" y="1811847"/>
              <a:ext cx="448544" cy="29796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37" y="1811847"/>
              <a:ext cx="466824" cy="29796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2" y="1811847"/>
              <a:ext cx="448544" cy="29796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580" y="1811847"/>
              <a:ext cx="466824" cy="297961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01543" y="1600200"/>
            <a:ext cx="4922270" cy="4922270"/>
            <a:chOff x="375279" y="1764792"/>
            <a:chExt cx="4922270" cy="492227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Down Arrow 34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68120" y="0"/>
            <a:ext cx="7869455" cy="1325562"/>
          </a:xfrm>
        </p:spPr>
        <p:txBody>
          <a:bodyPr/>
          <a:lstStyle/>
          <a:p>
            <a:r>
              <a:rPr lang="en-US" dirty="0" smtClean="0"/>
              <a:t>Translate into Fantasy?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70" y="1656398"/>
            <a:ext cx="465392" cy="2970465"/>
          </a:xfrm>
          <a:prstGeom prst="rect">
            <a:avLst/>
          </a:prstGeom>
          <a:effectLst>
            <a:glow>
              <a:srgbClr val="0070C0">
                <a:alpha val="79000"/>
              </a:srgbClr>
            </a:glow>
          </a:effectLst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55" y="1656398"/>
            <a:ext cx="465392" cy="2970465"/>
          </a:xfrm>
          <a:prstGeom prst="rect">
            <a:avLst/>
          </a:prstGeom>
          <a:effectLst>
            <a:glow>
              <a:srgbClr val="00B0F0">
                <a:alpha val="64000"/>
              </a:srgbClr>
            </a:glow>
          </a:effec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73" y="1656398"/>
            <a:ext cx="465392" cy="2970465"/>
          </a:xfrm>
          <a:prstGeom prst="rect">
            <a:avLst/>
          </a:prstGeom>
          <a:effectLst>
            <a:glow>
              <a:srgbClr val="0070C0">
                <a:alpha val="79000"/>
              </a:srgbClr>
            </a:glow>
          </a:effec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58" y="1656398"/>
            <a:ext cx="465392" cy="2970465"/>
          </a:xfrm>
          <a:prstGeom prst="rect">
            <a:avLst/>
          </a:prstGeom>
          <a:effectLst>
            <a:glow>
              <a:srgbClr val="00B0F0">
                <a:alpha val="64000"/>
              </a:srgbClr>
            </a:glow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5" y="1656399"/>
            <a:ext cx="4818513" cy="4818513"/>
          </a:xfrm>
          <a:prstGeom prst="rect">
            <a:avLst/>
          </a:prstGeom>
        </p:spPr>
      </p:pic>
      <p:sp>
        <p:nvSpPr>
          <p:cNvPr id="54" name="Title 35"/>
          <p:cNvSpPr>
            <a:spLocks noGrp="1"/>
          </p:cNvSpPr>
          <p:nvPr>
            <p:ph type="title"/>
          </p:nvPr>
        </p:nvSpPr>
        <p:spPr>
          <a:xfrm>
            <a:off x="168121" y="0"/>
            <a:ext cx="7552432" cy="1325562"/>
          </a:xfrm>
        </p:spPr>
        <p:txBody>
          <a:bodyPr/>
          <a:lstStyle/>
          <a:p>
            <a:r>
              <a:rPr lang="en-US" dirty="0" smtClean="0"/>
              <a:t>Translated into Fantasy!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" y="2381249"/>
            <a:ext cx="5190611" cy="3023531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20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84137" lon="21591650" rev="532917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05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84137" lon="21591650" rev="532917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23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60635" lon="598875" rev="4285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08" y="1827848"/>
            <a:ext cx="465392" cy="2970465"/>
          </a:xfrm>
          <a:prstGeom prst="rect">
            <a:avLst/>
          </a:prstGeom>
          <a:effectLst>
            <a:glow>
              <a:schemeClr val="accent1">
                <a:alpha val="99000"/>
              </a:schemeClr>
            </a:glow>
          </a:effectLst>
          <a:scene3d>
            <a:camera prst="orthographicFront">
              <a:rot lat="17960635" lon="598875" rev="4285"/>
            </a:camera>
            <a:lightRig rig="threePt" dir="t"/>
          </a:scene3d>
          <a:sp3d>
            <a:bevelT w="107950" h="88900" prst="angle"/>
            <a:bevelB w="95250" h="63500"/>
          </a:sp3d>
        </p:spPr>
      </p:pic>
      <p:sp>
        <p:nvSpPr>
          <p:cNvPr id="66" name="TextBox 65"/>
          <p:cNvSpPr txBox="1"/>
          <p:nvPr/>
        </p:nvSpPr>
        <p:spPr>
          <a:xfrm>
            <a:off x="1596920" y="540478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Perspective Stage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714132" y="415859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2.5D ~ 3D Sticks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815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Champion w/ Minions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92664" y="2916746"/>
            <a:ext cx="2553649" cy="1157063"/>
            <a:chOff x="2892664" y="3281871"/>
            <a:chExt cx="2553649" cy="1157063"/>
          </a:xfrm>
        </p:grpSpPr>
        <p:sp>
          <p:nvSpPr>
            <p:cNvPr id="8" name="Oval 7"/>
            <p:cNvSpPr/>
            <p:nvPr/>
          </p:nvSpPr>
          <p:spPr>
            <a:xfrm>
              <a:off x="2892664" y="3281872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39788" y="3281872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15031" y="3284634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0159" y="3281871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07999" y="3985353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5123" y="3985353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30366" y="3988115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95494" y="3985352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02204" y="432370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 4 Units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7229" y="4320945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Champion who can use special Skills + 3 Minions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82565" y="2402008"/>
            <a:ext cx="2767463" cy="1667991"/>
            <a:chOff x="1332811" y="1558809"/>
            <a:chExt cx="2767463" cy="1667991"/>
          </a:xfrm>
        </p:grpSpPr>
        <p:sp>
          <p:nvSpPr>
            <p:cNvPr id="21" name="Oval 20"/>
            <p:cNvSpPr/>
            <p:nvPr/>
          </p:nvSpPr>
          <p:spPr>
            <a:xfrm>
              <a:off x="2293749" y="2069738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68992" y="2072500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34120" y="2069737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09084" y="2773219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84327" y="2775981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49455" y="277321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32811" y="1691321"/>
              <a:ext cx="826837" cy="826837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20819" y="1558809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32811" y="2397200"/>
              <a:ext cx="826837" cy="826837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20819" y="226468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9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6" grpId="0"/>
      <p:bldP spid="16" grpId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3" y="1766953"/>
            <a:ext cx="3571876" cy="3239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805053"/>
            <a:ext cx="3036822" cy="3036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000" y="6488668"/>
            <a:ext cx="177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39264" y="334097"/>
            <a:ext cx="1432235" cy="2291576"/>
            <a:chOff x="1639264" y="334097"/>
            <a:chExt cx="1432235" cy="2291576"/>
          </a:xfrm>
        </p:grpSpPr>
        <p:grpSp>
          <p:nvGrpSpPr>
            <p:cNvPr id="10" name="Group 9"/>
            <p:cNvGrpSpPr/>
            <p:nvPr/>
          </p:nvGrpSpPr>
          <p:grpSpPr>
            <a:xfrm>
              <a:off x="1639264" y="334097"/>
              <a:ext cx="1432235" cy="2291576"/>
              <a:chOff x="559764" y="359497"/>
              <a:chExt cx="1432235" cy="22915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588"/>
            <a:stretch/>
          </p:blipFill>
          <p:spPr>
            <a:xfrm>
              <a:off x="1761227" y="500847"/>
              <a:ext cx="1147073" cy="202536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379551" y="355043"/>
            <a:ext cx="1432235" cy="2309719"/>
            <a:chOff x="3379551" y="355043"/>
            <a:chExt cx="1432235" cy="2309719"/>
          </a:xfrm>
        </p:grpSpPr>
        <p:grpSp>
          <p:nvGrpSpPr>
            <p:cNvPr id="11" name="Group 10"/>
            <p:cNvGrpSpPr/>
            <p:nvPr/>
          </p:nvGrpSpPr>
          <p:grpSpPr>
            <a:xfrm>
              <a:off x="3379551" y="355043"/>
              <a:ext cx="1432235" cy="2291576"/>
              <a:chOff x="559764" y="359497"/>
              <a:chExt cx="1432235" cy="22915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7" r="55600"/>
            <a:stretch/>
          </p:blipFill>
          <p:spPr>
            <a:xfrm>
              <a:off x="3516085" y="495300"/>
              <a:ext cx="1182915" cy="2169462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119838" y="371112"/>
            <a:ext cx="1432235" cy="2291576"/>
            <a:chOff x="5119838" y="371112"/>
            <a:chExt cx="1432235" cy="2291576"/>
          </a:xfrm>
        </p:grpSpPr>
        <p:grpSp>
          <p:nvGrpSpPr>
            <p:cNvPr id="16" name="Group 15"/>
            <p:cNvGrpSpPr/>
            <p:nvPr/>
          </p:nvGrpSpPr>
          <p:grpSpPr>
            <a:xfrm>
              <a:off x="5119838" y="371112"/>
              <a:ext cx="1432235" cy="2291576"/>
              <a:chOff x="559764" y="359497"/>
              <a:chExt cx="1432235" cy="229157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6" r="60975" b="12471"/>
            <a:stretch/>
          </p:blipFill>
          <p:spPr>
            <a:xfrm>
              <a:off x="5219700" y="500847"/>
              <a:ext cx="1193800" cy="2064553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99256" y="2944812"/>
            <a:ext cx="7616571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Player can choose one champion before you start the game by selecting a card.</a:t>
            </a:r>
          </a:p>
          <a:p>
            <a:r>
              <a:rPr lang="en-US" sz="2400" dirty="0" smtClean="0"/>
              <a:t>Each champion has unique skills that can be used only limited times in one game.</a:t>
            </a:r>
          </a:p>
          <a:p>
            <a:r>
              <a:rPr lang="en-US" sz="2400" dirty="0" smtClean="0"/>
              <a:t>Basic champion will be given, and player can unlock(buy) more champions with collected </a:t>
            </a:r>
            <a:r>
              <a:rPr lang="en-US" sz="2400" dirty="0" err="1" smtClean="0"/>
              <a:t>Manastones</a:t>
            </a:r>
            <a:r>
              <a:rPr lang="en-US" sz="2400" dirty="0" smtClean="0"/>
              <a:t> by winning games.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75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77" y="662781"/>
            <a:ext cx="6183023" cy="6126342"/>
          </a:xfrm>
          <a:prstGeom prst="rect">
            <a:avLst/>
          </a:prstGeom>
        </p:spPr>
      </p:pic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7269480" cy="1325562"/>
          </a:xfrm>
        </p:spPr>
        <p:txBody>
          <a:bodyPr/>
          <a:lstStyle/>
          <a:p>
            <a:r>
              <a:rPr lang="en-US" sz="6000" dirty="0" smtClean="0"/>
              <a:t>B</a:t>
            </a:r>
            <a:r>
              <a:rPr lang="en-US" sz="4800" dirty="0" smtClean="0"/>
              <a:t>erry</a:t>
            </a:r>
            <a:endParaRPr lang="en-US" dirty="0"/>
          </a:p>
        </p:txBody>
      </p:sp>
      <p:sp>
        <p:nvSpPr>
          <p:cNvPr id="7" name="Content Placeholder 10"/>
          <p:cNvSpPr>
            <a:spLocks noGrp="1"/>
          </p:cNvSpPr>
          <p:nvPr>
            <p:ph idx="1"/>
          </p:nvPr>
        </p:nvSpPr>
        <p:spPr>
          <a:xfrm>
            <a:off x="0" y="1211262"/>
            <a:ext cx="6446520" cy="4351337"/>
          </a:xfrm>
        </p:spPr>
        <p:txBody>
          <a:bodyPr/>
          <a:lstStyle/>
          <a:p>
            <a:r>
              <a:rPr lang="en-US" dirty="0" smtClean="0"/>
              <a:t>The Mad Gnome Mechanic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Skill</a:t>
            </a:r>
            <a:endParaRPr lang="en-US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W</a:t>
            </a:r>
            <a:r>
              <a:rPr lang="en-US" dirty="0" smtClean="0"/>
              <a:t>hen a minion is stacked with</a:t>
            </a:r>
            <a:br>
              <a:rPr lang="en-US" dirty="0" smtClean="0"/>
            </a:br>
            <a:r>
              <a:rPr lang="en-US" dirty="0" smtClean="0"/>
              <a:t>Berry, she can send him forward</a:t>
            </a:r>
            <a:br>
              <a:rPr lang="en-US" dirty="0" smtClean="0"/>
            </a:br>
            <a:r>
              <a:rPr lang="en-US" dirty="0" smtClean="0"/>
              <a:t>with her crazy rocket.</a:t>
            </a:r>
            <a:br>
              <a:rPr lang="en-US" dirty="0" smtClean="0"/>
            </a:br>
            <a:r>
              <a:rPr lang="en-US" dirty="0" smtClean="0"/>
              <a:t>(Safety not guaranteed)</a:t>
            </a:r>
          </a:p>
        </p:txBody>
      </p:sp>
    </p:spTree>
    <p:extLst>
      <p:ext uri="{BB962C8B-B14F-4D97-AF65-F5344CB8AC3E}">
        <p14:creationId xmlns:p14="http://schemas.microsoft.com/office/powerpoint/2010/main" val="36949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996"/>
            <a:ext cx="8470900" cy="506942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29860" y="0"/>
            <a:ext cx="7269480" cy="1325562"/>
          </a:xfrm>
        </p:spPr>
        <p:txBody>
          <a:bodyPr/>
          <a:lstStyle/>
          <a:p>
            <a:r>
              <a:rPr lang="en-US" sz="6000" dirty="0" err="1" smtClean="0"/>
              <a:t>B</a:t>
            </a:r>
            <a:r>
              <a:rPr lang="en-US" sz="4800" dirty="0" err="1" smtClean="0"/>
              <a:t>oldStone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60804" y="1236662"/>
            <a:ext cx="6446520" cy="4351337"/>
          </a:xfrm>
        </p:spPr>
        <p:txBody>
          <a:bodyPr/>
          <a:lstStyle/>
          <a:p>
            <a:pPr algn="r"/>
            <a:r>
              <a:rPr lang="en-US" dirty="0" smtClean="0"/>
              <a:t>The Brother Stone</a:t>
            </a:r>
          </a:p>
          <a:p>
            <a:pPr algn="r"/>
            <a:endParaRPr lang="en-US" dirty="0" smtClean="0"/>
          </a:p>
          <a:p>
            <a:pPr algn="r"/>
            <a:r>
              <a:rPr lang="en-US" u="sng" dirty="0" smtClean="0"/>
              <a:t>Skill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R</a:t>
            </a:r>
            <a:r>
              <a:rPr lang="en-US" dirty="0" smtClean="0"/>
              <a:t>oll Himself or minion,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Catch every </a:t>
            </a:r>
            <a:r>
              <a:rPr lang="en-US" spc="0" dirty="0" smtClean="0"/>
              <a:t>enemies</a:t>
            </a:r>
            <a:r>
              <a:rPr lang="en-US" dirty="0" smtClean="0"/>
              <a:t> in their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2062" y="571500"/>
            <a:ext cx="6007538" cy="60899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269480" cy="1325562"/>
          </a:xfrm>
        </p:spPr>
        <p:txBody>
          <a:bodyPr/>
          <a:lstStyle/>
          <a:p>
            <a:r>
              <a:rPr lang="en-US" dirty="0" err="1" smtClean="0"/>
              <a:t>Sylpheel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" y="1325562"/>
            <a:ext cx="6446520" cy="4351337"/>
          </a:xfrm>
        </p:spPr>
        <p:txBody>
          <a:bodyPr/>
          <a:lstStyle/>
          <a:p>
            <a:pPr rtl="0" eaLnBrk="1" latinLnBrk="0" hangingPunct="1"/>
            <a: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Queen of Wind</a:t>
            </a:r>
            <a:endParaRPr lang="en-US" sz="1800" dirty="0" smtClean="0">
              <a:effectLst/>
            </a:endParaRPr>
          </a:p>
          <a:p>
            <a:pPr marL="0" indent="0" rtl="0" eaLnBrk="1" latinLnBrk="0" hangingPunct="1">
              <a:buNone/>
            </a:pPr>
            <a:endParaRPr lang="en-US" sz="1800" u="sng" kern="1200" spc="1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eaLnBrk="1" latinLnBrk="0" hangingPunct="1">
              <a:buNone/>
            </a:pPr>
            <a:r>
              <a:rPr lang="en-US" sz="1800" u="sng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</a:t>
            </a:r>
            <a:endParaRPr lang="en-US" dirty="0" smtClean="0">
              <a:effectLst/>
            </a:endParaRPr>
          </a:p>
          <a:p>
            <a:pPr marL="0" indent="0" rtl="0" eaLnBrk="1" latinLnBrk="0" hangingPunct="1">
              <a:buNone/>
            </a:pPr>
            <a:r>
              <a:rPr lang="en-US" sz="36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egardless of landing on the edges,</a:t>
            </a:r>
            <a:b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spc="1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en-US" sz="180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herself or </a:t>
            </a:r>
            <a:r>
              <a:rPr lang="en-US" sz="1800" kern="1200" spc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</a:t>
            </a:r>
            <a:r>
              <a:rPr lang="en-US" sz="1800" kern="1200" spc="1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shortcut</a:t>
            </a:r>
          </a:p>
        </p:txBody>
      </p:sp>
    </p:spTree>
    <p:extLst>
      <p:ext uri="{BB962C8B-B14F-4D97-AF65-F5344CB8AC3E}">
        <p14:creationId xmlns:p14="http://schemas.microsoft.com/office/powerpoint/2010/main" val="38076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60400" y="1917700"/>
            <a:ext cx="7226300" cy="4610100"/>
            <a:chOff x="660400" y="1917700"/>
            <a:chExt cx="7226300" cy="4610100"/>
          </a:xfrm>
        </p:grpSpPr>
        <p:sp>
          <p:nvSpPr>
            <p:cNvPr id="5" name="Rectangle 4"/>
            <p:cNvSpPr/>
            <p:nvPr/>
          </p:nvSpPr>
          <p:spPr>
            <a:xfrm>
              <a:off x="660400" y="1917700"/>
              <a:ext cx="7226300" cy="461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6600" y="5141616"/>
              <a:ext cx="4542112" cy="1338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54912" y="5120640"/>
              <a:ext cx="2426788" cy="1338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4912" y="2013098"/>
              <a:ext cx="2426788" cy="3054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6600" y="2019300"/>
              <a:ext cx="4542112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40" y="5209941"/>
            <a:ext cx="2144521" cy="1207191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Game UI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1" r="9673" b="53403"/>
          <a:stretch/>
        </p:blipFill>
        <p:spPr>
          <a:xfrm>
            <a:off x="822593" y="2618601"/>
            <a:ext cx="4431397" cy="242964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4"/>
          <a:stretch/>
        </p:blipFill>
        <p:spPr>
          <a:xfrm>
            <a:off x="3934595" y="2098321"/>
            <a:ext cx="797425" cy="100412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97" y="2125419"/>
            <a:ext cx="637403" cy="9387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3"/>
          <a:stretch/>
        </p:blipFill>
        <p:spPr>
          <a:xfrm>
            <a:off x="1470991" y="5838452"/>
            <a:ext cx="863212" cy="541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25"/>
          <a:stretch/>
        </p:blipFill>
        <p:spPr>
          <a:xfrm>
            <a:off x="4521165" y="3852475"/>
            <a:ext cx="512863" cy="557264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8" t="70752"/>
          <a:stretch/>
        </p:blipFill>
        <p:spPr>
          <a:xfrm>
            <a:off x="1417590" y="5292354"/>
            <a:ext cx="1032857" cy="4942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7" t="70752" r="36099"/>
          <a:stretch/>
        </p:blipFill>
        <p:spPr>
          <a:xfrm>
            <a:off x="2363470" y="3590277"/>
            <a:ext cx="546100" cy="5408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74"/>
          <a:stretch/>
        </p:blipFill>
        <p:spPr>
          <a:xfrm>
            <a:off x="7166243" y="5131484"/>
            <a:ext cx="171817" cy="21635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21" y="5141616"/>
            <a:ext cx="148401" cy="21856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25"/>
          <a:stretch/>
        </p:blipFill>
        <p:spPr>
          <a:xfrm>
            <a:off x="7296076" y="5509260"/>
            <a:ext cx="129757" cy="14099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7" t="70752" r="36099"/>
          <a:stretch/>
        </p:blipFill>
        <p:spPr>
          <a:xfrm>
            <a:off x="6761081" y="5404013"/>
            <a:ext cx="170376" cy="168732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238751" y="4361244"/>
            <a:ext cx="597210" cy="597210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18451" y="5885356"/>
            <a:ext cx="322886" cy="516618"/>
            <a:chOff x="1639264" y="334097"/>
            <a:chExt cx="1432235" cy="2291576"/>
          </a:xfrm>
        </p:grpSpPr>
        <p:grpSp>
          <p:nvGrpSpPr>
            <p:cNvPr id="29" name="Group 28"/>
            <p:cNvGrpSpPr/>
            <p:nvPr/>
          </p:nvGrpSpPr>
          <p:grpSpPr>
            <a:xfrm>
              <a:off x="1639264" y="334097"/>
              <a:ext cx="1432235" cy="2291576"/>
              <a:chOff x="559764" y="359497"/>
              <a:chExt cx="1432235" cy="229157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588"/>
            <a:stretch/>
          </p:blipFill>
          <p:spPr>
            <a:xfrm>
              <a:off x="1761227" y="500847"/>
              <a:ext cx="1147073" cy="2025368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18452" y="5269942"/>
            <a:ext cx="322886" cy="516617"/>
            <a:chOff x="5119838" y="371112"/>
            <a:chExt cx="1432235" cy="2291576"/>
          </a:xfrm>
        </p:grpSpPr>
        <p:grpSp>
          <p:nvGrpSpPr>
            <p:cNvPr id="34" name="Group 33"/>
            <p:cNvGrpSpPr/>
            <p:nvPr/>
          </p:nvGrpSpPr>
          <p:grpSpPr>
            <a:xfrm>
              <a:off x="5119838" y="371112"/>
              <a:ext cx="1432235" cy="2291576"/>
              <a:chOff x="559764" y="359497"/>
              <a:chExt cx="1432235" cy="229157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9764" y="359497"/>
                <a:ext cx="1432235" cy="2291576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32717" y="438121"/>
                <a:ext cx="1260548" cy="21518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6" r="60975" b="12471"/>
            <a:stretch/>
          </p:blipFill>
          <p:spPr>
            <a:xfrm>
              <a:off x="5219700" y="500847"/>
              <a:ext cx="1193800" cy="206455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5794969" y="1400174"/>
            <a:ext cx="1790946" cy="3271139"/>
            <a:chOff x="5794969" y="1400174"/>
            <a:chExt cx="1790946" cy="32711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131" y="1536700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60635" lon="598875" rev="4285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523" y="1700848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34510" lon="601158" rev="21303422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969" y="1536699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8159936" lon="20479598" rev="1486648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296" y="1400174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84137" lon="21591650" rev="532917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</p:grpSp>
      <p:sp>
        <p:nvSpPr>
          <p:cNvPr id="39" name="Rectangular Callout 38"/>
          <p:cNvSpPr/>
          <p:nvPr/>
        </p:nvSpPr>
        <p:spPr>
          <a:xfrm>
            <a:off x="551993" y="832385"/>
            <a:ext cx="2701208" cy="933253"/>
          </a:xfrm>
          <a:prstGeom prst="wedgeRectCallout">
            <a:avLst>
              <a:gd name="adj1" fmla="val -20135"/>
              <a:gd name="adj2" fmla="val 84722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Main Game Camera</a:t>
            </a:r>
          </a:p>
          <a:p>
            <a:pPr algn="ctr"/>
            <a:r>
              <a:rPr lang="en-US" dirty="0" smtClean="0">
                <a:solidFill>
                  <a:srgbClr val="003DB8"/>
                </a:solidFill>
              </a:rPr>
              <a:t>(Movable, </a:t>
            </a:r>
            <a:r>
              <a:rPr lang="en-US" dirty="0" err="1" smtClean="0">
                <a:solidFill>
                  <a:srgbClr val="003DB8"/>
                </a:solidFill>
              </a:rPr>
              <a:t>Zoomable</a:t>
            </a:r>
            <a:r>
              <a:rPr lang="en-US" dirty="0" smtClean="0">
                <a:solidFill>
                  <a:srgbClr val="003DB8"/>
                </a:solidFill>
              </a:rPr>
              <a:t>)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3836148" y="3272660"/>
            <a:ext cx="2701208" cy="933253"/>
          </a:xfrm>
          <a:prstGeom prst="wedgeRectCallout">
            <a:avLst>
              <a:gd name="adj1" fmla="val 45474"/>
              <a:gd name="adj2" fmla="val 90783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Push or Drag to throw the sticks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6274965" y="4224317"/>
            <a:ext cx="1559235" cy="688631"/>
          </a:xfrm>
          <a:prstGeom prst="wedgeRectCallout">
            <a:avLst>
              <a:gd name="adj1" fmla="val 1851"/>
              <a:gd name="adj2" fmla="val 98864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3DB8"/>
                </a:solidFill>
              </a:rPr>
              <a:t>Minimap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3185006" y="5302799"/>
            <a:ext cx="1990115" cy="998811"/>
          </a:xfrm>
          <a:prstGeom prst="wedgeRectCallout">
            <a:avLst>
              <a:gd name="adj1" fmla="val -73721"/>
              <a:gd name="adj2" fmla="val 29049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Current Status of Players</a:t>
            </a:r>
            <a:endParaRPr lang="en-US" dirty="0">
              <a:solidFill>
                <a:srgbClr val="003DB8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49139" y="-174171"/>
            <a:ext cx="2426788" cy="2078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ular Callout 39"/>
          <p:cNvSpPr/>
          <p:nvPr/>
        </p:nvSpPr>
        <p:spPr>
          <a:xfrm>
            <a:off x="5248494" y="833254"/>
            <a:ext cx="2701208" cy="933253"/>
          </a:xfrm>
          <a:prstGeom prst="wedgeRectCallout">
            <a:avLst>
              <a:gd name="adj1" fmla="val -20135"/>
              <a:gd name="adj2" fmla="val 84722"/>
            </a:avLst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DB8"/>
                </a:solidFill>
              </a:rPr>
              <a:t>Stick Throwing Window</a:t>
            </a:r>
            <a:endParaRPr lang="en-US" dirty="0">
              <a:solidFill>
                <a:srgbClr val="003DB8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118989" y="-2673381"/>
            <a:ext cx="1507930" cy="3114319"/>
            <a:chOff x="6118989" y="-2673381"/>
            <a:chExt cx="1507930" cy="311431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984" y="-2633433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644836" lon="662197" rev="21144684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527" y="-2606254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7960615" lon="598888" rev="4263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989" y="-2529527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8301414" lon="20004085" rev="1881865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698" y="-2673381"/>
              <a:ext cx="465392" cy="2970465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  <a:scene3d>
              <a:camera prst="orthographicFront">
                <a:rot lat="18629932" lon="1516101" rev="20794566"/>
              </a:camera>
              <a:lightRig rig="threePt" dir="t"/>
            </a:scene3d>
            <a:sp3d>
              <a:bevelT w="107950" h="88900" prst="angle"/>
              <a:bevelB w="95250" h="63500"/>
            </a:sp3d>
          </p:spPr>
        </p:pic>
      </p:grpSp>
    </p:spTree>
    <p:extLst>
      <p:ext uri="{BB962C8B-B14F-4D97-AF65-F5344CB8AC3E}">
        <p14:creationId xmlns:p14="http://schemas.microsoft.com/office/powerpoint/2010/main" val="324541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1997 -0.60532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1.48148E-6 L -0.01441 0.60949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-0.09976 C 4.16667E-6 -0.14467 -0.04375 -0.19953 -0.07917 -0.19953 L -0.15834 -0.19953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997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4.72222E-6 -0.02547 C -4.72222E-6 -0.03704 -0.00989 -0.05093 -0.01788 -0.05093 L -0.03559 -0.05093 " pathEditMode="relative" rAng="0" ptsTypes="AAAA">
                                      <p:cBhvr>
                                        <p:cTn id="1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6" grpId="0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0" grpId="0" animBg="1"/>
      <p:bldP spid="4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Technical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Complexity</a:t>
            </a:r>
          </a:p>
          <a:p>
            <a:pPr lvl="1"/>
            <a:r>
              <a:rPr lang="en-US" sz="1800" dirty="0" smtClean="0"/>
              <a:t>Significant amount of art work</a:t>
            </a:r>
          </a:p>
          <a:p>
            <a:pPr lvl="2"/>
            <a:r>
              <a:rPr lang="en-US" sz="1600" dirty="0" smtClean="0"/>
              <a:t>At least 15 art assets, sound effects</a:t>
            </a:r>
          </a:p>
          <a:p>
            <a:pPr lvl="1"/>
            <a:r>
              <a:rPr lang="en-US" sz="1800" dirty="0" smtClean="0"/>
              <a:t>Each champion has unique skills</a:t>
            </a:r>
          </a:p>
          <a:p>
            <a:pPr lvl="2"/>
            <a:r>
              <a:rPr lang="en-US" sz="1600" dirty="0" smtClean="0"/>
              <a:t>Numerous test cases for interactive </a:t>
            </a:r>
          </a:p>
          <a:p>
            <a:pPr lvl="2"/>
            <a:r>
              <a:rPr lang="en-US" sz="1600" dirty="0" smtClean="0"/>
              <a:t>Computer AI should be created based on the each of the different cases</a:t>
            </a:r>
          </a:p>
          <a:p>
            <a:pPr lvl="2"/>
            <a:r>
              <a:rPr lang="en-US" sz="1600" dirty="0" smtClean="0"/>
              <a:t>Each skill has to have unique effect and functions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Difficulty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 smtClean="0"/>
              <a:t>Making AI calculate intelligent decision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600" dirty="0" smtClean="0"/>
              <a:t>Setting conditions to all user movement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3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/>
          <a:lstStyle/>
          <a:p>
            <a:r>
              <a:rPr lang="en-US" dirty="0" smtClean="0"/>
              <a:t>Interesting prototypes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5087" y="2071917"/>
            <a:ext cx="2466670" cy="2454928"/>
            <a:chOff x="415087" y="2071917"/>
            <a:chExt cx="2466670" cy="2454928"/>
          </a:xfrm>
        </p:grpSpPr>
        <p:sp>
          <p:nvSpPr>
            <p:cNvPr id="6" name="Oval 5"/>
            <p:cNvSpPr/>
            <p:nvPr/>
          </p:nvSpPr>
          <p:spPr>
            <a:xfrm>
              <a:off x="2477908" y="3615267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77908" y="3098800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7908" y="25823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16200000">
              <a:off x="1440051" y="1046970"/>
              <a:ext cx="405023" cy="2454952"/>
              <a:chOff x="6774710" y="2224317"/>
              <a:chExt cx="405023" cy="245495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774710" y="4284159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784622" y="376766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784622" y="3251200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784622" y="2734733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84622" y="222431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6200000">
              <a:off x="1456738" y="3101826"/>
              <a:ext cx="395111" cy="2454927"/>
              <a:chOff x="6784622" y="2224317"/>
              <a:chExt cx="395111" cy="24549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784622" y="4284134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784622" y="376766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784622" y="3251200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784622" y="2734733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84622" y="222431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3808" y="2071917"/>
              <a:ext cx="395111" cy="2454927"/>
              <a:chOff x="6784622" y="2224317"/>
              <a:chExt cx="395111" cy="245492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784622" y="4284134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84622" y="376766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784622" y="3251200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784622" y="2734733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784622" y="222431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Content Placeholder 4"/>
          <p:cNvSpPr>
            <a:spLocks noGrp="1"/>
          </p:cNvSpPr>
          <p:nvPr>
            <p:ph idx="1"/>
          </p:nvPr>
        </p:nvSpPr>
        <p:spPr>
          <a:xfrm>
            <a:off x="3138310" y="1834708"/>
            <a:ext cx="5181601" cy="4351337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The 1</a:t>
            </a:r>
            <a:r>
              <a:rPr lang="en-US" sz="2000" u="sng" baseline="30000" dirty="0" smtClean="0"/>
              <a:t>st</a:t>
            </a:r>
            <a:r>
              <a:rPr lang="en-US" sz="2000" u="sng" dirty="0" smtClean="0"/>
              <a:t> Prototype</a:t>
            </a:r>
          </a:p>
          <a:p>
            <a:pPr lvl="1"/>
            <a:r>
              <a:rPr lang="en-US" sz="2000" dirty="0" smtClean="0"/>
              <a:t>Converting simplified game map into adjacency matrix.</a:t>
            </a:r>
          </a:p>
          <a:p>
            <a:pPr lvl="1"/>
            <a:r>
              <a:rPr lang="en-US" sz="2000" dirty="0" smtClean="0"/>
              <a:t>If you </a:t>
            </a:r>
            <a:r>
              <a:rPr lang="en-US" sz="2000" u="sng" dirty="0" smtClean="0"/>
              <a:t>click</a:t>
            </a:r>
            <a:r>
              <a:rPr lang="en-US" sz="2000" dirty="0" smtClean="0"/>
              <a:t> a certain node, Blue hero will move to the node jumping node by node between current position and the destination.</a:t>
            </a:r>
          </a:p>
          <a:p>
            <a:r>
              <a:rPr lang="en-US" sz="2000" u="sng" dirty="0" smtClean="0"/>
              <a:t>The 2</a:t>
            </a:r>
            <a:r>
              <a:rPr lang="en-US" sz="2000" u="sng" baseline="30000" dirty="0" smtClean="0"/>
              <a:t>nd</a:t>
            </a:r>
            <a:r>
              <a:rPr lang="en-US" sz="2000" u="sng" dirty="0" smtClean="0"/>
              <a:t> Prototype</a:t>
            </a:r>
          </a:p>
          <a:p>
            <a:pPr lvl="1"/>
            <a:r>
              <a:rPr lang="en-US" dirty="0" smtClean="0"/>
              <a:t>Random number N in between 1 and 5 will be generated each click. The blue hero can move only N number of nodes.</a:t>
            </a:r>
          </a:p>
          <a:p>
            <a:r>
              <a:rPr lang="en-US" sz="2000" u="sng" dirty="0" smtClean="0"/>
              <a:t>The 3</a:t>
            </a:r>
            <a:r>
              <a:rPr lang="en-US" sz="2000" u="sng" baseline="30000" dirty="0" smtClean="0"/>
              <a:t>rd</a:t>
            </a:r>
            <a:r>
              <a:rPr lang="en-US" sz="2000" u="sng" dirty="0" smtClean="0"/>
              <a:t> Prototype</a:t>
            </a:r>
          </a:p>
          <a:p>
            <a:pPr lvl="1"/>
            <a:r>
              <a:rPr lang="en-US" dirty="0" smtClean="0"/>
              <a:t>When Blue and Red hero meet each other on the same node, simple event message will appear</a:t>
            </a: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35381" y="2171305"/>
            <a:ext cx="364270" cy="318912"/>
          </a:xfrm>
          <a:prstGeom prst="rect">
            <a:avLst/>
          </a:prstGeom>
          <a:solidFill>
            <a:srgbClr val="C00000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4872" y="2779888"/>
            <a:ext cx="832683" cy="83537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61577" y="2744812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 rot="16200000">
            <a:off x="913550" y="2071916"/>
            <a:ext cx="395111" cy="3951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 rot="16200000">
            <a:off x="1438924" y="2080152"/>
            <a:ext cx="395111" cy="395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103322" y="1417019"/>
            <a:ext cx="832683" cy="83537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501595" y="4082344"/>
            <a:ext cx="364270" cy="318912"/>
          </a:xfrm>
          <a:prstGeom prst="rect">
            <a:avLst/>
          </a:prstGeom>
          <a:solidFill>
            <a:srgbClr val="0070C0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0162" y="3641044"/>
            <a:ext cx="10951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EVENT!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8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3021 -0.01667 C 0.03715 -0.02014 0.04115 -0.02546 0.04115 -0.03102 C 0.04115 -0.03704 0.03715 -0.04213 0.03021 -0.0456 L -1.11111E-6 -0.06204 " pathEditMode="relative" rAng="0" ptsTypes="AAA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8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6204 L 0.02709 -0.08102 C 0.03334 -0.08519 0.03681 -0.09121 0.03681 -0.09746 C 0.03681 -0.10463 0.03334 -0.11019 0.02709 -0.11412 L -2.77778E-6 -0.1331 " pathEditMode="relative" rAng="0" ptsTypes="AAAAA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8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331 L 0.02709 -0.1544 C 0.03334 -0.15903 0.03681 -0.16574 0.03681 -0.17269 C 0.03681 -0.18056 0.03334 -0.18704 0.02709 -0.19144 L -2.77778E-6 -0.21273 " pathEditMode="relative" rAng="0" ptsTypes="AAA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236 0.0027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21273 L -0.00035 -0.2858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28588 L -0.11406 -0.28658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4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28658 L -0.22274 -0.30695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7" grpId="0" uiExpand="1" build="p"/>
      <p:bldP spid="38" grpId="0" animBg="1"/>
      <p:bldP spid="40" grpId="0"/>
      <p:bldP spid="40" grpId="1"/>
      <p:bldP spid="42" grpId="0" animBg="1"/>
      <p:bldP spid="42" grpId="2" animBg="1"/>
      <p:bldP spid="43" grpId="0" animBg="1"/>
      <p:bldP spid="43" grpId="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21097" y="220133"/>
            <a:ext cx="2367822" cy="4014611"/>
            <a:chOff x="721097" y="220133"/>
            <a:chExt cx="2367822" cy="4014611"/>
          </a:xfrm>
        </p:grpSpPr>
        <p:sp>
          <p:nvSpPr>
            <p:cNvPr id="6" name="Oval 5"/>
            <p:cNvSpPr/>
            <p:nvPr/>
          </p:nvSpPr>
          <p:spPr>
            <a:xfrm>
              <a:off x="725308" y="3323167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25308" y="2806700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25308" y="2290233"/>
              <a:ext cx="395111" cy="3951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18900000">
              <a:off x="1086373" y="1525834"/>
              <a:ext cx="1428069" cy="405023"/>
              <a:chOff x="3689872" y="1932234"/>
              <a:chExt cx="1428069" cy="405023"/>
            </a:xfrm>
          </p:grpSpPr>
          <p:sp>
            <p:nvSpPr>
              <p:cNvPr id="22" name="Oval 21"/>
              <p:cNvSpPr/>
              <p:nvPr/>
            </p:nvSpPr>
            <p:spPr>
              <a:xfrm rot="16200000">
                <a:off x="4722830" y="1942147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6200000">
                <a:off x="4206338" y="19322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 rot="16200000">
                <a:off x="3689871" y="19322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465890" y="1500435"/>
              <a:ext cx="905526" cy="395111"/>
              <a:chOff x="2167690" y="1703634"/>
              <a:chExt cx="905526" cy="395111"/>
            </a:xfrm>
          </p:grpSpPr>
          <p:sp>
            <p:nvSpPr>
              <p:cNvPr id="25" name="Oval 24"/>
              <p:cNvSpPr/>
              <p:nvPr/>
            </p:nvSpPr>
            <p:spPr>
              <a:xfrm rot="16200000">
                <a:off x="2678105" y="17036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 rot="16200000">
                <a:off x="2167689" y="1703635"/>
                <a:ext cx="395111" cy="3951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 rot="16200000">
              <a:off x="734047" y="3839634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25308" y="7281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 rot="2700000">
              <a:off x="850900" y="2349500"/>
              <a:ext cx="165100" cy="27940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25308" y="2201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338208" y="8043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693808" y="461433"/>
              <a:ext cx="395111" cy="395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61695" y="3815644"/>
            <a:ext cx="364270" cy="318912"/>
          </a:xfrm>
          <a:prstGeom prst="rect">
            <a:avLst/>
          </a:prstGeom>
          <a:solidFill>
            <a:srgbClr val="0070C0"/>
          </a:solidFill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8608" y="4923367"/>
            <a:ext cx="2452511" cy="395110"/>
            <a:chOff x="458608" y="4923367"/>
            <a:chExt cx="2452511" cy="395110"/>
          </a:xfrm>
        </p:grpSpPr>
        <p:sp>
          <p:nvSpPr>
            <p:cNvPr id="33" name="Oval 32"/>
            <p:cNvSpPr/>
            <p:nvPr/>
          </p:nvSpPr>
          <p:spPr>
            <a:xfrm>
              <a:off x="45860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7295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48730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00165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16008" y="4923367"/>
              <a:ext cx="395111" cy="395110"/>
            </a:xfrm>
            <a:prstGeom prst="ellipse">
              <a:avLst/>
            </a:prstGeom>
            <a:solidFill>
              <a:srgbClr val="003DB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3644900" y="27402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u="sng" dirty="0" smtClean="0"/>
              <a:t>The 4</a:t>
            </a:r>
            <a:r>
              <a:rPr lang="en-US" sz="2000" u="sng" baseline="30000" dirty="0" smtClean="0"/>
              <a:t>th</a:t>
            </a:r>
            <a:r>
              <a:rPr lang="en-US" sz="2000" u="sng" dirty="0" smtClean="0"/>
              <a:t> Prototype</a:t>
            </a:r>
            <a:endParaRPr lang="en-US" sz="2000" u="sng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There is a split path with blue hero.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When you press the buttons with numbers, the hero will move the numbers of cells.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the hero reach the end, the hero will come back to the starting point.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the hero land on </a:t>
            </a:r>
            <a:r>
              <a:rPr lang="en-US" dirty="0" smtClean="0">
                <a:solidFill>
                  <a:srgbClr val="FF0000"/>
                </a:solidFill>
              </a:rPr>
              <a:t>the corner</a:t>
            </a:r>
            <a:r>
              <a:rPr lang="en-US" dirty="0" smtClean="0"/>
              <a:t>, the hero will take the branch.</a:t>
            </a:r>
            <a:endParaRPr lang="en-US" dirty="0"/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•"/>
            </a:pPr>
            <a:endParaRPr lang="en-US" sz="2000" dirty="0"/>
          </a:p>
        </p:txBody>
      </p:sp>
      <p:sp>
        <p:nvSpPr>
          <p:cNvPr id="41" name="Oval 40"/>
          <p:cNvSpPr/>
          <p:nvPr/>
        </p:nvSpPr>
        <p:spPr>
          <a:xfrm>
            <a:off x="98565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0000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01435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2528708" y="4910667"/>
            <a:ext cx="395111" cy="395110"/>
          </a:xfrm>
          <a:prstGeom prst="ellipse">
            <a:avLst/>
          </a:prstGeom>
          <a:solidFill>
            <a:srgbClr val="05AF8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9772" y="5142088"/>
            <a:ext cx="832683" cy="835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5912" y="5142088"/>
            <a:ext cx="832683" cy="8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8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174 -0.1421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1181 -0.0011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64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14213 L -0.00174 -0.4481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1 -0.00116 L 0.16806 -0.00116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44815 L -0.00313 -0.519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51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51944 L -0.03924 -0.3794 C -0.0474 -0.34977 -0.05191 -0.30556 -0.05191 -0.25949 C -0.05191 -0.20718 -0.0474 -0.16551 -0.03924 -0.13588 L -0.00313 0.0044 " pathEditMode="relative" rAng="0" ptsTypes="AAAAA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2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2.5E-6 -0.21274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5104 7.40741E-7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250"/>
                            </p:stCondLst>
                            <p:childTnLst>
                              <p:par>
                                <p:cTn id="10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1273 L 0.09237 -0.3331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3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8" grpId="0" uiExpand="1" build="p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556" y="2054580"/>
            <a:ext cx="42835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3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Q&amp;A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2570" y="2317537"/>
            <a:ext cx="477078" cy="243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>Four Sticks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Bye </a:t>
            </a:r>
            <a:r>
              <a:rPr lang="en-US" dirty="0" err="1" smtClean="0"/>
              <a:t>Bye</a:t>
            </a:r>
            <a:r>
              <a:rPr lang="en-US" dirty="0" smtClean="0"/>
              <a:t> Pillow Games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784" y="5383798"/>
            <a:ext cx="5063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Producer / Stacie </a:t>
            </a:r>
            <a:r>
              <a:rPr lang="en-US" sz="1600" dirty="0" err="1"/>
              <a:t>Rajkovics</a:t>
            </a:r>
            <a:r>
              <a:rPr lang="en-US" sz="1600" dirty="0"/>
              <a:t> </a:t>
            </a:r>
          </a:p>
          <a:p>
            <a:r>
              <a:rPr lang="en-US" sz="1600" dirty="0"/>
              <a:t>Lead Developer/ </a:t>
            </a:r>
            <a:r>
              <a:rPr lang="en-US" sz="1600" dirty="0" err="1"/>
              <a:t>Sota</a:t>
            </a:r>
            <a:r>
              <a:rPr lang="en-US" sz="1600" dirty="0"/>
              <a:t> </a:t>
            </a:r>
            <a:r>
              <a:rPr lang="en-US" sz="1600" dirty="0" err="1"/>
              <a:t>Ogo</a:t>
            </a:r>
            <a:r>
              <a:rPr lang="en-US" sz="1600" dirty="0"/>
              <a:t> </a:t>
            </a:r>
          </a:p>
          <a:p>
            <a:r>
              <a:rPr lang="en-US" sz="1600" dirty="0"/>
              <a:t>Developer and Assistant Designer / Joseph Lee </a:t>
            </a:r>
          </a:p>
          <a:p>
            <a:r>
              <a:rPr lang="en-US" sz="1600" dirty="0"/>
              <a:t>Lead Designer and UI Designer / Samuel Kim</a:t>
            </a:r>
          </a:p>
          <a:p>
            <a:r>
              <a:rPr lang="en-US" sz="1600" dirty="0"/>
              <a:t>Tester and Assistant Developer / Tae Chon</a:t>
            </a:r>
          </a:p>
        </p:txBody>
      </p:sp>
    </p:spTree>
    <p:extLst>
      <p:ext uri="{BB962C8B-B14F-4D97-AF65-F5344CB8AC3E}">
        <p14:creationId xmlns:p14="http://schemas.microsoft.com/office/powerpoint/2010/main" val="1415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/>
          <p:bldP spid="3" grpId="0" build="p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" grpId="0"/>
          <p:bldP spid="3" grpId="0" build="p"/>
          <p:bldP spid="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of the Project </a:t>
            </a:r>
          </a:p>
          <a:p>
            <a:r>
              <a:rPr lang="en-US" dirty="0" smtClean="0"/>
              <a:t>Game Components and Rules of “</a:t>
            </a:r>
            <a:r>
              <a:rPr lang="en-US" dirty="0" err="1" smtClean="0"/>
              <a:t>Yoot</a:t>
            </a:r>
            <a:r>
              <a:rPr lang="en-US" dirty="0" smtClean="0"/>
              <a:t> </a:t>
            </a:r>
            <a:r>
              <a:rPr lang="en-US" dirty="0" err="1" smtClean="0"/>
              <a:t>nori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Limitation of the Original Game</a:t>
            </a:r>
          </a:p>
          <a:p>
            <a:r>
              <a:rPr lang="en-US" dirty="0" smtClean="0"/>
              <a:t>Transformation of “</a:t>
            </a:r>
            <a:r>
              <a:rPr lang="en-US" dirty="0" err="1" smtClean="0"/>
              <a:t>Yoot</a:t>
            </a:r>
            <a:r>
              <a:rPr lang="en-US" dirty="0" smtClean="0"/>
              <a:t> </a:t>
            </a:r>
            <a:r>
              <a:rPr lang="en-US" dirty="0" err="1" smtClean="0"/>
              <a:t>nori</a:t>
            </a:r>
            <a:r>
              <a:rPr lang="en-US" dirty="0" smtClean="0"/>
              <a:t>” to “Four Sticks”</a:t>
            </a:r>
          </a:p>
          <a:p>
            <a:r>
              <a:rPr lang="en-US" dirty="0" smtClean="0"/>
              <a:t>New Features in “Four Sticks”</a:t>
            </a:r>
          </a:p>
          <a:p>
            <a:r>
              <a:rPr lang="en-US" dirty="0" smtClean="0"/>
              <a:t>Game UI</a:t>
            </a:r>
          </a:p>
          <a:p>
            <a:r>
              <a:rPr lang="en-US" dirty="0" smtClean="0"/>
              <a:t>Technical Challenging</a:t>
            </a:r>
          </a:p>
          <a:p>
            <a:r>
              <a:rPr lang="en-US" dirty="0" smtClean="0"/>
              <a:t>Identified Interesting Prototypes</a:t>
            </a:r>
          </a:p>
          <a:p>
            <a:r>
              <a:rPr lang="en-US" dirty="0" smtClean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63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6" name="Picture 2" descr="http://postfiles6.naver.net/20120203_261/kdb1235_1328263667568KwwpB_JPEG/%C0%B7%B3%EE%C0%CC.jpg?type=w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2034" y="1828800"/>
            <a:ext cx="3855069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517650"/>
            <a:ext cx="6597650" cy="4351338"/>
          </a:xfrm>
        </p:spPr>
        <p:txBody>
          <a:bodyPr>
            <a:noAutofit/>
          </a:bodyPr>
          <a:lstStyle/>
          <a:p>
            <a:pPr marL="457200" lvl="1" indent="-18288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I</a:t>
            </a:r>
            <a:r>
              <a:rPr lang="en-US" sz="2000" baseline="0" dirty="0" smtClean="0">
                <a:latin typeface="Calibri" panose="020F0502020204030204" pitchFamily="34" charset="0"/>
              </a:rPr>
              <a:t>nspired by Korean traditional</a:t>
            </a:r>
            <a:r>
              <a:rPr lang="en-US" sz="2000" dirty="0" smtClean="0">
                <a:latin typeface="Calibri" panose="020F0502020204030204" pitchFamily="34" charset="0"/>
              </a:rPr>
              <a:t> board game, “</a:t>
            </a:r>
            <a:r>
              <a:rPr lang="en-US" sz="2000" i="1" dirty="0" err="1" smtClean="0">
                <a:latin typeface="Calibri" panose="020F0502020204030204" pitchFamily="34" charset="0"/>
              </a:rPr>
              <a:t>Yoot</a:t>
            </a:r>
            <a:r>
              <a:rPr lang="en-US" sz="2000" i="1" dirty="0" smtClean="0">
                <a:latin typeface="Calibri" panose="020F0502020204030204" pitchFamily="34" charset="0"/>
              </a:rPr>
              <a:t> </a:t>
            </a:r>
            <a:r>
              <a:rPr lang="en-US" sz="2000" i="1" dirty="0" err="1" smtClean="0">
                <a:latin typeface="Calibri" panose="020F0502020204030204" pitchFamily="34" charset="0"/>
              </a:rPr>
              <a:t>Nori</a:t>
            </a:r>
            <a:r>
              <a:rPr lang="en-US" sz="2000" dirty="0" smtClean="0">
                <a:latin typeface="Calibri" panose="020F0502020204030204" pitchFamily="34" charset="0"/>
              </a:rPr>
              <a:t>”</a:t>
            </a:r>
          </a:p>
          <a:p>
            <a:pPr marL="457200" lvl="1" indent="-18288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Turn by Turn Strategy Game for 2 or more people</a:t>
            </a:r>
          </a:p>
          <a:p>
            <a:pPr marL="457200" lvl="1" indent="-182880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Played since A.D. 100 ~ Today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</a:rPr>
              <a:t>Koreans have been</a:t>
            </a:r>
            <a:r>
              <a:rPr lang="en-US" sz="1800" baseline="0" dirty="0" smtClean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playing</a:t>
            </a:r>
            <a:r>
              <a:rPr lang="en-US" sz="1800" baseline="0" dirty="0" smtClean="0">
                <a:latin typeface="Calibri" panose="020F0502020204030204" pitchFamily="34" charset="0"/>
              </a:rPr>
              <a:t> for</a:t>
            </a:r>
            <a:r>
              <a:rPr lang="en-US" sz="1800" dirty="0" smtClean="0">
                <a:latin typeface="Calibri" panose="020F0502020204030204" pitchFamily="34" charset="0"/>
              </a:rPr>
              <a:t> 1910 years.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What made this game able</a:t>
            </a:r>
            <a:r>
              <a:rPr lang="en-US" sz="2000" baseline="0" dirty="0" smtClean="0">
                <a:latin typeface="Calibri" panose="020F0502020204030204" pitchFamily="34" charset="0"/>
              </a:rPr>
              <a:t> to </a:t>
            </a:r>
            <a:r>
              <a:rPr lang="en-US" sz="2000" dirty="0" smtClean="0">
                <a:latin typeface="Calibri" panose="020F0502020204030204" pitchFamily="34" charset="0"/>
              </a:rPr>
              <a:t>survive?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Family Entertainment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Highly Competitive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Simple rules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Requires good amount</a:t>
            </a:r>
            <a:r>
              <a:rPr lang="en-US" sz="2000" baseline="0" dirty="0" smtClean="0">
                <a:latin typeface="Calibri" panose="020F0502020204030204" pitchFamily="34" charset="0"/>
              </a:rPr>
              <a:t> of </a:t>
            </a:r>
            <a:r>
              <a:rPr lang="en-US" sz="2000" dirty="0" smtClean="0">
                <a:latin typeface="Calibri" panose="020F0502020204030204" pitchFamily="34" charset="0"/>
              </a:rPr>
              <a:t>Strategy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Game play</a:t>
            </a:r>
            <a:r>
              <a:rPr lang="en-US" sz="2000" baseline="0" dirty="0" smtClean="0">
                <a:latin typeface="Calibri" panose="020F0502020204030204" pitchFamily="34" charset="0"/>
              </a:rPr>
              <a:t> depends on Randomness(Similar to Dice)</a:t>
            </a:r>
          </a:p>
          <a:p>
            <a:pPr marL="822960" lvl="3" indent="0">
              <a:buNone/>
            </a:pPr>
            <a:r>
              <a:rPr lang="ko-KR" altLang="en-US" sz="2000" dirty="0" smtClean="0">
                <a:latin typeface="Calibri" panose="020F0502020204030204" pitchFamily="34" charset="0"/>
              </a:rPr>
              <a:t>→ </a:t>
            </a:r>
            <a:r>
              <a:rPr lang="en-US" altLang="ko-KR" sz="2000" dirty="0" smtClean="0">
                <a:latin typeface="Calibri" panose="020F0502020204030204" pitchFamily="34" charset="0"/>
              </a:rPr>
              <a:t>Provides</a:t>
            </a:r>
            <a:r>
              <a:rPr lang="en-US" altLang="ko-KR" sz="2000" baseline="0" dirty="0" smtClean="0">
                <a:latin typeface="Calibri" panose="020F0502020204030204" pitchFamily="34" charset="0"/>
              </a:rPr>
              <a:t> variety of the game</a:t>
            </a:r>
            <a:endParaRPr lang="en-US" altLang="ko-KR" sz="1800" baseline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31111 -0.0238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61657" y="147248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5618352" y="1811847"/>
            <a:ext cx="2459809" cy="2979610"/>
            <a:chOff x="5618352" y="1811847"/>
            <a:chExt cx="2459809" cy="29796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109" y="1811847"/>
              <a:ext cx="448544" cy="29796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37" y="1811847"/>
              <a:ext cx="466824" cy="29796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2" y="1811847"/>
              <a:ext cx="448544" cy="2979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580" y="1811847"/>
              <a:ext cx="466824" cy="297961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565458" y="5413246"/>
            <a:ext cx="2553649" cy="1157063"/>
            <a:chOff x="5565458" y="5413246"/>
            <a:chExt cx="2553649" cy="1157063"/>
          </a:xfrm>
        </p:grpSpPr>
        <p:sp>
          <p:nvSpPr>
            <p:cNvPr id="13" name="Oval 12"/>
            <p:cNvSpPr/>
            <p:nvPr/>
          </p:nvSpPr>
          <p:spPr>
            <a:xfrm>
              <a:off x="5565458" y="5413247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12582" y="5413247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87825" y="5416009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52953" y="5413246"/>
              <a:ext cx="450819" cy="450819"/>
            </a:xfrm>
            <a:prstGeom prst="ellipse">
              <a:avLst/>
            </a:prstGeom>
            <a:solidFill>
              <a:srgbClr val="00B0F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80793" y="611672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27917" y="6116728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003160" y="6119490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68288" y="6116727"/>
              <a:ext cx="450819" cy="450819"/>
            </a:xfrm>
            <a:prstGeom prst="ellipse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/>
              <a:contourClr>
                <a:schemeClr val="accent2">
                  <a:shade val="25000"/>
                  <a:satMod val="14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48565" y="1511877"/>
            <a:ext cx="137569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Game Board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13742" y="1373110"/>
            <a:ext cx="202273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Throwing </a:t>
            </a:r>
            <a:r>
              <a:rPr lang="en-US" sz="1600" dirty="0" err="1" smtClean="0"/>
              <a:t>Yoot</a:t>
            </a:r>
            <a:r>
              <a:rPr lang="en-US" sz="1600" dirty="0" smtClean="0"/>
              <a:t> (Sticks)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97974" y="4951007"/>
            <a:ext cx="7088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Pieces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75279" y="1764792"/>
            <a:ext cx="4922270" cy="4922270"/>
            <a:chOff x="375279" y="1764792"/>
            <a:chExt cx="4922270" cy="492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Down Arrow 25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0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75279" y="1764792"/>
            <a:ext cx="4922270" cy="4922270"/>
            <a:chOff x="375279" y="1764792"/>
            <a:chExt cx="4922270" cy="49222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Down Arrow 29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18352" y="1811847"/>
            <a:ext cx="2459809" cy="2979610"/>
            <a:chOff x="5618352" y="1811847"/>
            <a:chExt cx="2459809" cy="29796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109" y="1811847"/>
              <a:ext cx="448544" cy="29796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337" y="1811847"/>
              <a:ext cx="466824" cy="2979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352" y="1811847"/>
              <a:ext cx="448544" cy="2979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580" y="1811847"/>
              <a:ext cx="466824" cy="2979610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565458" y="541324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12582" y="541324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87825" y="541600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2953" y="5413246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0793" y="611672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7917" y="611672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3160" y="611949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68288" y="6116727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91170" y="-2926655"/>
            <a:ext cx="2814201" cy="2790511"/>
            <a:chOff x="5691170" y="-3115753"/>
            <a:chExt cx="3004905" cy="297961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14919">
              <a:off x="6981998" y="-3115753"/>
              <a:ext cx="448544" cy="2979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8755">
              <a:off x="7010938" y="-3115753"/>
              <a:ext cx="466824" cy="29796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9042">
              <a:off x="6361469" y="-3115753"/>
              <a:ext cx="466824" cy="29796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501">
              <a:off x="6947563" y="-2416147"/>
              <a:ext cx="466824" cy="297961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86064" y="5589662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Move Pieces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5279" y="5358830"/>
            <a:ext cx="209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Throw Sticks</a:t>
            </a:r>
          </a:p>
        </p:txBody>
      </p:sp>
    </p:spTree>
    <p:extLst>
      <p:ext uri="{BB962C8B-B14F-4D97-AF65-F5344CB8AC3E}">
        <p14:creationId xmlns:p14="http://schemas.microsoft.com/office/powerpoint/2010/main" val="344517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00087 -0.242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-0.7416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25 -0.03703 L -0.02726 0.7046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9791 -0.12338 L -0.09878 -0.17708 L -0.10277 -0.23055 L -0.10434 -0.27685 L -0.10434 -0.27685 " pathEditMode="relative" rAng="0" ptsTypes="AAAA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-1384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66974789"/>
              </p:ext>
            </p:extLst>
          </p:nvPr>
        </p:nvGraphicFramePr>
        <p:xfrm>
          <a:off x="272297" y="1824056"/>
          <a:ext cx="7872574" cy="48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04392" y="2203703"/>
            <a:ext cx="1196357" cy="1449169"/>
            <a:chOff x="650112" y="1735647"/>
            <a:chExt cx="1605407" cy="194465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844" y="1735647"/>
              <a:ext cx="304675" cy="194465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12" y="1735647"/>
              <a:ext cx="292745" cy="19446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982" y="1735647"/>
              <a:ext cx="304675" cy="194465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413" y="1735647"/>
              <a:ext cx="304675" cy="194465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00792" y="2203701"/>
            <a:ext cx="1196357" cy="1449169"/>
            <a:chOff x="2100960" y="2203703"/>
            <a:chExt cx="1196357" cy="14491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72" y="2203703"/>
              <a:ext cx="227045" cy="144916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960" y="2203703"/>
              <a:ext cx="218155" cy="144916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493" y="2203703"/>
              <a:ext cx="227045" cy="144916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726" y="2203703"/>
              <a:ext cx="218155" cy="1449169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606672" y="2203703"/>
            <a:ext cx="1196357" cy="1449169"/>
            <a:chOff x="3606672" y="2203703"/>
            <a:chExt cx="1196357" cy="144916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5984" y="2203703"/>
              <a:ext cx="227045" cy="144916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672" y="2203703"/>
              <a:ext cx="218155" cy="144916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38" y="2203703"/>
              <a:ext cx="218155" cy="144916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06" y="2203703"/>
              <a:ext cx="218155" cy="1449169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634086" y="2203702"/>
            <a:ext cx="1180381" cy="1449170"/>
            <a:chOff x="6634086" y="2203702"/>
            <a:chExt cx="1180381" cy="144917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422" y="2203703"/>
              <a:ext cx="227045" cy="144916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865" y="2203703"/>
              <a:ext cx="227045" cy="144916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43" y="2203703"/>
              <a:ext cx="227045" cy="144916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086" y="2203702"/>
              <a:ext cx="227045" cy="144916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5114866" y="2203701"/>
            <a:ext cx="1184563" cy="1449171"/>
            <a:chOff x="5114866" y="2203701"/>
            <a:chExt cx="1184563" cy="144917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866" y="2203703"/>
              <a:ext cx="218155" cy="14491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632" y="2203703"/>
              <a:ext cx="218155" cy="144916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800" y="2203703"/>
              <a:ext cx="218155" cy="144916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274" y="2203701"/>
              <a:ext cx="218155" cy="1449169"/>
            </a:xfrm>
            <a:prstGeom prst="rect">
              <a:avLst/>
            </a:prstGeom>
          </p:spPr>
        </p:pic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07587 -0.05371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7270FC-333C-4671-A6E8-1CDFE2345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C27270FC-333C-4671-A6E8-1CDFE2345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142A37-7923-43CB-9476-677B8F2B9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DC142A37-7923-43CB-9476-677B8F2B9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58E7EC-521F-4B4B-BE63-A0CB07609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0F58E7EC-521F-4B4B-BE63-A0CB07609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417CA1D-5156-404C-A2FB-4B037D44B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E417CA1D-5156-404C-A2FB-4B037D44B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8603A-A843-48F8-BECD-CEC4109D2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8058603A-A843-48F8-BECD-CEC4109D2C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809F657-1839-4BF4-B346-52A67C35C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graphicEl>
                                              <a:dgm id="{5809F657-1839-4BF4-B346-52A67C35C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DFF09F-6CC2-4909-BB3A-F8BB7B938F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graphicEl>
                                              <a:dgm id="{CFDFF09F-6CC2-4909-BB3A-F8BB7B938F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F58B3D-0FB8-437F-8DA7-9753E69BE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dgm id="{EFF58B3D-0FB8-437F-8DA7-9753E69BE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DB3B60-5761-4E91-A969-A68885693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graphicEl>
                                              <a:dgm id="{68DB3B60-5761-4E91-A969-A68885693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8E7555-FBAB-446F-BABB-BCE2DCD05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graphicEl>
                                              <a:dgm id="{288E7555-FBAB-446F-BABB-BCE2DCD05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357B11-8C76-40FA-921F-0EC6497A5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graphicEl>
                                              <a:dgm id="{51357B11-8C76-40FA-921F-0EC6497A5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41" grpId="0"/>
      <p:bldP spid="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4233" y="541252"/>
            <a:ext cx="4300102" cy="4300102"/>
            <a:chOff x="375279" y="1764792"/>
            <a:chExt cx="4922270" cy="492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79" y="1764792"/>
              <a:ext cx="4922270" cy="49222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Down Arrow 5"/>
            <p:cNvSpPr/>
            <p:nvPr/>
          </p:nvSpPr>
          <p:spPr>
            <a:xfrm flipV="1">
              <a:off x="4782312" y="6089295"/>
              <a:ext cx="164592" cy="33229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5207239" y="523449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54363" y="5234497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29606" y="5237259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94734" y="5234496"/>
            <a:ext cx="450819" cy="450819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574" y="593797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69698" y="5937978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44941" y="5940740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10069" y="5937977"/>
            <a:ext cx="450819" cy="450819"/>
          </a:xfrm>
          <a:prstGeom prst="ellips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02117" y="-2964755"/>
            <a:ext cx="2814201" cy="2790511"/>
            <a:chOff x="5691170" y="-3115753"/>
            <a:chExt cx="3004905" cy="297961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14919">
              <a:off x="6981998" y="-3115753"/>
              <a:ext cx="448544" cy="29796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8755">
              <a:off x="7010938" y="-3115753"/>
              <a:ext cx="466824" cy="29796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09042">
              <a:off x="6361469" y="-3115753"/>
              <a:ext cx="466824" cy="29796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501">
              <a:off x="6947563" y="-2416147"/>
              <a:ext cx="466824" cy="297961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3352130" y="-3001478"/>
            <a:ext cx="1205230" cy="2937829"/>
            <a:chOff x="3352130" y="-3001478"/>
            <a:chExt cx="1205230" cy="293782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48">
              <a:off x="3985301" y="-3001478"/>
              <a:ext cx="437197" cy="27905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097">
              <a:off x="3352130" y="-2854160"/>
              <a:ext cx="437197" cy="27905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4585">
              <a:off x="3876794" y="-2928454"/>
              <a:ext cx="420077" cy="27905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11851">
              <a:off x="4137283" y="-2952451"/>
              <a:ext cx="420077" cy="2790511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-164907" y="-3001476"/>
            <a:ext cx="2790511" cy="2939298"/>
            <a:chOff x="-164907" y="-3001476"/>
            <a:chExt cx="2790511" cy="29392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58978">
              <a:off x="1154406" y="-3001476"/>
              <a:ext cx="437197" cy="27905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58935">
              <a:off x="1020310" y="-2928455"/>
              <a:ext cx="420077" cy="279051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7617">
              <a:off x="1700120" y="-2865293"/>
              <a:ext cx="420077" cy="279051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135650">
              <a:off x="678240" y="-2852689"/>
              <a:ext cx="420077" cy="2790511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279" y="5358830"/>
            <a:ext cx="4101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Choose which piece to move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191032" y="-200240"/>
            <a:ext cx="2726510" cy="635669"/>
          </a:xfrm>
          <a:prstGeom prst="round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98290" y="-192981"/>
            <a:ext cx="2726510" cy="635669"/>
          </a:xfrm>
          <a:prstGeom prst="roundRect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/>
            <a:contourClr>
              <a:schemeClr val="accent2">
                <a:shade val="25000"/>
                <a:satMod val="14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26 -0.03703 L -0.02726 0.7046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-0.13768 -0.2564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3 -0.03704 L 0.29253 0.69329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13941 -0.4627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45 -0.02847 L 0.59045 0.69745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9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21945 -0.46388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2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21945 -0.46157 " pathEditMode="relative" rAng="0" ptsTypes="AA">
                                      <p:cBhvr>
                                        <p:cTn id="10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2" y="-2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8 -0.25648 L -0.13768 -0.56759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36" grpId="0" uiExpand="1" build="p"/>
      <p:bldP spid="37" grpId="0" animBg="1"/>
      <p:bldP spid="37" grpId="1" animBg="1"/>
      <p:bldP spid="37" grpId="2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3">
      <a:majorFont>
        <a:latin typeface="Century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Custom 4">
      <a:majorFont>
        <a:latin typeface="Century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4.xml><?xml version="1.0" encoding="utf-8"?>
<a:theme xmlns:a="http://schemas.openxmlformats.org/drawingml/2006/main" name="2_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1134</TotalTime>
  <Words>816</Words>
  <Application>Microsoft Office PowerPoint</Application>
  <PresentationFormat>On-screen Show (4:3)</PresentationFormat>
  <Paragraphs>187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Century Schoolbook</vt:lpstr>
      <vt:lpstr>맑은 고딕</vt:lpstr>
      <vt:lpstr>Arial</vt:lpstr>
      <vt:lpstr>Arial Black</vt:lpstr>
      <vt:lpstr>Calibri</vt:lpstr>
      <vt:lpstr>Calibri Light</vt:lpstr>
      <vt:lpstr>Century</vt:lpstr>
      <vt:lpstr>Wingdings 2</vt:lpstr>
      <vt:lpstr>View</vt:lpstr>
      <vt:lpstr>Office Theme</vt:lpstr>
      <vt:lpstr>1_View</vt:lpstr>
      <vt:lpstr>2_View</vt:lpstr>
      <vt:lpstr>PowerPoint Presentation</vt:lpstr>
      <vt:lpstr>PowerPoint Presentation</vt:lpstr>
      <vt:lpstr>Project  Four Sticks</vt:lpstr>
      <vt:lpstr>Agenda</vt:lpstr>
      <vt:lpstr>Motivation</vt:lpstr>
      <vt:lpstr>Game Components</vt:lpstr>
      <vt:lpstr>PowerPoint Presentation</vt:lpstr>
      <vt:lpstr>Movement Cases</vt:lpstr>
      <vt:lpstr>PowerPoint Presentation</vt:lpstr>
      <vt:lpstr>PowerPoint Presentation</vt:lpstr>
      <vt:lpstr>Special Movement</vt:lpstr>
      <vt:lpstr>PowerPoint Presentation</vt:lpstr>
      <vt:lpstr>PowerPoint Presentation</vt:lpstr>
      <vt:lpstr>PowerPoint Presentation</vt:lpstr>
      <vt:lpstr>Limitation: Cultural game</vt:lpstr>
      <vt:lpstr>Transformation</vt:lpstr>
      <vt:lpstr>Translate into Fantasy?</vt:lpstr>
      <vt:lpstr>Translated into Fantasy!</vt:lpstr>
      <vt:lpstr>Champion w/ Minions</vt:lpstr>
      <vt:lpstr>PowerPoint Presentation</vt:lpstr>
      <vt:lpstr>Berry</vt:lpstr>
      <vt:lpstr>BoldStone</vt:lpstr>
      <vt:lpstr>Sylpheel</vt:lpstr>
      <vt:lpstr>Game UI</vt:lpstr>
      <vt:lpstr>Technical Challenge</vt:lpstr>
      <vt:lpstr>Interesting prototypes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HyunGyu Kim</dc:creator>
  <cp:lastModifiedBy>HyunGyu Kim</cp:lastModifiedBy>
  <cp:revision>150</cp:revision>
  <dcterms:created xsi:type="dcterms:W3CDTF">2014-04-29T11:59:30Z</dcterms:created>
  <dcterms:modified xsi:type="dcterms:W3CDTF">2014-06-11T19:05:48Z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