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Century Gothic"/>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jitivaRzU7HwEssJcYeG6Hi5dQ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CenturyGothic-bold.fntdata"/><Relationship Id="rId11" Type="http://schemas.openxmlformats.org/officeDocument/2006/relationships/slide" Target="slides/slide7.xml"/><Relationship Id="rId22" Type="http://schemas.openxmlformats.org/officeDocument/2006/relationships/font" Target="fonts/CenturyGothic-boldItalic.fntdata"/><Relationship Id="rId10" Type="http://schemas.openxmlformats.org/officeDocument/2006/relationships/slide" Target="slides/slide6.xml"/><Relationship Id="rId21" Type="http://schemas.openxmlformats.org/officeDocument/2006/relationships/font" Target="fonts/CenturyGothic-italic.fntdata"/><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CenturyGothic-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6b2748efc6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6b2748efc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8" name="Shape 38"/>
        <p:cNvGrpSpPr/>
        <p:nvPr/>
      </p:nvGrpSpPr>
      <p:grpSpPr>
        <a:xfrm>
          <a:off x="0" y="0"/>
          <a:ext cx="0" cy="0"/>
          <a:chOff x="0" y="0"/>
          <a:chExt cx="0" cy="0"/>
        </a:xfrm>
      </p:grpSpPr>
      <p:sp>
        <p:nvSpPr>
          <p:cNvPr id="39" name="Google Shape;39;p15"/>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5"/>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1" name="Google Shape;41;p1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5"/>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104" name="Shape 104"/>
        <p:cNvGrpSpPr/>
        <p:nvPr/>
      </p:nvGrpSpPr>
      <p:grpSpPr>
        <a:xfrm>
          <a:off x="0" y="0"/>
          <a:ext cx="0" cy="0"/>
          <a:chOff x="0" y="0"/>
          <a:chExt cx="0" cy="0"/>
        </a:xfrm>
      </p:grpSpPr>
      <p:sp>
        <p:nvSpPr>
          <p:cNvPr id="105" name="Google Shape;105;p24"/>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4"/>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07" name="Google Shape;107;p2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4"/>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4"/>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111" name="Shape 111"/>
        <p:cNvGrpSpPr/>
        <p:nvPr/>
      </p:nvGrpSpPr>
      <p:grpSpPr>
        <a:xfrm>
          <a:off x="0" y="0"/>
          <a:ext cx="0" cy="0"/>
          <a:chOff x="0" y="0"/>
          <a:chExt cx="0" cy="0"/>
        </a:xfrm>
      </p:grpSpPr>
      <p:sp>
        <p:nvSpPr>
          <p:cNvPr id="112" name="Google Shape;112;p25"/>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5"/>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4" name="Google Shape;114;p25"/>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5" name="Google Shape;115;p2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5"/>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5"/>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9" name="Google Shape;119;p25"/>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120" name="Google Shape;120;p25"/>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21" name="Shape 121"/>
        <p:cNvGrpSpPr/>
        <p:nvPr/>
      </p:nvGrpSpPr>
      <p:grpSpPr>
        <a:xfrm>
          <a:off x="0" y="0"/>
          <a:ext cx="0" cy="0"/>
          <a:chOff x="0" y="0"/>
          <a:chExt cx="0" cy="0"/>
        </a:xfrm>
      </p:grpSpPr>
      <p:sp>
        <p:nvSpPr>
          <p:cNvPr id="122" name="Google Shape;122;p26"/>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6"/>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4" name="Google Shape;124;p2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6"/>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6"/>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28" name="Shape 128"/>
        <p:cNvGrpSpPr/>
        <p:nvPr/>
      </p:nvGrpSpPr>
      <p:grpSpPr>
        <a:xfrm>
          <a:off x="0" y="0"/>
          <a:ext cx="0" cy="0"/>
          <a:chOff x="0" y="0"/>
          <a:chExt cx="0" cy="0"/>
        </a:xfrm>
      </p:grpSpPr>
      <p:sp>
        <p:nvSpPr>
          <p:cNvPr id="129" name="Google Shape;129;p27"/>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7"/>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1" name="Google Shape;131;p27"/>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2" name="Google Shape;132;p2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7"/>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7"/>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6" name="Google Shape;136;p27"/>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137" name="Google Shape;137;p27"/>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38" name="Shape 138"/>
        <p:cNvGrpSpPr/>
        <p:nvPr/>
      </p:nvGrpSpPr>
      <p:grpSpPr>
        <a:xfrm>
          <a:off x="0" y="0"/>
          <a:ext cx="0" cy="0"/>
          <a:chOff x="0" y="0"/>
          <a:chExt cx="0" cy="0"/>
        </a:xfrm>
      </p:grpSpPr>
      <p:sp>
        <p:nvSpPr>
          <p:cNvPr id="139" name="Google Shape;139;p28"/>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8"/>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1" name="Google Shape;141;p28"/>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2" name="Google Shape;142;p2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8"/>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8"/>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46" name="Shape 146"/>
        <p:cNvGrpSpPr/>
        <p:nvPr/>
      </p:nvGrpSpPr>
      <p:grpSpPr>
        <a:xfrm>
          <a:off x="0" y="0"/>
          <a:ext cx="0" cy="0"/>
          <a:chOff x="0" y="0"/>
          <a:chExt cx="0" cy="0"/>
        </a:xfrm>
      </p:grpSpPr>
      <p:sp>
        <p:nvSpPr>
          <p:cNvPr id="147" name="Google Shape;147;p29"/>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9"/>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9" name="Google Shape;149;p2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30"/>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30"/>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6" name="Google Shape;156;p3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3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30"/>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5" name="Shape 45"/>
        <p:cNvGrpSpPr/>
        <p:nvPr/>
      </p:nvGrpSpPr>
      <p:grpSpPr>
        <a:xfrm>
          <a:off x="0" y="0"/>
          <a:ext cx="0" cy="0"/>
          <a:chOff x="0" y="0"/>
          <a:chExt cx="0" cy="0"/>
        </a:xfrm>
      </p:grpSpPr>
      <p:sp>
        <p:nvSpPr>
          <p:cNvPr id="46" name="Google Shape;46;p1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48" name="Google Shape;48;p1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2" name="Shape 52"/>
        <p:cNvGrpSpPr/>
        <p:nvPr/>
      </p:nvGrpSpPr>
      <p:grpSpPr>
        <a:xfrm>
          <a:off x="0" y="0"/>
          <a:ext cx="0" cy="0"/>
          <a:chOff x="0" y="0"/>
          <a:chExt cx="0" cy="0"/>
        </a:xfrm>
      </p:grpSpPr>
      <p:sp>
        <p:nvSpPr>
          <p:cNvPr id="53" name="Google Shape;53;p17"/>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7"/>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55" name="Google Shape;55;p1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7"/>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9" name="Shape 59"/>
        <p:cNvGrpSpPr/>
        <p:nvPr/>
      </p:nvGrpSpPr>
      <p:grpSpPr>
        <a:xfrm>
          <a:off x="0" y="0"/>
          <a:ext cx="0" cy="0"/>
          <a:chOff x="0" y="0"/>
          <a:chExt cx="0" cy="0"/>
        </a:xfrm>
      </p:grpSpPr>
      <p:sp>
        <p:nvSpPr>
          <p:cNvPr id="60" name="Google Shape;60;p18"/>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8"/>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2" name="Google Shape;62;p18"/>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3" name="Google Shape;63;p1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7" name="Shape 67"/>
        <p:cNvGrpSpPr/>
        <p:nvPr/>
      </p:nvGrpSpPr>
      <p:grpSpPr>
        <a:xfrm>
          <a:off x="0" y="0"/>
          <a:ext cx="0" cy="0"/>
          <a:chOff x="0" y="0"/>
          <a:chExt cx="0" cy="0"/>
        </a:xfrm>
      </p:grpSpPr>
      <p:sp>
        <p:nvSpPr>
          <p:cNvPr id="68" name="Google Shape;68;p19"/>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9"/>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0" name="Google Shape;70;p19"/>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1" name="Google Shape;71;p19"/>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2" name="Google Shape;72;p19"/>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3" name="Google Shape;73;p1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7" name="Shape 77"/>
        <p:cNvGrpSpPr/>
        <p:nvPr/>
      </p:nvGrpSpPr>
      <p:grpSpPr>
        <a:xfrm>
          <a:off x="0" y="0"/>
          <a:ext cx="0" cy="0"/>
          <a:chOff x="0" y="0"/>
          <a:chExt cx="0" cy="0"/>
        </a:xfrm>
      </p:grpSpPr>
      <p:sp>
        <p:nvSpPr>
          <p:cNvPr id="78" name="Google Shape;78;p20"/>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0"/>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3" name="Shape 83"/>
        <p:cNvGrpSpPr/>
        <p:nvPr/>
      </p:nvGrpSpPr>
      <p:grpSpPr>
        <a:xfrm>
          <a:off x="0" y="0"/>
          <a:ext cx="0" cy="0"/>
          <a:chOff x="0" y="0"/>
          <a:chExt cx="0" cy="0"/>
        </a:xfrm>
      </p:grpSpPr>
      <p:sp>
        <p:nvSpPr>
          <p:cNvPr id="84" name="Google Shape;84;p2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1"/>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88" name="Shape 88"/>
        <p:cNvGrpSpPr/>
        <p:nvPr/>
      </p:nvGrpSpPr>
      <p:grpSpPr>
        <a:xfrm>
          <a:off x="0" y="0"/>
          <a:ext cx="0" cy="0"/>
          <a:chOff x="0" y="0"/>
          <a:chExt cx="0" cy="0"/>
        </a:xfrm>
      </p:grpSpPr>
      <p:sp>
        <p:nvSpPr>
          <p:cNvPr id="89" name="Google Shape;89;p22"/>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2"/>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1" name="Google Shape;91;p22"/>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2" name="Google Shape;92;p2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2"/>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2"/>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96" name="Shape 96"/>
        <p:cNvGrpSpPr/>
        <p:nvPr/>
      </p:nvGrpSpPr>
      <p:grpSpPr>
        <a:xfrm>
          <a:off x="0" y="0"/>
          <a:ext cx="0" cy="0"/>
          <a:chOff x="0" y="0"/>
          <a:chExt cx="0" cy="0"/>
        </a:xfrm>
      </p:grpSpPr>
      <p:sp>
        <p:nvSpPr>
          <p:cNvPr id="97" name="Google Shape;97;p23"/>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3"/>
          <p:cNvSpPr/>
          <p:nvPr>
            <p:ph idx="2" type="pic"/>
          </p:nvPr>
        </p:nvSpPr>
        <p:spPr>
          <a:xfrm>
            <a:off x="2589212" y="634965"/>
            <a:ext cx="8915400" cy="3854970"/>
          </a:xfrm>
          <a:prstGeom prst="rect">
            <a:avLst/>
          </a:prstGeom>
          <a:noFill/>
          <a:ln>
            <a:noFill/>
          </a:ln>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99" name="Google Shape;99;p23"/>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0" name="Google Shape;100;p2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3"/>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3"/>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DDE6C3"/>
            </a:gs>
          </a:gsLst>
          <a:path path="circle">
            <a:fillToRect b="100%" r="100%"/>
          </a:path>
          <a:tileRect l="-100%" t="-100%"/>
        </a:gradFill>
      </p:bgPr>
    </p:bg>
    <p:spTree>
      <p:nvGrpSpPr>
        <p:cNvPr id="5" name="Shape 5"/>
        <p:cNvGrpSpPr/>
        <p:nvPr/>
      </p:nvGrpSpPr>
      <p:grpSpPr>
        <a:xfrm>
          <a:off x="0" y="0"/>
          <a:ext cx="0" cy="0"/>
          <a:chOff x="0" y="0"/>
          <a:chExt cx="0" cy="0"/>
        </a:xfrm>
      </p:grpSpPr>
      <p:grpSp>
        <p:nvGrpSpPr>
          <p:cNvPr id="6" name="Google Shape;6;p14"/>
          <p:cNvGrpSpPr/>
          <p:nvPr/>
        </p:nvGrpSpPr>
        <p:grpSpPr>
          <a:xfrm>
            <a:off x="1" y="228600"/>
            <a:ext cx="2851516" cy="6638628"/>
            <a:chOff x="2487613" y="285750"/>
            <a:chExt cx="2428875" cy="5654676"/>
          </a:xfrm>
        </p:grpSpPr>
        <p:sp>
          <p:nvSpPr>
            <p:cNvPr id="7" name="Google Shape;7;p14"/>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4"/>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4"/>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4"/>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4"/>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4"/>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4"/>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4"/>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4"/>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4"/>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4"/>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4"/>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14"/>
          <p:cNvGrpSpPr/>
          <p:nvPr/>
        </p:nvGrpSpPr>
        <p:grpSpPr>
          <a:xfrm>
            <a:off x="27222" y="-786"/>
            <a:ext cx="2356674" cy="6854039"/>
            <a:chOff x="6627813" y="194833"/>
            <a:chExt cx="1952625" cy="5678918"/>
          </a:xfrm>
        </p:grpSpPr>
        <p:sp>
          <p:nvSpPr>
            <p:cNvPr id="20" name="Google Shape;20;p14"/>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4"/>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4"/>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4"/>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4"/>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4"/>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4"/>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4"/>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4"/>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4"/>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4"/>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4"/>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14"/>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4"/>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4" name="Google Shape;34;p14"/>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Google Shape;35;p1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p1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Google Shape;37;p1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262626"/>
              </a:buClr>
              <a:buSzPts val="5400"/>
              <a:buFont typeface="Century Gothic"/>
              <a:buNone/>
            </a:pPr>
            <a:r>
              <a:rPr lang="en-US"/>
              <a:t>Dynamic Trees &amp; Foliage</a:t>
            </a:r>
            <a:endParaRPr/>
          </a:p>
        </p:txBody>
      </p:sp>
      <p:sp>
        <p:nvSpPr>
          <p:cNvPr id="165" name="Google Shape;165;p1"/>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00"/>
              <a:buNone/>
            </a:pPr>
            <a:r>
              <a:rPr lang="en-US"/>
              <a:t>Cody Thayer and Ihsan Halimun</a:t>
            </a:r>
            <a:endParaRPr/>
          </a:p>
          <a:p>
            <a:pPr indent="0" lvl="0" marL="0" rtl="0" algn="l">
              <a:spcBef>
                <a:spcPts val="1000"/>
              </a:spcBef>
              <a:spcAft>
                <a:spcPts val="0"/>
              </a:spcAft>
              <a:buSzPts val="1800"/>
              <a:buNone/>
            </a:pPr>
            <a:r>
              <a:rPr lang="en-US"/>
              <a:t>CSS 451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10"/>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Visual (Wind Control)</a:t>
            </a:r>
            <a:endParaRPr/>
          </a:p>
        </p:txBody>
      </p:sp>
      <p:sp>
        <p:nvSpPr>
          <p:cNvPr id="330" name="Google Shape;330;p10"/>
          <p:cNvSpPr/>
          <p:nvPr/>
        </p:nvSpPr>
        <p:spPr>
          <a:xfrm rot="-540270">
            <a:off x="9651018" y="489778"/>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31" name="Google Shape;331;p10"/>
          <p:cNvSpPr/>
          <p:nvPr/>
        </p:nvSpPr>
        <p:spPr>
          <a:xfrm rot="568305">
            <a:off x="9503764" y="96868"/>
            <a:ext cx="281545" cy="1619003"/>
          </a:xfrm>
          <a:prstGeom prst="can">
            <a:avLst>
              <a:gd fmla="val 25000" name="adj"/>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32" name="Google Shape;332;p10"/>
          <p:cNvSpPr/>
          <p:nvPr/>
        </p:nvSpPr>
        <p:spPr>
          <a:xfrm rot="-540270">
            <a:off x="9213775" y="161016"/>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33" name="Google Shape;333;p10"/>
          <p:cNvSpPr/>
          <p:nvPr/>
        </p:nvSpPr>
        <p:spPr>
          <a:xfrm rot="-540270">
            <a:off x="9202449" y="867354"/>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34" name="Google Shape;334;p10"/>
          <p:cNvSpPr/>
          <p:nvPr/>
        </p:nvSpPr>
        <p:spPr>
          <a:xfrm rot="3024958">
            <a:off x="9261681" y="545968"/>
            <a:ext cx="422838" cy="2580517"/>
          </a:xfrm>
          <a:prstGeom prst="can">
            <a:avLst>
              <a:gd fmla="val 25000" name="adj"/>
            </a:avLst>
          </a:prstGeom>
          <a:solidFill>
            <a:srgbClr val="6D7F3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35" name="Google Shape;335;p10"/>
          <p:cNvSpPr/>
          <p:nvPr/>
        </p:nvSpPr>
        <p:spPr>
          <a:xfrm rot="5076397">
            <a:off x="9774008" y="2281388"/>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36" name="Google Shape;336;p10"/>
          <p:cNvSpPr/>
          <p:nvPr/>
        </p:nvSpPr>
        <p:spPr>
          <a:xfrm rot="6184972">
            <a:off x="9735330" y="1455492"/>
            <a:ext cx="281545" cy="1619003"/>
          </a:xfrm>
          <a:prstGeom prst="can">
            <a:avLst>
              <a:gd fmla="val 25000" name="adj"/>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37" name="Google Shape;337;p10"/>
          <p:cNvSpPr/>
          <p:nvPr/>
        </p:nvSpPr>
        <p:spPr>
          <a:xfrm rot="5076397">
            <a:off x="10129656" y="1865721"/>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38" name="Google Shape;338;p10"/>
          <p:cNvSpPr/>
          <p:nvPr/>
        </p:nvSpPr>
        <p:spPr>
          <a:xfrm rot="5076397">
            <a:off x="9425435" y="1809929"/>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39" name="Google Shape;339;p10"/>
          <p:cNvSpPr/>
          <p:nvPr/>
        </p:nvSpPr>
        <p:spPr>
          <a:xfrm>
            <a:off x="7930421" y="1248692"/>
            <a:ext cx="950310" cy="5464681"/>
          </a:xfrm>
          <a:prstGeom prst="can">
            <a:avLst>
              <a:gd fmla="val 25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40" name="Google Shape;340;p10"/>
          <p:cNvSpPr/>
          <p:nvPr/>
        </p:nvSpPr>
        <p:spPr>
          <a:xfrm rot="-324732">
            <a:off x="9740802" y="3419508"/>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41" name="Google Shape;341;p10"/>
          <p:cNvSpPr/>
          <p:nvPr/>
        </p:nvSpPr>
        <p:spPr>
          <a:xfrm rot="783843">
            <a:off x="9583683" y="3010136"/>
            <a:ext cx="281545" cy="1619003"/>
          </a:xfrm>
          <a:prstGeom prst="can">
            <a:avLst>
              <a:gd fmla="val 25000" name="adj"/>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42" name="Google Shape;342;p10"/>
          <p:cNvSpPr/>
          <p:nvPr/>
        </p:nvSpPr>
        <p:spPr>
          <a:xfrm rot="-324732">
            <a:off x="9325017" y="3063996"/>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43" name="Google Shape;343;p10"/>
          <p:cNvSpPr/>
          <p:nvPr/>
        </p:nvSpPr>
        <p:spPr>
          <a:xfrm rot="-324732">
            <a:off x="9269457" y="3768236"/>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44" name="Google Shape;344;p10"/>
          <p:cNvSpPr/>
          <p:nvPr/>
        </p:nvSpPr>
        <p:spPr>
          <a:xfrm rot="3240496">
            <a:off x="9283675" y="3446668"/>
            <a:ext cx="422838" cy="2580517"/>
          </a:xfrm>
          <a:prstGeom prst="can">
            <a:avLst>
              <a:gd fmla="val 25000" name="adj"/>
            </a:avLst>
          </a:prstGeom>
          <a:solidFill>
            <a:srgbClr val="6D7F3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45" name="Google Shape;345;p10"/>
          <p:cNvSpPr/>
          <p:nvPr/>
        </p:nvSpPr>
        <p:spPr>
          <a:xfrm rot="5291935">
            <a:off x="9751295" y="5215305"/>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46" name="Google Shape;346;p10"/>
          <p:cNvSpPr/>
          <p:nvPr/>
        </p:nvSpPr>
        <p:spPr>
          <a:xfrm rot="6400510">
            <a:off x="9729667" y="4380600"/>
            <a:ext cx="281545" cy="1619003"/>
          </a:xfrm>
          <a:prstGeom prst="can">
            <a:avLst>
              <a:gd fmla="val 25000" name="adj"/>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47" name="Google Shape;347;p10"/>
          <p:cNvSpPr/>
          <p:nvPr/>
        </p:nvSpPr>
        <p:spPr>
          <a:xfrm rot="5291935">
            <a:off x="10132289" y="4822738"/>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48" name="Google Shape;348;p10"/>
          <p:cNvSpPr/>
          <p:nvPr/>
        </p:nvSpPr>
        <p:spPr>
          <a:xfrm rot="5291935">
            <a:off x="9432946" y="4722931"/>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49" name="Google Shape;349;p10"/>
          <p:cNvSpPr/>
          <p:nvPr/>
        </p:nvSpPr>
        <p:spPr>
          <a:xfrm rot="-5940270">
            <a:off x="6086096" y="2461630"/>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50" name="Google Shape;350;p10"/>
          <p:cNvSpPr/>
          <p:nvPr/>
        </p:nvSpPr>
        <p:spPr>
          <a:xfrm rot="-4831695">
            <a:off x="6361916" y="2160745"/>
            <a:ext cx="281545" cy="1619003"/>
          </a:xfrm>
          <a:prstGeom prst="can">
            <a:avLst>
              <a:gd fmla="val 25000" name="adj"/>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51" name="Google Shape;351;p10"/>
          <p:cNvSpPr/>
          <p:nvPr/>
        </p:nvSpPr>
        <p:spPr>
          <a:xfrm rot="-5940270">
            <a:off x="5757334" y="2898873"/>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52" name="Google Shape;352;p10"/>
          <p:cNvSpPr/>
          <p:nvPr/>
        </p:nvSpPr>
        <p:spPr>
          <a:xfrm rot="-5940270">
            <a:off x="6463672" y="2910199"/>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53" name="Google Shape;353;p10"/>
          <p:cNvSpPr/>
          <p:nvPr/>
        </p:nvSpPr>
        <p:spPr>
          <a:xfrm rot="-2375042">
            <a:off x="7221126" y="1851425"/>
            <a:ext cx="422838" cy="2580517"/>
          </a:xfrm>
          <a:prstGeom prst="can">
            <a:avLst>
              <a:gd fmla="val 25000" name="adj"/>
            </a:avLst>
          </a:prstGeom>
          <a:solidFill>
            <a:srgbClr val="6D7F3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54" name="Google Shape;354;p10"/>
          <p:cNvSpPr/>
          <p:nvPr/>
        </p:nvSpPr>
        <p:spPr>
          <a:xfrm rot="-323603">
            <a:off x="7877707" y="2338640"/>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55" name="Google Shape;355;p10"/>
          <p:cNvSpPr/>
          <p:nvPr/>
        </p:nvSpPr>
        <p:spPr>
          <a:xfrm rot="784972">
            <a:off x="7720539" y="1929180"/>
            <a:ext cx="281545" cy="1619003"/>
          </a:xfrm>
          <a:prstGeom prst="can">
            <a:avLst>
              <a:gd fmla="val 25000" name="adj"/>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56" name="Google Shape;356;p10"/>
          <p:cNvSpPr/>
          <p:nvPr/>
        </p:nvSpPr>
        <p:spPr>
          <a:xfrm rot="-323603">
            <a:off x="7462039" y="1982991"/>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57" name="Google Shape;357;p10"/>
          <p:cNvSpPr/>
          <p:nvPr/>
        </p:nvSpPr>
        <p:spPr>
          <a:xfrm rot="-323603">
            <a:off x="7406247" y="2687213"/>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58" name="Google Shape;358;p10"/>
          <p:cNvSpPr/>
          <p:nvPr/>
        </p:nvSpPr>
        <p:spPr>
          <a:xfrm>
            <a:off x="2705199" y="2560437"/>
            <a:ext cx="2412274" cy="1732498"/>
          </a:xfrm>
          <a:prstGeom prst="rect">
            <a:avLst/>
          </a:prstGeom>
          <a:solidFill>
            <a:srgbClr val="414C2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W</a:t>
            </a:r>
            <a:endParaRPr/>
          </a:p>
        </p:txBody>
      </p:sp>
      <p:sp>
        <p:nvSpPr>
          <p:cNvPr id="359" name="Google Shape;359;p10"/>
          <p:cNvSpPr/>
          <p:nvPr/>
        </p:nvSpPr>
        <p:spPr>
          <a:xfrm>
            <a:off x="2744932" y="2859286"/>
            <a:ext cx="2330904" cy="1373080"/>
          </a:xfrm>
          <a:prstGeom prst="roundRect">
            <a:avLst>
              <a:gd fmla="val 16667" name="adj"/>
            </a:avLst>
          </a:prstGeom>
          <a:solidFill>
            <a:srgbClr val="83994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60" name="Google Shape;360;p10"/>
          <p:cNvSpPr/>
          <p:nvPr/>
        </p:nvSpPr>
        <p:spPr>
          <a:xfrm>
            <a:off x="2866999" y="3100982"/>
            <a:ext cx="2074125" cy="74007"/>
          </a:xfrm>
          <a:prstGeom prst="roundRect">
            <a:avLst>
              <a:gd fmla="val 16667" name="adj"/>
            </a:avLst>
          </a:prstGeom>
          <a:solidFill>
            <a:schemeClr val="lt2"/>
          </a:solidFill>
          <a:ln cap="rnd"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61" name="Google Shape;361;p10"/>
          <p:cNvSpPr/>
          <p:nvPr/>
        </p:nvSpPr>
        <p:spPr>
          <a:xfrm>
            <a:off x="2819808" y="3023217"/>
            <a:ext cx="218968" cy="218968"/>
          </a:xfrm>
          <a:prstGeom prst="ellipse">
            <a:avLst/>
          </a:prstGeom>
          <a:solidFill>
            <a:schemeClr val="lt2"/>
          </a:solidFill>
          <a:ln cap="rnd"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62" name="Google Shape;362;p10"/>
          <p:cNvSpPr txBox="1"/>
          <p:nvPr/>
        </p:nvSpPr>
        <p:spPr>
          <a:xfrm>
            <a:off x="2950389" y="2872381"/>
            <a:ext cx="1644658"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entury Gothic"/>
                <a:ea typeface="Century Gothic"/>
                <a:cs typeface="Century Gothic"/>
                <a:sym typeface="Century Gothic"/>
              </a:rPr>
              <a:t>Wind Speed:   </a:t>
            </a:r>
            <a:endParaRPr/>
          </a:p>
        </p:txBody>
      </p:sp>
      <p:grpSp>
        <p:nvGrpSpPr>
          <p:cNvPr id="363" name="Google Shape;363;p10"/>
          <p:cNvGrpSpPr/>
          <p:nvPr/>
        </p:nvGrpSpPr>
        <p:grpSpPr>
          <a:xfrm>
            <a:off x="2821147" y="3328877"/>
            <a:ext cx="2119977" cy="218968"/>
            <a:chOff x="4193793" y="821695"/>
            <a:chExt cx="7525639" cy="777308"/>
          </a:xfrm>
        </p:grpSpPr>
        <p:sp>
          <p:nvSpPr>
            <p:cNvPr id="364" name="Google Shape;364;p10"/>
            <p:cNvSpPr/>
            <p:nvPr/>
          </p:nvSpPr>
          <p:spPr>
            <a:xfrm>
              <a:off x="4356562" y="1081084"/>
              <a:ext cx="7362870" cy="262715"/>
            </a:xfrm>
            <a:prstGeom prst="roundRect">
              <a:avLst>
                <a:gd fmla="val 16667" name="adj"/>
              </a:avLst>
            </a:prstGeom>
            <a:solidFill>
              <a:schemeClr val="lt2"/>
            </a:solidFill>
            <a:ln cap="rnd"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65" name="Google Shape;365;p10"/>
            <p:cNvSpPr/>
            <p:nvPr/>
          </p:nvSpPr>
          <p:spPr>
            <a:xfrm>
              <a:off x="4193793" y="821695"/>
              <a:ext cx="777307" cy="777308"/>
            </a:xfrm>
            <a:prstGeom prst="ellipse">
              <a:avLst/>
            </a:prstGeom>
            <a:solidFill>
              <a:schemeClr val="lt2"/>
            </a:solidFill>
            <a:ln cap="rnd"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366" name="Google Shape;366;p10"/>
          <p:cNvSpPr txBox="1"/>
          <p:nvPr/>
        </p:nvSpPr>
        <p:spPr>
          <a:xfrm>
            <a:off x="2950389" y="3174989"/>
            <a:ext cx="1644658"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entury Gothic"/>
                <a:ea typeface="Century Gothic"/>
                <a:cs typeface="Century Gothic"/>
                <a:sym typeface="Century Gothic"/>
              </a:rPr>
              <a:t>Wind X-Direction:</a:t>
            </a:r>
            <a:endParaRPr/>
          </a:p>
        </p:txBody>
      </p:sp>
      <p:grpSp>
        <p:nvGrpSpPr>
          <p:cNvPr id="367" name="Google Shape;367;p10"/>
          <p:cNvGrpSpPr/>
          <p:nvPr/>
        </p:nvGrpSpPr>
        <p:grpSpPr>
          <a:xfrm>
            <a:off x="2821147" y="3627726"/>
            <a:ext cx="2119977" cy="218968"/>
            <a:chOff x="4193793" y="821695"/>
            <a:chExt cx="7525639" cy="777308"/>
          </a:xfrm>
        </p:grpSpPr>
        <p:sp>
          <p:nvSpPr>
            <p:cNvPr id="368" name="Google Shape;368;p10"/>
            <p:cNvSpPr/>
            <p:nvPr/>
          </p:nvSpPr>
          <p:spPr>
            <a:xfrm>
              <a:off x="4356562" y="1081084"/>
              <a:ext cx="7362870" cy="262715"/>
            </a:xfrm>
            <a:prstGeom prst="roundRect">
              <a:avLst>
                <a:gd fmla="val 16667" name="adj"/>
              </a:avLst>
            </a:prstGeom>
            <a:solidFill>
              <a:schemeClr val="lt2"/>
            </a:solidFill>
            <a:ln cap="rnd"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69" name="Google Shape;369;p10"/>
            <p:cNvSpPr/>
            <p:nvPr/>
          </p:nvSpPr>
          <p:spPr>
            <a:xfrm>
              <a:off x="4193793" y="821695"/>
              <a:ext cx="777308" cy="777308"/>
            </a:xfrm>
            <a:prstGeom prst="ellipse">
              <a:avLst/>
            </a:prstGeom>
            <a:solidFill>
              <a:schemeClr val="lt2"/>
            </a:solidFill>
            <a:ln cap="rnd"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370" name="Google Shape;370;p10"/>
          <p:cNvSpPr txBox="1"/>
          <p:nvPr/>
        </p:nvSpPr>
        <p:spPr>
          <a:xfrm>
            <a:off x="2950389" y="3473838"/>
            <a:ext cx="1644658"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entury Gothic"/>
                <a:ea typeface="Century Gothic"/>
                <a:cs typeface="Century Gothic"/>
                <a:sym typeface="Century Gothic"/>
              </a:rPr>
              <a:t>Wind Y-Direction:</a:t>
            </a:r>
            <a:endParaRPr/>
          </a:p>
        </p:txBody>
      </p:sp>
      <p:grpSp>
        <p:nvGrpSpPr>
          <p:cNvPr id="371" name="Google Shape;371;p10"/>
          <p:cNvGrpSpPr/>
          <p:nvPr/>
        </p:nvGrpSpPr>
        <p:grpSpPr>
          <a:xfrm>
            <a:off x="2821147" y="3926575"/>
            <a:ext cx="2119977" cy="218968"/>
            <a:chOff x="4193793" y="821695"/>
            <a:chExt cx="7525639" cy="777308"/>
          </a:xfrm>
        </p:grpSpPr>
        <p:sp>
          <p:nvSpPr>
            <p:cNvPr id="372" name="Google Shape;372;p10"/>
            <p:cNvSpPr/>
            <p:nvPr/>
          </p:nvSpPr>
          <p:spPr>
            <a:xfrm>
              <a:off x="4356562" y="1081084"/>
              <a:ext cx="7362870" cy="262715"/>
            </a:xfrm>
            <a:prstGeom prst="roundRect">
              <a:avLst>
                <a:gd fmla="val 16667" name="adj"/>
              </a:avLst>
            </a:prstGeom>
            <a:solidFill>
              <a:schemeClr val="lt2"/>
            </a:solidFill>
            <a:ln cap="rnd"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73" name="Google Shape;373;p10"/>
            <p:cNvSpPr/>
            <p:nvPr/>
          </p:nvSpPr>
          <p:spPr>
            <a:xfrm>
              <a:off x="4193793" y="821695"/>
              <a:ext cx="777308" cy="777308"/>
            </a:xfrm>
            <a:prstGeom prst="ellipse">
              <a:avLst/>
            </a:prstGeom>
            <a:solidFill>
              <a:schemeClr val="lt2"/>
            </a:solidFill>
            <a:ln cap="rnd"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374" name="Google Shape;374;p10"/>
          <p:cNvSpPr txBox="1"/>
          <p:nvPr/>
        </p:nvSpPr>
        <p:spPr>
          <a:xfrm>
            <a:off x="2950389" y="3772687"/>
            <a:ext cx="1644658"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entury Gothic"/>
                <a:ea typeface="Century Gothic"/>
                <a:cs typeface="Century Gothic"/>
                <a:sym typeface="Century Gothic"/>
              </a:rPr>
              <a:t>Wind Z-Direction:</a:t>
            </a:r>
            <a:endParaRPr/>
          </a:p>
        </p:txBody>
      </p:sp>
      <p:sp>
        <p:nvSpPr>
          <p:cNvPr id="375" name="Google Shape;375;p10"/>
          <p:cNvSpPr txBox="1"/>
          <p:nvPr/>
        </p:nvSpPr>
        <p:spPr>
          <a:xfrm>
            <a:off x="3040115" y="2523289"/>
            <a:ext cx="172996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Wind Controls</a:t>
            </a:r>
            <a:endParaRPr/>
          </a:p>
        </p:txBody>
      </p:sp>
      <p:sp>
        <p:nvSpPr>
          <p:cNvPr id="376" name="Google Shape;376;p10"/>
          <p:cNvSpPr txBox="1"/>
          <p:nvPr/>
        </p:nvSpPr>
        <p:spPr>
          <a:xfrm>
            <a:off x="4290880" y="2872381"/>
            <a:ext cx="694421"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entury Gothic"/>
                <a:ea typeface="Century Gothic"/>
                <a:cs typeface="Century Gothic"/>
                <a:sym typeface="Century Gothic"/>
              </a:rPr>
              <a:t>10.0000</a:t>
            </a:r>
            <a:endParaRPr/>
          </a:p>
        </p:txBody>
      </p:sp>
      <p:sp>
        <p:nvSpPr>
          <p:cNvPr id="377" name="Google Shape;377;p10"/>
          <p:cNvSpPr/>
          <p:nvPr/>
        </p:nvSpPr>
        <p:spPr>
          <a:xfrm flipH="1">
            <a:off x="5681057" y="5815634"/>
            <a:ext cx="6513821" cy="575930"/>
          </a:xfrm>
          <a:prstGeom prst="rightArrow">
            <a:avLst>
              <a:gd fmla="val 50000" name="adj1"/>
              <a:gd fmla="val 57561" name="adj2"/>
            </a:avLst>
          </a:prstGeom>
          <a:solidFill>
            <a:srgbClr val="A4CD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WIND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grpSp>
        <p:nvGrpSpPr>
          <p:cNvPr id="382" name="Google Shape;382;p11"/>
          <p:cNvGrpSpPr/>
          <p:nvPr/>
        </p:nvGrpSpPr>
        <p:grpSpPr>
          <a:xfrm rot="4887548">
            <a:off x="3996666" y="2031619"/>
            <a:ext cx="1643262" cy="1023107"/>
            <a:chOff x="5681057" y="2425429"/>
            <a:chExt cx="1643262" cy="1023107"/>
          </a:xfrm>
        </p:grpSpPr>
        <p:sp>
          <p:nvSpPr>
            <p:cNvPr id="383" name="Google Shape;383;p11"/>
            <p:cNvSpPr/>
            <p:nvPr/>
          </p:nvSpPr>
          <p:spPr>
            <a:xfrm rot="-5940270">
              <a:off x="6086096" y="2461630"/>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84" name="Google Shape;384;p11"/>
            <p:cNvSpPr/>
            <p:nvPr/>
          </p:nvSpPr>
          <p:spPr>
            <a:xfrm rot="-4831695">
              <a:off x="6361916" y="2160745"/>
              <a:ext cx="281545" cy="1619003"/>
            </a:xfrm>
            <a:prstGeom prst="can">
              <a:avLst>
                <a:gd fmla="val 25000" name="adj"/>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85" name="Google Shape;385;p11"/>
            <p:cNvSpPr/>
            <p:nvPr/>
          </p:nvSpPr>
          <p:spPr>
            <a:xfrm rot="-5940270">
              <a:off x="5757334" y="2898873"/>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86" name="Google Shape;386;p11"/>
            <p:cNvSpPr/>
            <p:nvPr/>
          </p:nvSpPr>
          <p:spPr>
            <a:xfrm rot="-5940270">
              <a:off x="6463672" y="2910199"/>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387" name="Google Shape;387;p11"/>
          <p:cNvSpPr txBox="1"/>
          <p:nvPr>
            <p:ph type="title"/>
          </p:nvPr>
        </p:nvSpPr>
        <p:spPr>
          <a:xfrm>
            <a:off x="2592926" y="624110"/>
            <a:ext cx="6004228" cy="73256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Visual (Tree Manipulation)</a:t>
            </a:r>
            <a:endParaRPr/>
          </a:p>
        </p:txBody>
      </p:sp>
      <p:sp>
        <p:nvSpPr>
          <p:cNvPr id="388" name="Google Shape;388;p11"/>
          <p:cNvSpPr/>
          <p:nvPr/>
        </p:nvSpPr>
        <p:spPr>
          <a:xfrm rot="-540270">
            <a:off x="9651018" y="489778"/>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89" name="Google Shape;389;p11"/>
          <p:cNvSpPr/>
          <p:nvPr/>
        </p:nvSpPr>
        <p:spPr>
          <a:xfrm rot="568305">
            <a:off x="9503764" y="96868"/>
            <a:ext cx="281545" cy="1619003"/>
          </a:xfrm>
          <a:prstGeom prst="can">
            <a:avLst>
              <a:gd fmla="val 25000" name="adj"/>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90" name="Google Shape;390;p11"/>
          <p:cNvSpPr/>
          <p:nvPr/>
        </p:nvSpPr>
        <p:spPr>
          <a:xfrm rot="-540270">
            <a:off x="9213775" y="161016"/>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91" name="Google Shape;391;p11"/>
          <p:cNvSpPr/>
          <p:nvPr/>
        </p:nvSpPr>
        <p:spPr>
          <a:xfrm rot="-540270">
            <a:off x="9202449" y="867354"/>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92" name="Google Shape;392;p11"/>
          <p:cNvSpPr/>
          <p:nvPr/>
        </p:nvSpPr>
        <p:spPr>
          <a:xfrm rot="3024958">
            <a:off x="9261681" y="545968"/>
            <a:ext cx="422838" cy="2580517"/>
          </a:xfrm>
          <a:prstGeom prst="can">
            <a:avLst>
              <a:gd fmla="val 25000" name="adj"/>
            </a:avLst>
          </a:prstGeom>
          <a:solidFill>
            <a:srgbClr val="6D7F3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93" name="Google Shape;393;p11"/>
          <p:cNvSpPr/>
          <p:nvPr/>
        </p:nvSpPr>
        <p:spPr>
          <a:xfrm rot="5076397">
            <a:off x="9774008" y="2281388"/>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94" name="Google Shape;394;p11"/>
          <p:cNvSpPr/>
          <p:nvPr/>
        </p:nvSpPr>
        <p:spPr>
          <a:xfrm rot="6184972">
            <a:off x="9735330" y="1455492"/>
            <a:ext cx="281545" cy="1619003"/>
          </a:xfrm>
          <a:prstGeom prst="can">
            <a:avLst>
              <a:gd fmla="val 25000" name="adj"/>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95" name="Google Shape;395;p11"/>
          <p:cNvSpPr/>
          <p:nvPr/>
        </p:nvSpPr>
        <p:spPr>
          <a:xfrm rot="5076397">
            <a:off x="10129656" y="1865721"/>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96" name="Google Shape;396;p11"/>
          <p:cNvSpPr/>
          <p:nvPr/>
        </p:nvSpPr>
        <p:spPr>
          <a:xfrm rot="5076397">
            <a:off x="9425435" y="1809929"/>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97" name="Google Shape;397;p11"/>
          <p:cNvSpPr/>
          <p:nvPr/>
        </p:nvSpPr>
        <p:spPr>
          <a:xfrm>
            <a:off x="7930421" y="1248692"/>
            <a:ext cx="950310" cy="5464681"/>
          </a:xfrm>
          <a:prstGeom prst="can">
            <a:avLst>
              <a:gd fmla="val 25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nvGrpSpPr>
          <p:cNvPr id="398" name="Google Shape;398;p11"/>
          <p:cNvGrpSpPr/>
          <p:nvPr/>
        </p:nvGrpSpPr>
        <p:grpSpPr>
          <a:xfrm>
            <a:off x="8326899" y="2999267"/>
            <a:ext cx="2359394" cy="2725940"/>
            <a:chOff x="8326899" y="2999267"/>
            <a:chExt cx="2359394" cy="2725940"/>
          </a:xfrm>
        </p:grpSpPr>
        <p:sp>
          <p:nvSpPr>
            <p:cNvPr id="399" name="Google Shape;399;p11"/>
            <p:cNvSpPr/>
            <p:nvPr/>
          </p:nvSpPr>
          <p:spPr>
            <a:xfrm rot="-324732">
              <a:off x="9740802" y="3419508"/>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00" name="Google Shape;400;p11"/>
            <p:cNvSpPr/>
            <p:nvPr/>
          </p:nvSpPr>
          <p:spPr>
            <a:xfrm rot="783843">
              <a:off x="9583683" y="3010136"/>
              <a:ext cx="281545" cy="1619003"/>
            </a:xfrm>
            <a:prstGeom prst="can">
              <a:avLst>
                <a:gd fmla="val 25000" name="adj"/>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01" name="Google Shape;401;p11"/>
            <p:cNvSpPr/>
            <p:nvPr/>
          </p:nvSpPr>
          <p:spPr>
            <a:xfrm rot="-324732">
              <a:off x="9325017" y="3063996"/>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02" name="Google Shape;402;p11"/>
            <p:cNvSpPr/>
            <p:nvPr/>
          </p:nvSpPr>
          <p:spPr>
            <a:xfrm rot="-324732">
              <a:off x="9269457" y="3768236"/>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03" name="Google Shape;403;p11"/>
            <p:cNvSpPr/>
            <p:nvPr/>
          </p:nvSpPr>
          <p:spPr>
            <a:xfrm rot="3240496">
              <a:off x="9283675" y="3446668"/>
              <a:ext cx="422838" cy="2580517"/>
            </a:xfrm>
            <a:prstGeom prst="can">
              <a:avLst>
                <a:gd fmla="val 25000" name="adj"/>
              </a:avLst>
            </a:prstGeom>
            <a:solidFill>
              <a:srgbClr val="6D7F3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04" name="Google Shape;404;p11"/>
            <p:cNvSpPr/>
            <p:nvPr/>
          </p:nvSpPr>
          <p:spPr>
            <a:xfrm rot="5291935">
              <a:off x="9751295" y="5215305"/>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05" name="Google Shape;405;p11"/>
            <p:cNvSpPr/>
            <p:nvPr/>
          </p:nvSpPr>
          <p:spPr>
            <a:xfrm rot="6400510">
              <a:off x="9729667" y="4380600"/>
              <a:ext cx="281545" cy="1619003"/>
            </a:xfrm>
            <a:prstGeom prst="can">
              <a:avLst>
                <a:gd fmla="val 25000" name="adj"/>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06" name="Google Shape;406;p11"/>
            <p:cNvSpPr/>
            <p:nvPr/>
          </p:nvSpPr>
          <p:spPr>
            <a:xfrm rot="5291935">
              <a:off x="10132289" y="4822738"/>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07" name="Google Shape;407;p11"/>
            <p:cNvSpPr/>
            <p:nvPr/>
          </p:nvSpPr>
          <p:spPr>
            <a:xfrm rot="5291935">
              <a:off x="9432946" y="4722931"/>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408" name="Google Shape;408;p11"/>
          <p:cNvSpPr/>
          <p:nvPr/>
        </p:nvSpPr>
        <p:spPr>
          <a:xfrm rot="-5123073">
            <a:off x="6530314" y="2720656"/>
            <a:ext cx="422838" cy="2580517"/>
          </a:xfrm>
          <a:prstGeom prst="can">
            <a:avLst>
              <a:gd fmla="val 25000" name="adj"/>
            </a:avLst>
          </a:prstGeom>
          <a:solidFill>
            <a:srgbClr val="6D7F3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09" name="Google Shape;409;p11"/>
          <p:cNvSpPr/>
          <p:nvPr/>
        </p:nvSpPr>
        <p:spPr>
          <a:xfrm rot="-323603">
            <a:off x="7278697" y="2723078"/>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10" name="Google Shape;410;p11"/>
          <p:cNvSpPr/>
          <p:nvPr/>
        </p:nvSpPr>
        <p:spPr>
          <a:xfrm rot="784972">
            <a:off x="7121529" y="2313618"/>
            <a:ext cx="281545" cy="1619003"/>
          </a:xfrm>
          <a:prstGeom prst="can">
            <a:avLst>
              <a:gd fmla="val 25000" name="adj"/>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11" name="Google Shape;411;p11"/>
          <p:cNvSpPr/>
          <p:nvPr/>
        </p:nvSpPr>
        <p:spPr>
          <a:xfrm rot="-323603">
            <a:off x="6863029" y="2367429"/>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12" name="Google Shape;412;p11"/>
          <p:cNvSpPr/>
          <p:nvPr/>
        </p:nvSpPr>
        <p:spPr>
          <a:xfrm rot="-323603">
            <a:off x="6807237" y="3071651"/>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13" name="Google Shape;413;p11"/>
          <p:cNvSpPr/>
          <p:nvPr/>
        </p:nvSpPr>
        <p:spPr>
          <a:xfrm rot="-3207786">
            <a:off x="4563183" y="2554332"/>
            <a:ext cx="422838" cy="1759981"/>
          </a:xfrm>
          <a:prstGeom prst="can">
            <a:avLst>
              <a:gd fmla="val 25000" name="adj"/>
            </a:avLst>
          </a:prstGeom>
          <a:solidFill>
            <a:srgbClr val="6D7F3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nvGrpSpPr>
          <p:cNvPr id="414" name="Google Shape;414;p11"/>
          <p:cNvGrpSpPr/>
          <p:nvPr/>
        </p:nvGrpSpPr>
        <p:grpSpPr>
          <a:xfrm rot="-881442">
            <a:off x="3148190" y="3039050"/>
            <a:ext cx="1643262" cy="1023107"/>
            <a:chOff x="5681057" y="2425429"/>
            <a:chExt cx="1643262" cy="1023107"/>
          </a:xfrm>
        </p:grpSpPr>
        <p:sp>
          <p:nvSpPr>
            <p:cNvPr id="415" name="Google Shape;415;p11"/>
            <p:cNvSpPr/>
            <p:nvPr/>
          </p:nvSpPr>
          <p:spPr>
            <a:xfrm rot="-5940270">
              <a:off x="6086096" y="2461630"/>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16" name="Google Shape;416;p11"/>
            <p:cNvSpPr/>
            <p:nvPr/>
          </p:nvSpPr>
          <p:spPr>
            <a:xfrm rot="-4831695">
              <a:off x="6361916" y="2160745"/>
              <a:ext cx="281545" cy="1619003"/>
            </a:xfrm>
            <a:prstGeom prst="can">
              <a:avLst>
                <a:gd fmla="val 25000" name="adj"/>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17" name="Google Shape;417;p11"/>
            <p:cNvSpPr/>
            <p:nvPr/>
          </p:nvSpPr>
          <p:spPr>
            <a:xfrm rot="-5940270">
              <a:off x="5757334" y="2898873"/>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18" name="Google Shape;418;p11"/>
            <p:cNvSpPr/>
            <p:nvPr/>
          </p:nvSpPr>
          <p:spPr>
            <a:xfrm rot="-5940270">
              <a:off x="6463672" y="2910199"/>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grpSp>
        <p:nvGrpSpPr>
          <p:cNvPr id="419" name="Google Shape;419;p11"/>
          <p:cNvGrpSpPr/>
          <p:nvPr/>
        </p:nvGrpSpPr>
        <p:grpSpPr>
          <a:xfrm>
            <a:off x="5206342" y="2553367"/>
            <a:ext cx="1632513" cy="1713374"/>
            <a:chOff x="5432908" y="1934532"/>
            <a:chExt cx="1632513" cy="1713374"/>
          </a:xfrm>
        </p:grpSpPr>
        <p:sp>
          <p:nvSpPr>
            <p:cNvPr id="420" name="Google Shape;420;p11"/>
            <p:cNvSpPr/>
            <p:nvPr/>
          </p:nvSpPr>
          <p:spPr>
            <a:xfrm rot="5400000">
              <a:off x="6246498" y="2657614"/>
              <a:ext cx="152135" cy="1485709"/>
            </a:xfrm>
            <a:prstGeom prst="can">
              <a:avLst>
                <a:gd fmla="val 25000" name="adj"/>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21" name="Google Shape;421;p11"/>
            <p:cNvSpPr/>
            <p:nvPr/>
          </p:nvSpPr>
          <p:spPr>
            <a:xfrm>
              <a:off x="5636852" y="1934532"/>
              <a:ext cx="152135" cy="1485709"/>
            </a:xfrm>
            <a:prstGeom prst="can">
              <a:avLst>
                <a:gd fmla="val 25000" name="adj"/>
              </a:avLst>
            </a:prstGeom>
            <a:solidFill>
              <a:srgbClr val="00B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22" name="Google Shape;422;p11"/>
            <p:cNvSpPr/>
            <p:nvPr/>
          </p:nvSpPr>
          <p:spPr>
            <a:xfrm rot="-323603">
              <a:off x="5455395" y="3123283"/>
              <a:ext cx="502136" cy="502136"/>
            </a:xfrm>
            <a:prstGeom prst="ellipse">
              <a:avLst/>
            </a:pr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423" name="Google Shape;423;p11"/>
          <p:cNvSpPr txBox="1"/>
          <p:nvPr/>
        </p:nvSpPr>
        <p:spPr>
          <a:xfrm>
            <a:off x="4319729" y="4543770"/>
            <a:ext cx="275648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“Control Points” to manipulate branches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500" fill="hold"/>
                                        <p:tgtEl>
                                          <p:spTgt spid="398"/>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g6b2748efc6_1_0"/>
          <p:cNvSpPr txBox="1"/>
          <p:nvPr>
            <p:ph type="title"/>
          </p:nvPr>
        </p:nvSpPr>
        <p:spPr>
          <a:xfrm>
            <a:off x="2561175" y="258979"/>
            <a:ext cx="8911800" cy="741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Initial Design</a:t>
            </a:r>
            <a:endParaRPr/>
          </a:p>
        </p:txBody>
      </p:sp>
      <p:pic>
        <p:nvPicPr>
          <p:cNvPr id="429" name="Google Shape;429;g6b2748efc6_1_0"/>
          <p:cNvPicPr preferRelativeResize="0"/>
          <p:nvPr/>
        </p:nvPicPr>
        <p:blipFill>
          <a:blip r:embed="rId3">
            <a:alphaModFix/>
          </a:blip>
          <a:stretch>
            <a:fillRect/>
          </a:stretch>
        </p:blipFill>
        <p:spPr>
          <a:xfrm rot="5400000">
            <a:off x="4487874" y="88648"/>
            <a:ext cx="5754999" cy="745615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1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Proposed Milestone Schedule</a:t>
            </a:r>
            <a:endParaRPr/>
          </a:p>
        </p:txBody>
      </p:sp>
      <p:sp>
        <p:nvSpPr>
          <p:cNvPr id="435" name="Google Shape;435;p12"/>
          <p:cNvSpPr txBox="1"/>
          <p:nvPr>
            <p:ph idx="1" type="body"/>
          </p:nvPr>
        </p:nvSpPr>
        <p:spPr>
          <a:xfrm>
            <a:off x="2592925" y="1532964"/>
            <a:ext cx="10092134" cy="6033247"/>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1395"/>
              <a:buNone/>
            </a:pPr>
            <a:r>
              <a:rPr b="1" lang="en-US" sz="1395"/>
              <a:t>11/13/19 - Proposal Presentation</a:t>
            </a:r>
            <a:endParaRPr sz="1395"/>
          </a:p>
          <a:p>
            <a:pPr indent="0" lvl="0" marL="0" rtl="0" algn="l">
              <a:lnSpc>
                <a:spcPct val="80000"/>
              </a:lnSpc>
              <a:spcBef>
                <a:spcPts val="1000"/>
              </a:spcBef>
              <a:spcAft>
                <a:spcPts val="0"/>
              </a:spcAft>
              <a:buSzPts val="1395"/>
              <a:buNone/>
            </a:pPr>
            <a:r>
              <a:rPr b="1" lang="en-US" sz="1395"/>
              <a:t>11/17/19 - Core Interactions and Data Structures Implemented </a:t>
            </a:r>
            <a:endParaRPr sz="1395"/>
          </a:p>
          <a:p>
            <a:pPr indent="-285750" lvl="1" marL="742950" rtl="0" algn="l">
              <a:lnSpc>
                <a:spcPct val="80000"/>
              </a:lnSpc>
              <a:spcBef>
                <a:spcPts val="1000"/>
              </a:spcBef>
              <a:spcAft>
                <a:spcPts val="0"/>
              </a:spcAft>
              <a:buSzPts val="1007"/>
              <a:buChar char="🠶"/>
            </a:pPr>
            <a:r>
              <a:rPr lang="en-US" sz="1007"/>
              <a:t>Camera Controls</a:t>
            </a:r>
            <a:endParaRPr/>
          </a:p>
          <a:p>
            <a:pPr indent="-285750" lvl="1" marL="742950" rtl="0" algn="l">
              <a:lnSpc>
                <a:spcPct val="80000"/>
              </a:lnSpc>
              <a:spcBef>
                <a:spcPts val="1000"/>
              </a:spcBef>
              <a:spcAft>
                <a:spcPts val="0"/>
              </a:spcAft>
              <a:buSzPts val="1007"/>
              <a:buChar char="🠶"/>
            </a:pPr>
            <a:r>
              <a:rPr lang="en-US" sz="1007"/>
              <a:t>Scene Node Hierarchy</a:t>
            </a:r>
            <a:endParaRPr/>
          </a:p>
          <a:p>
            <a:pPr indent="-285750" lvl="1" marL="742950" rtl="0" algn="l">
              <a:lnSpc>
                <a:spcPct val="80000"/>
              </a:lnSpc>
              <a:spcBef>
                <a:spcPts val="1000"/>
              </a:spcBef>
              <a:spcAft>
                <a:spcPts val="0"/>
              </a:spcAft>
              <a:buSzPts val="1007"/>
              <a:buChar char="🠶"/>
            </a:pPr>
            <a:r>
              <a:rPr lang="en-US" sz="1007"/>
              <a:t>Basic UI</a:t>
            </a:r>
            <a:endParaRPr/>
          </a:p>
          <a:p>
            <a:pPr indent="-285750" lvl="1" marL="742950" rtl="0" algn="l">
              <a:lnSpc>
                <a:spcPct val="80000"/>
              </a:lnSpc>
              <a:spcBef>
                <a:spcPts val="1000"/>
              </a:spcBef>
              <a:spcAft>
                <a:spcPts val="0"/>
              </a:spcAft>
              <a:buSzPts val="1007"/>
              <a:buChar char="🠶"/>
            </a:pPr>
            <a:r>
              <a:rPr lang="en-US" sz="1007"/>
              <a:t>Node Controllers</a:t>
            </a:r>
            <a:endParaRPr/>
          </a:p>
          <a:p>
            <a:pPr indent="-285750" lvl="1" marL="742950" rtl="0" algn="l">
              <a:lnSpc>
                <a:spcPct val="80000"/>
              </a:lnSpc>
              <a:spcBef>
                <a:spcPts val="1000"/>
              </a:spcBef>
              <a:spcAft>
                <a:spcPts val="0"/>
              </a:spcAft>
              <a:buSzPts val="1007"/>
              <a:buChar char="🠶"/>
            </a:pPr>
            <a:r>
              <a:rPr lang="en-US" sz="1007"/>
              <a:t>Preliminary Shaders (functional, lit shaders)</a:t>
            </a:r>
            <a:endParaRPr/>
          </a:p>
          <a:p>
            <a:pPr indent="0" lvl="0" marL="0" rtl="0" algn="l">
              <a:lnSpc>
                <a:spcPct val="80000"/>
              </a:lnSpc>
              <a:spcBef>
                <a:spcPts val="1000"/>
              </a:spcBef>
              <a:spcAft>
                <a:spcPts val="0"/>
              </a:spcAft>
              <a:buSzPts val="1395"/>
              <a:buNone/>
            </a:pPr>
            <a:r>
              <a:rPr b="1" lang="en-US" sz="1395"/>
              <a:t>11/20/19 - Wind Simulation Proof of Concept + System Improvements</a:t>
            </a:r>
            <a:endParaRPr sz="1395"/>
          </a:p>
          <a:p>
            <a:pPr indent="-285750" lvl="1" marL="742950" rtl="0" algn="l">
              <a:lnSpc>
                <a:spcPct val="80000"/>
              </a:lnSpc>
              <a:spcBef>
                <a:spcPts val="1000"/>
              </a:spcBef>
              <a:spcAft>
                <a:spcPts val="0"/>
              </a:spcAft>
              <a:buSzPts val="1085"/>
              <a:buChar char="🠶"/>
            </a:pPr>
            <a:r>
              <a:rPr lang="en-US" sz="1085"/>
              <a:t>Wind Vector Controller</a:t>
            </a:r>
            <a:endParaRPr/>
          </a:p>
          <a:p>
            <a:pPr indent="-285750" lvl="1" marL="742950" rtl="0" algn="l">
              <a:lnSpc>
                <a:spcPct val="80000"/>
              </a:lnSpc>
              <a:spcBef>
                <a:spcPts val="1000"/>
              </a:spcBef>
              <a:spcAft>
                <a:spcPts val="0"/>
              </a:spcAft>
              <a:buSzPts val="1085"/>
              <a:buChar char="🠶"/>
            </a:pPr>
            <a:r>
              <a:rPr lang="en-US" sz="1085"/>
              <a:t>Functioning application of wind forces to a branch</a:t>
            </a:r>
            <a:endParaRPr/>
          </a:p>
          <a:p>
            <a:pPr indent="-285750" lvl="1" marL="742950" rtl="0" algn="l">
              <a:lnSpc>
                <a:spcPct val="80000"/>
              </a:lnSpc>
              <a:spcBef>
                <a:spcPts val="1000"/>
              </a:spcBef>
              <a:spcAft>
                <a:spcPts val="0"/>
              </a:spcAft>
              <a:buSzPts val="1085"/>
              <a:buChar char="🠶"/>
            </a:pPr>
            <a:r>
              <a:rPr lang="en-US" sz="1085"/>
              <a:t>Improvements to L-System Interface</a:t>
            </a:r>
            <a:endParaRPr/>
          </a:p>
          <a:p>
            <a:pPr indent="0" lvl="0" marL="0" rtl="0" algn="l">
              <a:lnSpc>
                <a:spcPct val="80000"/>
              </a:lnSpc>
              <a:spcBef>
                <a:spcPts val="1000"/>
              </a:spcBef>
              <a:spcAft>
                <a:spcPts val="0"/>
              </a:spcAft>
              <a:buSzPts val="1395"/>
              <a:buNone/>
            </a:pPr>
            <a:r>
              <a:rPr b="1" lang="en-US" sz="1395"/>
              <a:t>11/24/19 - Basic L-System Implementation</a:t>
            </a:r>
            <a:endParaRPr sz="1395"/>
          </a:p>
          <a:p>
            <a:pPr indent="-285750" lvl="1" marL="742950" rtl="0" algn="l">
              <a:lnSpc>
                <a:spcPct val="80000"/>
              </a:lnSpc>
              <a:spcBef>
                <a:spcPts val="1000"/>
              </a:spcBef>
              <a:spcAft>
                <a:spcPts val="0"/>
              </a:spcAft>
              <a:buSzPts val="1085"/>
              <a:buChar char="🠶"/>
            </a:pPr>
            <a:r>
              <a:rPr lang="en-US" sz="1085"/>
              <a:t>Core code for the symbolic alphabet</a:t>
            </a:r>
            <a:endParaRPr/>
          </a:p>
          <a:p>
            <a:pPr indent="-285750" lvl="1" marL="742950" rtl="0" algn="l">
              <a:lnSpc>
                <a:spcPct val="80000"/>
              </a:lnSpc>
              <a:spcBef>
                <a:spcPts val="1000"/>
              </a:spcBef>
              <a:spcAft>
                <a:spcPts val="0"/>
              </a:spcAft>
              <a:buSzPts val="1085"/>
              <a:buChar char="🠶"/>
            </a:pPr>
            <a:r>
              <a:rPr lang="en-US" sz="1085"/>
              <a:t>Core production rule code (can be very simple)</a:t>
            </a:r>
            <a:endParaRPr/>
          </a:p>
          <a:p>
            <a:pPr indent="-285750" lvl="1" marL="742950" rtl="0" algn="l">
              <a:lnSpc>
                <a:spcPct val="80000"/>
              </a:lnSpc>
              <a:spcBef>
                <a:spcPts val="1000"/>
              </a:spcBef>
              <a:spcAft>
                <a:spcPts val="0"/>
              </a:spcAft>
              <a:buSzPts val="1085"/>
              <a:buChar char="🠶"/>
            </a:pPr>
            <a:r>
              <a:rPr lang="en-US" sz="1085"/>
              <a:t>Parameterized input</a:t>
            </a:r>
            <a:endParaRPr/>
          </a:p>
          <a:p>
            <a:pPr indent="-285750" lvl="1" marL="742950" rtl="0" algn="l">
              <a:lnSpc>
                <a:spcPct val="80000"/>
              </a:lnSpc>
              <a:spcBef>
                <a:spcPts val="1000"/>
              </a:spcBef>
              <a:spcAft>
                <a:spcPts val="0"/>
              </a:spcAft>
              <a:buSzPts val="1085"/>
              <a:buChar char="🠶"/>
            </a:pPr>
            <a:r>
              <a:rPr lang="en-US" sz="1085"/>
              <a:t>Can generate very basic trees from code &amp; parameters</a:t>
            </a:r>
            <a:endParaRPr/>
          </a:p>
          <a:p>
            <a:pPr indent="0" lvl="0" marL="0" rtl="0" algn="l">
              <a:lnSpc>
                <a:spcPct val="80000"/>
              </a:lnSpc>
              <a:spcBef>
                <a:spcPts val="1000"/>
              </a:spcBef>
              <a:spcAft>
                <a:spcPts val="0"/>
              </a:spcAft>
              <a:buSzPts val="1395"/>
              <a:buNone/>
            </a:pPr>
            <a:r>
              <a:rPr b="1" lang="en-US" sz="1395"/>
              <a:t>11/25/19 - Progress Demo</a:t>
            </a:r>
            <a:endParaRPr sz="1395"/>
          </a:p>
          <a:p>
            <a:pPr indent="-285750" lvl="1" marL="742950" rtl="0" algn="l">
              <a:lnSpc>
                <a:spcPct val="80000"/>
              </a:lnSpc>
              <a:spcBef>
                <a:spcPts val="1000"/>
              </a:spcBef>
              <a:spcAft>
                <a:spcPts val="0"/>
              </a:spcAft>
              <a:buSzPts val="1085"/>
              <a:buChar char="🠶"/>
            </a:pPr>
            <a:r>
              <a:rPr lang="en-US" sz="1085"/>
              <a:t>Functional build for demo</a:t>
            </a:r>
            <a:endParaRPr/>
          </a:p>
          <a:p>
            <a:pPr indent="-285750" lvl="1" marL="742950" rtl="0" algn="l">
              <a:lnSpc>
                <a:spcPct val="80000"/>
              </a:lnSpc>
              <a:spcBef>
                <a:spcPts val="1000"/>
              </a:spcBef>
              <a:spcAft>
                <a:spcPts val="0"/>
              </a:spcAft>
              <a:buSzPts val="1085"/>
              <a:buChar char="🠶"/>
            </a:pPr>
            <a:r>
              <a:rPr lang="en-US" sz="1085"/>
              <a:t>Shows basic features, doesn’t need to be bug free</a:t>
            </a:r>
            <a:endParaRPr/>
          </a:p>
          <a:p>
            <a:pPr indent="0" lvl="0" marL="0" rtl="0" algn="l">
              <a:lnSpc>
                <a:spcPct val="80000"/>
              </a:lnSpc>
              <a:spcBef>
                <a:spcPts val="1000"/>
              </a:spcBef>
              <a:spcAft>
                <a:spcPts val="0"/>
              </a:spcAft>
              <a:buSzPts val="1240"/>
              <a:buNone/>
            </a:pPr>
            <a:r>
              <a:t/>
            </a:r>
            <a:endParaRPr sz="1240"/>
          </a:p>
          <a:p>
            <a:pPr indent="0" lvl="0" marL="0" rtl="0" algn="l">
              <a:lnSpc>
                <a:spcPct val="80000"/>
              </a:lnSpc>
              <a:spcBef>
                <a:spcPts val="1000"/>
              </a:spcBef>
              <a:spcAft>
                <a:spcPts val="0"/>
              </a:spcAft>
              <a:buSzPts val="1395"/>
              <a:buNone/>
            </a:pPr>
            <a:br>
              <a:rPr lang="en-US" sz="1395"/>
            </a:br>
            <a:endParaRPr sz="1395"/>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1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Proposed Milestone Schedule (cont.)</a:t>
            </a:r>
            <a:endParaRPr/>
          </a:p>
        </p:txBody>
      </p:sp>
      <p:sp>
        <p:nvSpPr>
          <p:cNvPr id="441" name="Google Shape;441;p13"/>
          <p:cNvSpPr txBox="1"/>
          <p:nvPr>
            <p:ph idx="1" type="body"/>
          </p:nvPr>
        </p:nvSpPr>
        <p:spPr>
          <a:xfrm>
            <a:off x="2589212" y="1317812"/>
            <a:ext cx="8915400" cy="554018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1395"/>
              <a:buNone/>
            </a:pPr>
            <a:r>
              <a:rPr b="1" lang="en-US" sz="1395"/>
              <a:t>12/1/19 - Improved Shaders + L-System Refinement</a:t>
            </a:r>
            <a:endParaRPr sz="2480"/>
          </a:p>
          <a:p>
            <a:pPr indent="-285750" lvl="1" marL="742950" rtl="0" algn="l">
              <a:lnSpc>
                <a:spcPct val="80000"/>
              </a:lnSpc>
              <a:spcBef>
                <a:spcPts val="1000"/>
              </a:spcBef>
              <a:spcAft>
                <a:spcPts val="0"/>
              </a:spcAft>
              <a:buSzPts val="1240"/>
              <a:buChar char="🠶"/>
            </a:pPr>
            <a:r>
              <a:rPr lang="en-US" sz="1240"/>
              <a:t>Better shaders (possibly supporting higher quality textures)</a:t>
            </a:r>
            <a:endParaRPr/>
          </a:p>
          <a:p>
            <a:pPr indent="-285750" lvl="1" marL="742950" rtl="0" algn="l">
              <a:lnSpc>
                <a:spcPct val="80000"/>
              </a:lnSpc>
              <a:spcBef>
                <a:spcPts val="1000"/>
              </a:spcBef>
              <a:spcAft>
                <a:spcPts val="0"/>
              </a:spcAft>
              <a:buSzPts val="1240"/>
              <a:buChar char="🠶"/>
            </a:pPr>
            <a:r>
              <a:rPr lang="en-US" sz="1240"/>
              <a:t>L-System improvements including:</a:t>
            </a:r>
            <a:endParaRPr/>
          </a:p>
          <a:p>
            <a:pPr indent="-228600" lvl="2" marL="1143000" rtl="0" algn="l">
              <a:lnSpc>
                <a:spcPct val="80000"/>
              </a:lnSpc>
              <a:spcBef>
                <a:spcPts val="1000"/>
              </a:spcBef>
              <a:spcAft>
                <a:spcPts val="0"/>
              </a:spcAft>
              <a:buSzPts val="1085"/>
              <a:buChar char="🠶"/>
            </a:pPr>
            <a:r>
              <a:rPr lang="en-US" sz="1085"/>
              <a:t>Improved output (better trees)</a:t>
            </a:r>
            <a:endParaRPr/>
          </a:p>
          <a:p>
            <a:pPr indent="-228600" lvl="2" marL="1143000" rtl="0" algn="l">
              <a:lnSpc>
                <a:spcPct val="80000"/>
              </a:lnSpc>
              <a:spcBef>
                <a:spcPts val="1000"/>
              </a:spcBef>
              <a:spcAft>
                <a:spcPts val="0"/>
              </a:spcAft>
              <a:buSzPts val="1085"/>
              <a:buChar char="🠶"/>
            </a:pPr>
            <a:r>
              <a:rPr lang="en-US" sz="1085"/>
              <a:t>Expanded production rules</a:t>
            </a:r>
            <a:endParaRPr/>
          </a:p>
          <a:p>
            <a:pPr indent="-228600" lvl="2" marL="1143000" rtl="0" algn="l">
              <a:lnSpc>
                <a:spcPct val="80000"/>
              </a:lnSpc>
              <a:spcBef>
                <a:spcPts val="1000"/>
              </a:spcBef>
              <a:spcAft>
                <a:spcPts val="0"/>
              </a:spcAft>
              <a:buSzPts val="1085"/>
              <a:buChar char="🠶"/>
            </a:pPr>
            <a:r>
              <a:rPr lang="en-US" sz="1085"/>
              <a:t>Randomization controls?</a:t>
            </a:r>
            <a:endParaRPr/>
          </a:p>
          <a:p>
            <a:pPr indent="-228600" lvl="2" marL="1143000" rtl="0" algn="l">
              <a:lnSpc>
                <a:spcPct val="80000"/>
              </a:lnSpc>
              <a:spcBef>
                <a:spcPts val="1000"/>
              </a:spcBef>
              <a:spcAft>
                <a:spcPts val="0"/>
              </a:spcAft>
              <a:buSzPts val="1085"/>
              <a:buChar char="🠶"/>
            </a:pPr>
            <a:r>
              <a:rPr lang="en-US" sz="1085"/>
              <a:t>Bug Fixes</a:t>
            </a:r>
            <a:endParaRPr/>
          </a:p>
          <a:p>
            <a:pPr indent="0" lvl="0" marL="0" rtl="0" algn="l">
              <a:lnSpc>
                <a:spcPct val="80000"/>
              </a:lnSpc>
              <a:spcBef>
                <a:spcPts val="1000"/>
              </a:spcBef>
              <a:spcAft>
                <a:spcPts val="0"/>
              </a:spcAft>
              <a:buSzPts val="1395"/>
              <a:buNone/>
            </a:pPr>
            <a:r>
              <a:rPr b="1" lang="en-US" sz="1395"/>
              <a:t>12/4/19 - L-System and Wind Simulation Refinement</a:t>
            </a:r>
            <a:endParaRPr sz="1395"/>
          </a:p>
          <a:p>
            <a:pPr indent="-285750" lvl="1" marL="742950" rtl="0" algn="l">
              <a:lnSpc>
                <a:spcPct val="80000"/>
              </a:lnSpc>
              <a:spcBef>
                <a:spcPts val="1000"/>
              </a:spcBef>
              <a:spcAft>
                <a:spcPts val="0"/>
              </a:spcAft>
              <a:buSzPts val="1240"/>
              <a:buChar char="🠶"/>
            </a:pPr>
            <a:r>
              <a:rPr lang="en-US" sz="1240"/>
              <a:t>Multi-branch wind simulation fully supported</a:t>
            </a:r>
            <a:endParaRPr/>
          </a:p>
          <a:p>
            <a:pPr indent="-285750" lvl="1" marL="742950" rtl="0" algn="l">
              <a:lnSpc>
                <a:spcPct val="80000"/>
              </a:lnSpc>
              <a:spcBef>
                <a:spcPts val="1000"/>
              </a:spcBef>
              <a:spcAft>
                <a:spcPts val="0"/>
              </a:spcAft>
              <a:buSzPts val="1240"/>
              <a:buChar char="🠶"/>
            </a:pPr>
            <a:r>
              <a:rPr lang="en-US" sz="1240"/>
              <a:t>Wind speed randomization (over time)</a:t>
            </a:r>
            <a:endParaRPr/>
          </a:p>
          <a:p>
            <a:pPr indent="-285750" lvl="1" marL="742950" rtl="0" algn="l">
              <a:lnSpc>
                <a:spcPct val="80000"/>
              </a:lnSpc>
              <a:spcBef>
                <a:spcPts val="1000"/>
              </a:spcBef>
              <a:spcAft>
                <a:spcPts val="0"/>
              </a:spcAft>
              <a:buSzPts val="1240"/>
              <a:buChar char="🠶"/>
            </a:pPr>
            <a:r>
              <a:rPr lang="en-US" sz="1240"/>
              <a:t>UI Improvements</a:t>
            </a:r>
            <a:endParaRPr/>
          </a:p>
          <a:p>
            <a:pPr indent="-285750" lvl="1" marL="742950" rtl="0" algn="l">
              <a:lnSpc>
                <a:spcPct val="80000"/>
              </a:lnSpc>
              <a:spcBef>
                <a:spcPts val="1000"/>
              </a:spcBef>
              <a:spcAft>
                <a:spcPts val="0"/>
              </a:spcAft>
              <a:buSzPts val="1240"/>
              <a:buChar char="🠶"/>
            </a:pPr>
            <a:r>
              <a:rPr lang="en-US" sz="1240"/>
              <a:t>Bug Fixes</a:t>
            </a:r>
            <a:endParaRPr/>
          </a:p>
          <a:p>
            <a:pPr indent="-285750" lvl="1" marL="742950" rtl="0" algn="l">
              <a:lnSpc>
                <a:spcPct val="80000"/>
              </a:lnSpc>
              <a:spcBef>
                <a:spcPts val="1000"/>
              </a:spcBef>
              <a:spcAft>
                <a:spcPts val="0"/>
              </a:spcAft>
              <a:buSzPts val="1240"/>
              <a:buChar char="🠶"/>
            </a:pPr>
            <a:r>
              <a:rPr lang="en-US" sz="1240"/>
              <a:t>Project should be nearly complete</a:t>
            </a:r>
            <a:endParaRPr/>
          </a:p>
          <a:p>
            <a:pPr indent="0" lvl="0" marL="0" rtl="0" algn="l">
              <a:lnSpc>
                <a:spcPct val="80000"/>
              </a:lnSpc>
              <a:spcBef>
                <a:spcPts val="1000"/>
              </a:spcBef>
              <a:spcAft>
                <a:spcPts val="0"/>
              </a:spcAft>
              <a:buSzPts val="1395"/>
              <a:buNone/>
            </a:pPr>
            <a:r>
              <a:rPr b="1" lang="en-US" sz="1395"/>
              <a:t>12/8/19 - Final Build &amp; Submission Materials</a:t>
            </a:r>
            <a:endParaRPr sz="1395"/>
          </a:p>
          <a:p>
            <a:pPr indent="-285750" lvl="1" marL="742950" rtl="0" algn="l">
              <a:lnSpc>
                <a:spcPct val="80000"/>
              </a:lnSpc>
              <a:spcBef>
                <a:spcPts val="1000"/>
              </a:spcBef>
              <a:spcAft>
                <a:spcPts val="0"/>
              </a:spcAft>
              <a:buSzPts val="1240"/>
              <a:buChar char="🠶"/>
            </a:pPr>
            <a:r>
              <a:rPr lang="en-US" sz="1240"/>
              <a:t>Final Build with all features</a:t>
            </a:r>
            <a:endParaRPr/>
          </a:p>
          <a:p>
            <a:pPr indent="-285750" lvl="1" marL="742950" rtl="0" algn="l">
              <a:lnSpc>
                <a:spcPct val="80000"/>
              </a:lnSpc>
              <a:spcBef>
                <a:spcPts val="1000"/>
              </a:spcBef>
              <a:spcAft>
                <a:spcPts val="0"/>
              </a:spcAft>
              <a:buSzPts val="1240"/>
              <a:buChar char="🠶"/>
            </a:pPr>
            <a:r>
              <a:rPr lang="en-US" sz="1240"/>
              <a:t>Video for demo rendered and complete</a:t>
            </a:r>
            <a:endParaRPr/>
          </a:p>
          <a:p>
            <a:pPr indent="-285750" lvl="1" marL="742950" rtl="0" algn="l">
              <a:lnSpc>
                <a:spcPct val="80000"/>
              </a:lnSpc>
              <a:spcBef>
                <a:spcPts val="1000"/>
              </a:spcBef>
              <a:spcAft>
                <a:spcPts val="0"/>
              </a:spcAft>
              <a:buSzPts val="1240"/>
              <a:buChar char="🠶"/>
            </a:pPr>
            <a:r>
              <a:rPr lang="en-US" sz="1240"/>
              <a:t>HTML table for submission</a:t>
            </a:r>
            <a:endParaRPr/>
          </a:p>
          <a:p>
            <a:pPr indent="-285750" lvl="1" marL="742950" rtl="0" algn="l">
              <a:lnSpc>
                <a:spcPct val="80000"/>
              </a:lnSpc>
              <a:spcBef>
                <a:spcPts val="1000"/>
              </a:spcBef>
              <a:spcAft>
                <a:spcPts val="0"/>
              </a:spcAft>
              <a:buSzPts val="1240"/>
              <a:buChar char="🠶"/>
            </a:pPr>
            <a:r>
              <a:rPr lang="en-US" sz="1240"/>
              <a:t>Signed Release Forms</a:t>
            </a:r>
            <a:endParaRPr/>
          </a:p>
          <a:p>
            <a:pPr indent="0" lvl="0" marL="0" rtl="0" algn="l">
              <a:lnSpc>
                <a:spcPct val="80000"/>
              </a:lnSpc>
              <a:spcBef>
                <a:spcPts val="1000"/>
              </a:spcBef>
              <a:spcAft>
                <a:spcPts val="0"/>
              </a:spcAft>
              <a:buSzPts val="1395"/>
              <a:buNone/>
            </a:pPr>
            <a:r>
              <a:rPr b="1" lang="en-US" sz="1395"/>
              <a:t>12/9/19 - Final Presentation</a:t>
            </a:r>
            <a:endParaRPr sz="1395"/>
          </a:p>
          <a:p>
            <a:pPr indent="0" lvl="0" marL="0" rtl="0" algn="l">
              <a:lnSpc>
                <a:spcPct val="80000"/>
              </a:lnSpc>
              <a:spcBef>
                <a:spcPts val="1000"/>
              </a:spcBef>
              <a:spcAft>
                <a:spcPts val="0"/>
              </a:spcAft>
              <a:buSzPts val="1395"/>
              <a:buNone/>
            </a:pPr>
            <a:r>
              <a:t/>
            </a:r>
            <a:endParaRPr sz="1395"/>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Overview</a:t>
            </a:r>
            <a:endParaRPr/>
          </a:p>
        </p:txBody>
      </p:sp>
      <p:sp>
        <p:nvSpPr>
          <p:cNvPr id="171" name="Google Shape;171;p2"/>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A tool for creating 3-dimensional tree and foliage objects within Unity</a:t>
            </a:r>
            <a:endParaRPr/>
          </a:p>
          <a:p>
            <a:pPr indent="-342900" lvl="0" marL="342900" rtl="0" algn="l">
              <a:spcBef>
                <a:spcPts val="1000"/>
              </a:spcBef>
              <a:spcAft>
                <a:spcPts val="0"/>
              </a:spcAft>
              <a:buSzPts val="1800"/>
              <a:buChar char="🠶"/>
            </a:pPr>
            <a:r>
              <a:rPr lang="en-US"/>
              <a:t>The program will allow:</a:t>
            </a:r>
            <a:endParaRPr/>
          </a:p>
          <a:p>
            <a:pPr indent="-285750" lvl="1" marL="742950" rtl="0" algn="l">
              <a:spcBef>
                <a:spcPts val="1000"/>
              </a:spcBef>
              <a:spcAft>
                <a:spcPts val="0"/>
              </a:spcAft>
              <a:buSzPts val="1600"/>
              <a:buChar char="🠶"/>
            </a:pPr>
            <a:r>
              <a:rPr lang="en-US"/>
              <a:t>Tree generation based on parameters (number of branches, size, etc)</a:t>
            </a:r>
            <a:endParaRPr/>
          </a:p>
          <a:p>
            <a:pPr indent="-285750" lvl="1" marL="742950" rtl="0" algn="l">
              <a:spcBef>
                <a:spcPts val="1000"/>
              </a:spcBef>
              <a:spcAft>
                <a:spcPts val="0"/>
              </a:spcAft>
              <a:buSzPts val="1600"/>
              <a:buChar char="🠶"/>
            </a:pPr>
            <a:r>
              <a:rPr lang="en-US"/>
              <a:t>Modification by the user in real time</a:t>
            </a:r>
            <a:endParaRPr/>
          </a:p>
          <a:p>
            <a:pPr indent="-285750" lvl="1" marL="742950" rtl="0" algn="l">
              <a:spcBef>
                <a:spcPts val="1000"/>
              </a:spcBef>
              <a:spcAft>
                <a:spcPts val="0"/>
              </a:spcAft>
              <a:buSzPts val="1600"/>
              <a:buChar char="🠶"/>
            </a:pPr>
            <a:r>
              <a:rPr lang="en-US"/>
              <a:t>Reactions to simplified physical forces, such as wind.</a:t>
            </a:r>
            <a:br>
              <a:rPr lang="en-US"/>
            </a:b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Core Requirements</a:t>
            </a:r>
            <a:endParaRPr/>
          </a:p>
        </p:txBody>
      </p:sp>
      <p:sp>
        <p:nvSpPr>
          <p:cNvPr id="177" name="Google Shape;177;p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Graphical Objects</a:t>
            </a:r>
            <a:endParaRPr b="1"/>
          </a:p>
          <a:p>
            <a:pPr indent="-285750" lvl="1" marL="742950" rtl="0" algn="l">
              <a:spcBef>
                <a:spcPts val="1000"/>
              </a:spcBef>
              <a:spcAft>
                <a:spcPts val="0"/>
              </a:spcAft>
              <a:buSzPts val="2000"/>
              <a:buChar char="🠶"/>
            </a:pPr>
            <a:r>
              <a:rPr lang="en-US" sz="2000"/>
              <a:t>A SceneNode hierarchy will be used as the basis for the underlying structure of the tree/foliage that is created. This will be used to hold the geometry of the tree, apply transformations and textures, and support user manipulation of the object. </a:t>
            </a:r>
            <a:endParaRPr/>
          </a:p>
          <a:p>
            <a:pPr indent="-285750" lvl="1" marL="742950" rtl="0" algn="l">
              <a:spcBef>
                <a:spcPts val="1000"/>
              </a:spcBef>
              <a:spcAft>
                <a:spcPts val="0"/>
              </a:spcAft>
              <a:buSzPts val="2000"/>
              <a:buChar char="🠶"/>
            </a:pPr>
            <a:r>
              <a:rPr lang="en-US" sz="2000"/>
              <a:t>Our hierarchy will also support the simplified wind physics simulation that is detailed below. This will mainly require a leaf-to-root traversal for each branch that is used to apply the forces prior to rendering each frame.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Core Requirements (cont.)</a:t>
            </a:r>
            <a:endParaRPr/>
          </a:p>
        </p:txBody>
      </p:sp>
      <p:sp>
        <p:nvSpPr>
          <p:cNvPr id="183" name="Google Shape;183;p4"/>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Illumination and Textures</a:t>
            </a:r>
            <a:endParaRPr b="1"/>
          </a:p>
          <a:p>
            <a:pPr indent="-285750" lvl="1" marL="742950" rtl="0" algn="l">
              <a:spcBef>
                <a:spcPts val="1000"/>
              </a:spcBef>
              <a:spcAft>
                <a:spcPts val="0"/>
              </a:spcAft>
              <a:buSzPts val="1600"/>
              <a:buChar char="🠶"/>
            </a:pPr>
            <a:r>
              <a:rPr lang="en-US"/>
              <a:t>At the minimum, we will support simple phong-illumination of the tree’s branches and structure. In this case we will define simple lit shaders that indicate the basic purpose of each part of the structure (i.e. brown for branches and trunk, green for leaf primitives).</a:t>
            </a:r>
            <a:endParaRPr/>
          </a:p>
          <a:p>
            <a:pPr indent="-285750" lvl="1" marL="742950" rtl="0" algn="l">
              <a:spcBef>
                <a:spcPts val="1000"/>
              </a:spcBef>
              <a:spcAft>
                <a:spcPts val="0"/>
              </a:spcAft>
              <a:buSzPts val="1600"/>
              <a:buChar char="🠶"/>
            </a:pPr>
            <a:r>
              <a:rPr lang="en-US"/>
              <a:t>We would like to support shaders that give either a stylized or semi-realistic appearance to the tree if we have time. For instance, we would like to implement a way to use a twig/leaf texture on quads that would be attached to the outermost branches (leaf nodes).</a:t>
            </a:r>
            <a:endParaRPr/>
          </a:p>
          <a:p>
            <a:pPr indent="0" lvl="0" marL="0" rtl="0" algn="l">
              <a:spcBef>
                <a:spcPts val="1000"/>
              </a:spcBef>
              <a:spcAft>
                <a:spcPts val="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5"/>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Core Requirements (cont.)</a:t>
            </a:r>
            <a:endParaRPr/>
          </a:p>
        </p:txBody>
      </p:sp>
      <p:sp>
        <p:nvSpPr>
          <p:cNvPr id="189" name="Google Shape;189;p5"/>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Object Interaction</a:t>
            </a:r>
            <a:endParaRPr b="1"/>
          </a:p>
          <a:p>
            <a:pPr indent="-285750" lvl="1" marL="742950" rtl="0" algn="l">
              <a:spcBef>
                <a:spcPts val="1000"/>
              </a:spcBef>
              <a:spcAft>
                <a:spcPts val="0"/>
              </a:spcAft>
              <a:buSzPts val="1600"/>
              <a:buChar char="🠶"/>
            </a:pPr>
            <a:r>
              <a:rPr lang="en-US"/>
              <a:t>We will support direct manipulation of the location and orientation of the tree branches by the user. This will rely on a mouse-selection interface that allows the user to reposition and orient “control points” that run along the length of the branch and control it’s positioning. This will allow the user to craft a customized look for each tree.</a:t>
            </a:r>
            <a:endParaRPr/>
          </a:p>
          <a:p>
            <a:pPr indent="-285750" lvl="1" marL="742950" rtl="0" algn="l">
              <a:spcBef>
                <a:spcPts val="1000"/>
              </a:spcBef>
              <a:spcAft>
                <a:spcPts val="0"/>
              </a:spcAft>
              <a:buSzPts val="1600"/>
              <a:buChar char="🠶"/>
            </a:pPr>
            <a:r>
              <a:rPr lang="en-US"/>
              <a:t>Additionally, there will be a 3D arrow-shaped object that will serve as a controller for the wind vector (as detailed in the Simplified Wind Physics section).</a:t>
            </a:r>
            <a:endParaRPr/>
          </a:p>
          <a:p>
            <a:pPr indent="0" lvl="0" marL="0" rtl="0" algn="l">
              <a:spcBef>
                <a:spcPts val="1000"/>
              </a:spcBef>
              <a:spcAft>
                <a:spcPts val="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Core Requirements (cont.)</a:t>
            </a:r>
            <a:endParaRPr/>
          </a:p>
        </p:txBody>
      </p:sp>
      <p:sp>
        <p:nvSpPr>
          <p:cNvPr id="195" name="Google Shape;195;p6"/>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Multiple Camera Views</a:t>
            </a:r>
            <a:endParaRPr b="1"/>
          </a:p>
          <a:p>
            <a:pPr indent="-285750" lvl="1" marL="742950" rtl="0" algn="l">
              <a:spcBef>
                <a:spcPts val="1000"/>
              </a:spcBef>
              <a:spcAft>
                <a:spcPts val="0"/>
              </a:spcAft>
              <a:buSzPts val="1600"/>
              <a:buChar char="🠶"/>
            </a:pPr>
            <a:r>
              <a:rPr lang="en-US"/>
              <a:t>We will have a primary camera that is controlled by the user and supports tumble, track, and dolly. This will be the main viewport that they can use to edit and manipulate the tree.</a:t>
            </a:r>
            <a:endParaRPr/>
          </a:p>
          <a:p>
            <a:pPr indent="-285750" lvl="1" marL="742950" rtl="0" algn="l">
              <a:spcBef>
                <a:spcPts val="1000"/>
              </a:spcBef>
              <a:spcAft>
                <a:spcPts val="0"/>
              </a:spcAft>
              <a:buSzPts val="1600"/>
              <a:buChar char="🠶"/>
            </a:pPr>
            <a:r>
              <a:rPr lang="en-US"/>
              <a:t>A secondary camera and viewport will be used to provide another angle for the user to make manipulation of branches easier.  </a:t>
            </a:r>
            <a:endParaRPr/>
          </a:p>
          <a:p>
            <a:pPr indent="-228600" lvl="2" marL="1143000" rtl="0" algn="l">
              <a:spcBef>
                <a:spcPts val="1000"/>
              </a:spcBef>
              <a:spcAft>
                <a:spcPts val="0"/>
              </a:spcAft>
              <a:buSzPts val="1400"/>
              <a:buChar char="🠶"/>
            </a:pPr>
            <a:r>
              <a:rPr lang="en-US"/>
              <a:t>For instance, changing the positioning of one branch may look fine from a certain angle but may actually cause it end up inside another branch. The secondary camera will help to visualize this faster without having to constantly rotate the main view to check for issues. This camera will start at an angle orthogonal to the main view (e.g. top-down view). </a:t>
            </a:r>
            <a:br>
              <a:rPr lang="en-US"/>
            </a:b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7"/>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Core Requirements (cont.)</a:t>
            </a:r>
            <a:endParaRPr/>
          </a:p>
        </p:txBody>
      </p:sp>
      <p:sp>
        <p:nvSpPr>
          <p:cNvPr id="201" name="Google Shape;201;p7"/>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1800"/>
              <a:buChar char="🠶"/>
            </a:pPr>
            <a:r>
              <a:rPr lang="en-US"/>
              <a:t>Supporting Algorithms and Technology</a:t>
            </a:r>
            <a:endParaRPr b="1"/>
          </a:p>
          <a:p>
            <a:pPr indent="-285750" lvl="1" marL="742950" rtl="0" algn="l">
              <a:lnSpc>
                <a:spcPct val="90000"/>
              </a:lnSpc>
              <a:spcBef>
                <a:spcPts val="1000"/>
              </a:spcBef>
              <a:spcAft>
                <a:spcPts val="0"/>
              </a:spcAft>
              <a:buSzPts val="1600"/>
              <a:buChar char="🠶"/>
            </a:pPr>
            <a:r>
              <a:rPr lang="en-US"/>
              <a:t>Simplified Wind Physics:</a:t>
            </a:r>
            <a:endParaRPr/>
          </a:p>
          <a:p>
            <a:pPr indent="-228600" lvl="2" marL="1143000" rtl="0" algn="l">
              <a:lnSpc>
                <a:spcPct val="90000"/>
              </a:lnSpc>
              <a:spcBef>
                <a:spcPts val="1000"/>
              </a:spcBef>
              <a:spcAft>
                <a:spcPts val="0"/>
              </a:spcAft>
              <a:buSzPts val="1400"/>
              <a:buChar char="🠶"/>
            </a:pPr>
            <a:r>
              <a:rPr lang="en-US"/>
              <a:t>We plan to implement a stripped-down version of wind simulation that will allow the trees to have a more dynamic quality to them. </a:t>
            </a:r>
            <a:endParaRPr/>
          </a:p>
          <a:p>
            <a:pPr indent="-228600" lvl="2" marL="1143000" rtl="0" algn="l">
              <a:lnSpc>
                <a:spcPct val="90000"/>
              </a:lnSpc>
              <a:spcBef>
                <a:spcPts val="1000"/>
              </a:spcBef>
              <a:spcAft>
                <a:spcPts val="0"/>
              </a:spcAft>
              <a:buSzPts val="1400"/>
              <a:buChar char="🠶"/>
            </a:pPr>
            <a:r>
              <a:rPr lang="en-US"/>
              <a:t>We will provide an on-screen object that the user can use to control the wind vector that influences the tree. The direction vector represented/controlled by this object will then be used to cause the branches on the tree to move and sway. </a:t>
            </a:r>
            <a:endParaRPr/>
          </a:p>
          <a:p>
            <a:pPr indent="-228600" lvl="2" marL="1143000" rtl="0" algn="l">
              <a:lnSpc>
                <a:spcPct val="90000"/>
              </a:lnSpc>
              <a:spcBef>
                <a:spcPts val="1000"/>
              </a:spcBef>
              <a:spcAft>
                <a:spcPts val="0"/>
              </a:spcAft>
              <a:buSzPts val="1400"/>
              <a:buChar char="🠶"/>
            </a:pPr>
            <a:r>
              <a:rPr lang="en-US"/>
              <a:t>The movement will be calculated by applying the wind vector “chain of control nodes” that make up each branch, starting at the end. The amount of flex and sway will also be influenced by the branch thickness at each node.</a:t>
            </a:r>
            <a:endParaRPr/>
          </a:p>
          <a:p>
            <a:pPr indent="-285750" lvl="1" marL="742950" rtl="0" algn="l">
              <a:lnSpc>
                <a:spcPct val="90000"/>
              </a:lnSpc>
              <a:spcBef>
                <a:spcPts val="1000"/>
              </a:spcBef>
              <a:spcAft>
                <a:spcPts val="0"/>
              </a:spcAft>
              <a:buSzPts val="1600"/>
              <a:buChar char="🠶"/>
            </a:pPr>
            <a:r>
              <a:rPr lang="en-US"/>
              <a:t>L-System</a:t>
            </a:r>
            <a:endParaRPr b="1"/>
          </a:p>
          <a:p>
            <a:pPr indent="-228600" lvl="2" marL="1143000" rtl="0" algn="l">
              <a:lnSpc>
                <a:spcPct val="90000"/>
              </a:lnSpc>
              <a:spcBef>
                <a:spcPts val="1000"/>
              </a:spcBef>
              <a:spcAft>
                <a:spcPts val="0"/>
              </a:spcAft>
              <a:buSzPts val="1400"/>
              <a:buChar char="🠶"/>
            </a:pPr>
            <a:r>
              <a:rPr lang="en-US"/>
              <a:t>In order to generate trees and other foliage based on a set of parameters we will use an L-System (Lindenmayer system) that relies on a symbolic alphabet, a set of production rules that accept input parameters, and randomness for variation.</a:t>
            </a:r>
            <a:endParaRPr/>
          </a:p>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8"/>
          <p:cNvSpPr/>
          <p:nvPr/>
        </p:nvSpPr>
        <p:spPr>
          <a:xfrm>
            <a:off x="2151017" y="3985696"/>
            <a:ext cx="2412274" cy="2266335"/>
          </a:xfrm>
          <a:prstGeom prst="rect">
            <a:avLst/>
          </a:prstGeom>
          <a:solidFill>
            <a:srgbClr val="414C2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entury Gothic"/>
                <a:ea typeface="Century Gothic"/>
                <a:cs typeface="Century Gothic"/>
                <a:sym typeface="Century Gothic"/>
              </a:rPr>
              <a:t>W</a:t>
            </a:r>
            <a:endParaRPr/>
          </a:p>
        </p:txBody>
      </p:sp>
      <p:sp>
        <p:nvSpPr>
          <p:cNvPr id="207" name="Google Shape;207;p8"/>
          <p:cNvSpPr txBox="1"/>
          <p:nvPr/>
        </p:nvSpPr>
        <p:spPr>
          <a:xfrm>
            <a:off x="2355287" y="3928253"/>
            <a:ext cx="1991251"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Century Gothic"/>
                <a:ea typeface="Century Gothic"/>
                <a:cs typeface="Century Gothic"/>
                <a:sym typeface="Century Gothic"/>
              </a:rPr>
              <a:t>Tree Parameters</a:t>
            </a:r>
            <a:endParaRPr/>
          </a:p>
        </p:txBody>
      </p:sp>
      <p:sp>
        <p:nvSpPr>
          <p:cNvPr id="208" name="Google Shape;208;p8"/>
          <p:cNvSpPr/>
          <p:nvPr/>
        </p:nvSpPr>
        <p:spPr>
          <a:xfrm>
            <a:off x="2143198" y="1614558"/>
            <a:ext cx="2412274" cy="1715366"/>
          </a:xfrm>
          <a:prstGeom prst="rect">
            <a:avLst/>
          </a:prstGeom>
          <a:solidFill>
            <a:srgbClr val="414C2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entury Gothic"/>
                <a:ea typeface="Century Gothic"/>
                <a:cs typeface="Century Gothic"/>
                <a:sym typeface="Century Gothic"/>
              </a:rPr>
              <a:t>W</a:t>
            </a:r>
            <a:endParaRPr/>
          </a:p>
        </p:txBody>
      </p:sp>
      <p:sp>
        <p:nvSpPr>
          <p:cNvPr id="209" name="Google Shape;209;p8"/>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Visual</a:t>
            </a:r>
            <a:endParaRPr/>
          </a:p>
        </p:txBody>
      </p:sp>
      <p:sp>
        <p:nvSpPr>
          <p:cNvPr id="210" name="Google Shape;210;p8"/>
          <p:cNvSpPr/>
          <p:nvPr/>
        </p:nvSpPr>
        <p:spPr>
          <a:xfrm>
            <a:off x="2190750" y="4259925"/>
            <a:ext cx="2330904" cy="1942031"/>
          </a:xfrm>
          <a:prstGeom prst="roundRect">
            <a:avLst>
              <a:gd fmla="val 16667" name="adj"/>
            </a:avLst>
          </a:prstGeom>
          <a:solidFill>
            <a:srgbClr val="83994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nvGrpSpPr>
          <p:cNvPr id="211" name="Google Shape;211;p8"/>
          <p:cNvGrpSpPr/>
          <p:nvPr/>
        </p:nvGrpSpPr>
        <p:grpSpPr>
          <a:xfrm>
            <a:off x="2266965" y="4428552"/>
            <a:ext cx="2119977" cy="218968"/>
            <a:chOff x="4193793" y="821695"/>
            <a:chExt cx="7525639" cy="777308"/>
          </a:xfrm>
        </p:grpSpPr>
        <p:sp>
          <p:nvSpPr>
            <p:cNvPr id="212" name="Google Shape;212;p8"/>
            <p:cNvSpPr/>
            <p:nvPr/>
          </p:nvSpPr>
          <p:spPr>
            <a:xfrm>
              <a:off x="4356562" y="1081084"/>
              <a:ext cx="7362870" cy="262715"/>
            </a:xfrm>
            <a:prstGeom prst="roundRect">
              <a:avLst>
                <a:gd fmla="val 16667" name="adj"/>
              </a:avLst>
            </a:prstGeom>
            <a:solidFill>
              <a:schemeClr val="lt2"/>
            </a:solidFill>
            <a:ln cap="rnd"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13" name="Google Shape;213;p8"/>
            <p:cNvSpPr/>
            <p:nvPr/>
          </p:nvSpPr>
          <p:spPr>
            <a:xfrm>
              <a:off x="4193793" y="821695"/>
              <a:ext cx="777308" cy="777308"/>
            </a:xfrm>
            <a:prstGeom prst="ellipse">
              <a:avLst/>
            </a:prstGeom>
            <a:solidFill>
              <a:schemeClr val="lt2"/>
            </a:solidFill>
            <a:ln cap="rnd"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214" name="Google Shape;214;p8"/>
          <p:cNvSpPr txBox="1"/>
          <p:nvPr/>
        </p:nvSpPr>
        <p:spPr>
          <a:xfrm>
            <a:off x="2396207" y="4273021"/>
            <a:ext cx="1644658"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100" u="none" cap="none" strike="noStrike">
                <a:solidFill>
                  <a:schemeClr val="dk1"/>
                </a:solidFill>
                <a:latin typeface="Century Gothic"/>
                <a:ea typeface="Century Gothic"/>
                <a:cs typeface="Century Gothic"/>
                <a:sym typeface="Century Gothic"/>
              </a:rPr>
              <a:t>Number of Branches:</a:t>
            </a:r>
            <a:endParaRPr/>
          </a:p>
        </p:txBody>
      </p:sp>
      <p:grpSp>
        <p:nvGrpSpPr>
          <p:cNvPr id="215" name="Google Shape;215;p8"/>
          <p:cNvGrpSpPr/>
          <p:nvPr/>
        </p:nvGrpSpPr>
        <p:grpSpPr>
          <a:xfrm>
            <a:off x="2266965" y="4729517"/>
            <a:ext cx="2119977" cy="218968"/>
            <a:chOff x="4193793" y="821695"/>
            <a:chExt cx="7525639" cy="777308"/>
          </a:xfrm>
        </p:grpSpPr>
        <p:sp>
          <p:nvSpPr>
            <p:cNvPr id="216" name="Google Shape;216;p8"/>
            <p:cNvSpPr/>
            <p:nvPr/>
          </p:nvSpPr>
          <p:spPr>
            <a:xfrm>
              <a:off x="4356562" y="1081084"/>
              <a:ext cx="7362870" cy="262715"/>
            </a:xfrm>
            <a:prstGeom prst="roundRect">
              <a:avLst>
                <a:gd fmla="val 16667" name="adj"/>
              </a:avLst>
            </a:prstGeom>
            <a:solidFill>
              <a:schemeClr val="lt2"/>
            </a:solidFill>
            <a:ln cap="rnd"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17" name="Google Shape;217;p8"/>
            <p:cNvSpPr/>
            <p:nvPr/>
          </p:nvSpPr>
          <p:spPr>
            <a:xfrm>
              <a:off x="4193793" y="821695"/>
              <a:ext cx="777308" cy="777308"/>
            </a:xfrm>
            <a:prstGeom prst="ellipse">
              <a:avLst/>
            </a:prstGeom>
            <a:solidFill>
              <a:schemeClr val="lt2"/>
            </a:solidFill>
            <a:ln cap="rnd"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218" name="Google Shape;218;p8"/>
          <p:cNvSpPr txBox="1"/>
          <p:nvPr/>
        </p:nvSpPr>
        <p:spPr>
          <a:xfrm>
            <a:off x="2396207" y="4575629"/>
            <a:ext cx="1644658"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entury Gothic"/>
                <a:ea typeface="Century Gothic"/>
                <a:cs typeface="Century Gothic"/>
                <a:sym typeface="Century Gothic"/>
              </a:rPr>
              <a:t>Number of Leaves:</a:t>
            </a:r>
            <a:endParaRPr/>
          </a:p>
        </p:txBody>
      </p:sp>
      <p:grpSp>
        <p:nvGrpSpPr>
          <p:cNvPr id="219" name="Google Shape;219;p8"/>
          <p:cNvGrpSpPr/>
          <p:nvPr/>
        </p:nvGrpSpPr>
        <p:grpSpPr>
          <a:xfrm>
            <a:off x="2266965" y="5028366"/>
            <a:ext cx="2119977" cy="218968"/>
            <a:chOff x="4193793" y="821695"/>
            <a:chExt cx="7525639" cy="777308"/>
          </a:xfrm>
        </p:grpSpPr>
        <p:sp>
          <p:nvSpPr>
            <p:cNvPr id="220" name="Google Shape;220;p8"/>
            <p:cNvSpPr/>
            <p:nvPr/>
          </p:nvSpPr>
          <p:spPr>
            <a:xfrm>
              <a:off x="4356562" y="1081084"/>
              <a:ext cx="7362870" cy="262715"/>
            </a:xfrm>
            <a:prstGeom prst="roundRect">
              <a:avLst>
                <a:gd fmla="val 16667" name="adj"/>
              </a:avLst>
            </a:prstGeom>
            <a:solidFill>
              <a:schemeClr val="lt2"/>
            </a:solidFill>
            <a:ln cap="rnd"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1" name="Google Shape;221;p8"/>
            <p:cNvSpPr/>
            <p:nvPr/>
          </p:nvSpPr>
          <p:spPr>
            <a:xfrm>
              <a:off x="4193793" y="821695"/>
              <a:ext cx="777308" cy="777308"/>
            </a:xfrm>
            <a:prstGeom prst="ellipse">
              <a:avLst/>
            </a:prstGeom>
            <a:solidFill>
              <a:schemeClr val="lt2"/>
            </a:solidFill>
            <a:ln cap="rnd"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222" name="Google Shape;222;p8"/>
          <p:cNvSpPr txBox="1"/>
          <p:nvPr/>
        </p:nvSpPr>
        <p:spPr>
          <a:xfrm>
            <a:off x="2396207" y="4874478"/>
            <a:ext cx="1644658"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entury Gothic"/>
                <a:ea typeface="Century Gothic"/>
                <a:cs typeface="Century Gothic"/>
                <a:sym typeface="Century Gothic"/>
              </a:rPr>
              <a:t>Branch Length:</a:t>
            </a:r>
            <a:endParaRPr/>
          </a:p>
        </p:txBody>
      </p:sp>
      <p:grpSp>
        <p:nvGrpSpPr>
          <p:cNvPr id="223" name="Google Shape;223;p8"/>
          <p:cNvGrpSpPr/>
          <p:nvPr/>
        </p:nvGrpSpPr>
        <p:grpSpPr>
          <a:xfrm>
            <a:off x="2266965" y="5327215"/>
            <a:ext cx="2119977" cy="218968"/>
            <a:chOff x="4193793" y="821695"/>
            <a:chExt cx="7525639" cy="777308"/>
          </a:xfrm>
        </p:grpSpPr>
        <p:sp>
          <p:nvSpPr>
            <p:cNvPr id="224" name="Google Shape;224;p8"/>
            <p:cNvSpPr/>
            <p:nvPr/>
          </p:nvSpPr>
          <p:spPr>
            <a:xfrm>
              <a:off x="4356562" y="1081084"/>
              <a:ext cx="7362870" cy="262715"/>
            </a:xfrm>
            <a:prstGeom prst="roundRect">
              <a:avLst>
                <a:gd fmla="val 16667" name="adj"/>
              </a:avLst>
            </a:prstGeom>
            <a:solidFill>
              <a:schemeClr val="lt2"/>
            </a:solidFill>
            <a:ln cap="rnd"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5" name="Google Shape;225;p8"/>
            <p:cNvSpPr/>
            <p:nvPr/>
          </p:nvSpPr>
          <p:spPr>
            <a:xfrm>
              <a:off x="4193793" y="821695"/>
              <a:ext cx="777308" cy="777308"/>
            </a:xfrm>
            <a:prstGeom prst="ellipse">
              <a:avLst/>
            </a:prstGeom>
            <a:solidFill>
              <a:schemeClr val="lt2"/>
            </a:solidFill>
            <a:ln cap="rnd"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226" name="Google Shape;226;p8"/>
          <p:cNvSpPr txBox="1"/>
          <p:nvPr/>
        </p:nvSpPr>
        <p:spPr>
          <a:xfrm>
            <a:off x="2396207" y="5173327"/>
            <a:ext cx="1644658"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entury Gothic"/>
                <a:ea typeface="Century Gothic"/>
                <a:cs typeface="Century Gothic"/>
                <a:sym typeface="Century Gothic"/>
              </a:rPr>
              <a:t>Branch Angle:</a:t>
            </a:r>
            <a:endParaRPr/>
          </a:p>
        </p:txBody>
      </p:sp>
      <p:grpSp>
        <p:nvGrpSpPr>
          <p:cNvPr id="227" name="Google Shape;227;p8"/>
          <p:cNvGrpSpPr/>
          <p:nvPr/>
        </p:nvGrpSpPr>
        <p:grpSpPr>
          <a:xfrm>
            <a:off x="2271450" y="5619253"/>
            <a:ext cx="2119977" cy="218968"/>
            <a:chOff x="4193793" y="821695"/>
            <a:chExt cx="7525639" cy="777308"/>
          </a:xfrm>
        </p:grpSpPr>
        <p:sp>
          <p:nvSpPr>
            <p:cNvPr id="228" name="Google Shape;228;p8"/>
            <p:cNvSpPr/>
            <p:nvPr/>
          </p:nvSpPr>
          <p:spPr>
            <a:xfrm>
              <a:off x="4356562" y="1081084"/>
              <a:ext cx="7362870" cy="262715"/>
            </a:xfrm>
            <a:prstGeom prst="roundRect">
              <a:avLst>
                <a:gd fmla="val 16667" name="adj"/>
              </a:avLst>
            </a:prstGeom>
            <a:solidFill>
              <a:schemeClr val="lt2"/>
            </a:solidFill>
            <a:ln cap="rnd"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9" name="Google Shape;229;p8"/>
            <p:cNvSpPr/>
            <p:nvPr/>
          </p:nvSpPr>
          <p:spPr>
            <a:xfrm>
              <a:off x="4193793" y="821695"/>
              <a:ext cx="777308" cy="777308"/>
            </a:xfrm>
            <a:prstGeom prst="ellipse">
              <a:avLst/>
            </a:prstGeom>
            <a:solidFill>
              <a:schemeClr val="lt2"/>
            </a:solidFill>
            <a:ln cap="rnd"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230" name="Google Shape;230;p8"/>
          <p:cNvSpPr txBox="1"/>
          <p:nvPr/>
        </p:nvSpPr>
        <p:spPr>
          <a:xfrm>
            <a:off x="2400692" y="5465365"/>
            <a:ext cx="1644658"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entury Gothic"/>
                <a:ea typeface="Century Gothic"/>
                <a:cs typeface="Century Gothic"/>
                <a:sym typeface="Century Gothic"/>
              </a:rPr>
              <a:t>Variation:</a:t>
            </a:r>
            <a:endParaRPr/>
          </a:p>
        </p:txBody>
      </p:sp>
      <p:sp>
        <p:nvSpPr>
          <p:cNvPr id="231" name="Google Shape;231;p8"/>
          <p:cNvSpPr/>
          <p:nvPr/>
        </p:nvSpPr>
        <p:spPr>
          <a:xfrm>
            <a:off x="2647493" y="5857545"/>
            <a:ext cx="1393372" cy="218968"/>
          </a:xfrm>
          <a:prstGeom prst="roundRect">
            <a:avLst>
              <a:gd fmla="val 16667" name="adj"/>
            </a:avLst>
          </a:prstGeom>
          <a:solidFill>
            <a:srgbClr val="414C21"/>
          </a:solidFill>
          <a:ln cap="rnd" cmpd="sng" w="15875">
            <a:solidFill>
              <a:srgbClr val="414C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GENERATE</a:t>
            </a:r>
            <a:endParaRPr/>
          </a:p>
        </p:txBody>
      </p:sp>
      <p:sp>
        <p:nvSpPr>
          <p:cNvPr id="232" name="Google Shape;232;p8"/>
          <p:cNvSpPr/>
          <p:nvPr/>
        </p:nvSpPr>
        <p:spPr>
          <a:xfrm>
            <a:off x="2182931" y="1913408"/>
            <a:ext cx="2330904" cy="1359072"/>
          </a:xfrm>
          <a:prstGeom prst="roundRect">
            <a:avLst>
              <a:gd fmla="val 16667" name="adj"/>
            </a:avLst>
          </a:prstGeom>
          <a:solidFill>
            <a:srgbClr val="83994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nvGrpSpPr>
          <p:cNvPr id="233" name="Google Shape;233;p8"/>
          <p:cNvGrpSpPr/>
          <p:nvPr/>
        </p:nvGrpSpPr>
        <p:grpSpPr>
          <a:xfrm>
            <a:off x="2259146" y="2082033"/>
            <a:ext cx="2119977" cy="218968"/>
            <a:chOff x="4193793" y="821695"/>
            <a:chExt cx="7525639" cy="777308"/>
          </a:xfrm>
        </p:grpSpPr>
        <p:sp>
          <p:nvSpPr>
            <p:cNvPr id="234" name="Google Shape;234;p8"/>
            <p:cNvSpPr/>
            <p:nvPr/>
          </p:nvSpPr>
          <p:spPr>
            <a:xfrm>
              <a:off x="4356562" y="1081084"/>
              <a:ext cx="7362870" cy="262715"/>
            </a:xfrm>
            <a:prstGeom prst="roundRect">
              <a:avLst>
                <a:gd fmla="val 16667" name="adj"/>
              </a:avLst>
            </a:prstGeom>
            <a:solidFill>
              <a:schemeClr val="lt2"/>
            </a:solidFill>
            <a:ln cap="rnd"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35" name="Google Shape;235;p8"/>
            <p:cNvSpPr/>
            <p:nvPr/>
          </p:nvSpPr>
          <p:spPr>
            <a:xfrm>
              <a:off x="4193793" y="821695"/>
              <a:ext cx="777308" cy="777308"/>
            </a:xfrm>
            <a:prstGeom prst="ellipse">
              <a:avLst/>
            </a:prstGeom>
            <a:solidFill>
              <a:schemeClr val="lt2"/>
            </a:solidFill>
            <a:ln cap="rnd"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236" name="Google Shape;236;p8"/>
          <p:cNvSpPr txBox="1"/>
          <p:nvPr/>
        </p:nvSpPr>
        <p:spPr>
          <a:xfrm>
            <a:off x="2388388" y="1926502"/>
            <a:ext cx="1644658"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entury Gothic"/>
                <a:ea typeface="Century Gothic"/>
                <a:cs typeface="Century Gothic"/>
                <a:sym typeface="Century Gothic"/>
              </a:rPr>
              <a:t>Wind Speed:</a:t>
            </a:r>
            <a:endParaRPr/>
          </a:p>
        </p:txBody>
      </p:sp>
      <p:grpSp>
        <p:nvGrpSpPr>
          <p:cNvPr id="237" name="Google Shape;237;p8"/>
          <p:cNvGrpSpPr/>
          <p:nvPr/>
        </p:nvGrpSpPr>
        <p:grpSpPr>
          <a:xfrm>
            <a:off x="2259146" y="2382998"/>
            <a:ext cx="2119977" cy="218968"/>
            <a:chOff x="4193793" y="821695"/>
            <a:chExt cx="7525639" cy="777308"/>
          </a:xfrm>
        </p:grpSpPr>
        <p:sp>
          <p:nvSpPr>
            <p:cNvPr id="238" name="Google Shape;238;p8"/>
            <p:cNvSpPr/>
            <p:nvPr/>
          </p:nvSpPr>
          <p:spPr>
            <a:xfrm>
              <a:off x="4356562" y="1081084"/>
              <a:ext cx="7362870" cy="262715"/>
            </a:xfrm>
            <a:prstGeom prst="roundRect">
              <a:avLst>
                <a:gd fmla="val 16667" name="adj"/>
              </a:avLst>
            </a:prstGeom>
            <a:solidFill>
              <a:schemeClr val="lt2"/>
            </a:solidFill>
            <a:ln cap="rnd"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39" name="Google Shape;239;p8"/>
            <p:cNvSpPr/>
            <p:nvPr/>
          </p:nvSpPr>
          <p:spPr>
            <a:xfrm>
              <a:off x="4193793" y="821695"/>
              <a:ext cx="777308" cy="777308"/>
            </a:xfrm>
            <a:prstGeom prst="ellipse">
              <a:avLst/>
            </a:prstGeom>
            <a:solidFill>
              <a:schemeClr val="lt2"/>
            </a:solidFill>
            <a:ln cap="rnd"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240" name="Google Shape;240;p8"/>
          <p:cNvSpPr txBox="1"/>
          <p:nvPr/>
        </p:nvSpPr>
        <p:spPr>
          <a:xfrm>
            <a:off x="2388388" y="2229110"/>
            <a:ext cx="1644658"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entury Gothic"/>
                <a:ea typeface="Century Gothic"/>
                <a:cs typeface="Century Gothic"/>
                <a:sym typeface="Century Gothic"/>
              </a:rPr>
              <a:t>Wind X-Direction:</a:t>
            </a:r>
            <a:endParaRPr/>
          </a:p>
        </p:txBody>
      </p:sp>
      <p:grpSp>
        <p:nvGrpSpPr>
          <p:cNvPr id="241" name="Google Shape;241;p8"/>
          <p:cNvGrpSpPr/>
          <p:nvPr/>
        </p:nvGrpSpPr>
        <p:grpSpPr>
          <a:xfrm>
            <a:off x="2259146" y="2681847"/>
            <a:ext cx="2119977" cy="218968"/>
            <a:chOff x="4193793" y="821695"/>
            <a:chExt cx="7525639" cy="777308"/>
          </a:xfrm>
        </p:grpSpPr>
        <p:sp>
          <p:nvSpPr>
            <p:cNvPr id="242" name="Google Shape;242;p8"/>
            <p:cNvSpPr/>
            <p:nvPr/>
          </p:nvSpPr>
          <p:spPr>
            <a:xfrm>
              <a:off x="4356562" y="1081084"/>
              <a:ext cx="7362870" cy="262715"/>
            </a:xfrm>
            <a:prstGeom prst="roundRect">
              <a:avLst>
                <a:gd fmla="val 16667" name="adj"/>
              </a:avLst>
            </a:prstGeom>
            <a:solidFill>
              <a:schemeClr val="lt2"/>
            </a:solidFill>
            <a:ln cap="rnd"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43" name="Google Shape;243;p8"/>
            <p:cNvSpPr/>
            <p:nvPr/>
          </p:nvSpPr>
          <p:spPr>
            <a:xfrm>
              <a:off x="4193793" y="821695"/>
              <a:ext cx="777308" cy="777308"/>
            </a:xfrm>
            <a:prstGeom prst="ellipse">
              <a:avLst/>
            </a:prstGeom>
            <a:solidFill>
              <a:schemeClr val="lt2"/>
            </a:solidFill>
            <a:ln cap="rnd"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244" name="Google Shape;244;p8"/>
          <p:cNvSpPr txBox="1"/>
          <p:nvPr/>
        </p:nvSpPr>
        <p:spPr>
          <a:xfrm>
            <a:off x="2388388" y="2527959"/>
            <a:ext cx="1644658"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entury Gothic"/>
                <a:ea typeface="Century Gothic"/>
                <a:cs typeface="Century Gothic"/>
                <a:sym typeface="Century Gothic"/>
              </a:rPr>
              <a:t>Wind Y-Direction:</a:t>
            </a:r>
            <a:endParaRPr/>
          </a:p>
        </p:txBody>
      </p:sp>
      <p:grpSp>
        <p:nvGrpSpPr>
          <p:cNvPr id="245" name="Google Shape;245;p8"/>
          <p:cNvGrpSpPr/>
          <p:nvPr/>
        </p:nvGrpSpPr>
        <p:grpSpPr>
          <a:xfrm>
            <a:off x="2259146" y="2980696"/>
            <a:ext cx="2119977" cy="218968"/>
            <a:chOff x="4193793" y="821695"/>
            <a:chExt cx="7525639" cy="777308"/>
          </a:xfrm>
        </p:grpSpPr>
        <p:sp>
          <p:nvSpPr>
            <p:cNvPr id="246" name="Google Shape;246;p8"/>
            <p:cNvSpPr/>
            <p:nvPr/>
          </p:nvSpPr>
          <p:spPr>
            <a:xfrm>
              <a:off x="4356562" y="1081084"/>
              <a:ext cx="7362870" cy="262715"/>
            </a:xfrm>
            <a:prstGeom prst="roundRect">
              <a:avLst>
                <a:gd fmla="val 16667" name="adj"/>
              </a:avLst>
            </a:prstGeom>
            <a:solidFill>
              <a:schemeClr val="lt2"/>
            </a:solidFill>
            <a:ln cap="rnd"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47" name="Google Shape;247;p8"/>
            <p:cNvSpPr/>
            <p:nvPr/>
          </p:nvSpPr>
          <p:spPr>
            <a:xfrm>
              <a:off x="4193793" y="821695"/>
              <a:ext cx="777308" cy="777308"/>
            </a:xfrm>
            <a:prstGeom prst="ellipse">
              <a:avLst/>
            </a:prstGeom>
            <a:solidFill>
              <a:schemeClr val="lt2"/>
            </a:solidFill>
            <a:ln cap="rnd"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248" name="Google Shape;248;p8"/>
          <p:cNvSpPr txBox="1"/>
          <p:nvPr/>
        </p:nvSpPr>
        <p:spPr>
          <a:xfrm>
            <a:off x="2388388" y="2826808"/>
            <a:ext cx="1644658"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entury Gothic"/>
                <a:ea typeface="Century Gothic"/>
                <a:cs typeface="Century Gothic"/>
                <a:sym typeface="Century Gothic"/>
              </a:rPr>
              <a:t>Wind Z-Direction:</a:t>
            </a:r>
            <a:endParaRPr/>
          </a:p>
        </p:txBody>
      </p:sp>
      <p:sp>
        <p:nvSpPr>
          <p:cNvPr id="249" name="Google Shape;249;p8"/>
          <p:cNvSpPr txBox="1"/>
          <p:nvPr/>
        </p:nvSpPr>
        <p:spPr>
          <a:xfrm>
            <a:off x="2478114" y="1577410"/>
            <a:ext cx="172996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Wind Controls</a:t>
            </a:r>
            <a:endParaRPr/>
          </a:p>
        </p:txBody>
      </p:sp>
      <p:sp>
        <p:nvSpPr>
          <p:cNvPr id="250" name="Google Shape;250;p8"/>
          <p:cNvSpPr/>
          <p:nvPr/>
        </p:nvSpPr>
        <p:spPr>
          <a:xfrm>
            <a:off x="5800023" y="2643577"/>
            <a:ext cx="591953" cy="3403978"/>
          </a:xfrm>
          <a:prstGeom prst="can">
            <a:avLst>
              <a:gd fmla="val 25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51" name="Google Shape;251;p8"/>
          <p:cNvSpPr/>
          <p:nvPr/>
        </p:nvSpPr>
        <p:spPr>
          <a:xfrm>
            <a:off x="7405139" y="3745425"/>
            <a:ext cx="400341" cy="2302130"/>
          </a:xfrm>
          <a:prstGeom prst="can">
            <a:avLst>
              <a:gd fmla="val 25000" name="adj"/>
            </a:avLst>
          </a:prstGeom>
          <a:solidFill>
            <a:srgbClr val="6D7F3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52" name="Google Shape;252;p8"/>
          <p:cNvSpPr/>
          <p:nvPr/>
        </p:nvSpPr>
        <p:spPr>
          <a:xfrm>
            <a:off x="8981923" y="4437832"/>
            <a:ext cx="281545" cy="1619003"/>
          </a:xfrm>
          <a:prstGeom prst="can">
            <a:avLst>
              <a:gd fmla="val 25000" name="adj"/>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53" name="Google Shape;253;p8"/>
          <p:cNvSpPr/>
          <p:nvPr/>
        </p:nvSpPr>
        <p:spPr>
          <a:xfrm>
            <a:off x="10143190" y="5447480"/>
            <a:ext cx="579078" cy="579078"/>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54" name="Google Shape;254;p8"/>
          <p:cNvSpPr txBox="1"/>
          <p:nvPr/>
        </p:nvSpPr>
        <p:spPr>
          <a:xfrm>
            <a:off x="5721537" y="6017290"/>
            <a:ext cx="74892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Trunk</a:t>
            </a:r>
            <a:endParaRPr/>
          </a:p>
        </p:txBody>
      </p:sp>
      <p:sp>
        <p:nvSpPr>
          <p:cNvPr id="255" name="Google Shape;255;p8"/>
          <p:cNvSpPr txBox="1"/>
          <p:nvPr/>
        </p:nvSpPr>
        <p:spPr>
          <a:xfrm>
            <a:off x="6936696" y="6017284"/>
            <a:ext cx="13372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Branch (1)</a:t>
            </a:r>
            <a:endParaRPr/>
          </a:p>
        </p:txBody>
      </p:sp>
      <p:sp>
        <p:nvSpPr>
          <p:cNvPr id="256" name="Google Shape;256;p8"/>
          <p:cNvSpPr txBox="1"/>
          <p:nvPr/>
        </p:nvSpPr>
        <p:spPr>
          <a:xfrm>
            <a:off x="8454082" y="6017290"/>
            <a:ext cx="13372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Branch (2)</a:t>
            </a:r>
            <a:endParaRPr/>
          </a:p>
        </p:txBody>
      </p:sp>
      <p:sp>
        <p:nvSpPr>
          <p:cNvPr id="257" name="Google Shape;257;p8"/>
          <p:cNvSpPr txBox="1"/>
          <p:nvPr/>
        </p:nvSpPr>
        <p:spPr>
          <a:xfrm>
            <a:off x="10096739" y="6017284"/>
            <a:ext cx="6719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Leaf</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9"/>
          <p:cNvSpPr/>
          <p:nvPr/>
        </p:nvSpPr>
        <p:spPr>
          <a:xfrm>
            <a:off x="2705199" y="2551751"/>
            <a:ext cx="2412274" cy="2266335"/>
          </a:xfrm>
          <a:prstGeom prst="rect">
            <a:avLst/>
          </a:prstGeom>
          <a:solidFill>
            <a:srgbClr val="414C2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W</a:t>
            </a:r>
            <a:endParaRPr/>
          </a:p>
        </p:txBody>
      </p:sp>
      <p:sp>
        <p:nvSpPr>
          <p:cNvPr id="263" name="Google Shape;263;p9"/>
          <p:cNvSpPr txBox="1"/>
          <p:nvPr/>
        </p:nvSpPr>
        <p:spPr>
          <a:xfrm>
            <a:off x="2909469" y="2494308"/>
            <a:ext cx="1991251"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Tree Parameters</a:t>
            </a:r>
            <a:endParaRPr/>
          </a:p>
        </p:txBody>
      </p:sp>
      <p:sp>
        <p:nvSpPr>
          <p:cNvPr id="264" name="Google Shape;264;p9"/>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Visual (Tree Generation)</a:t>
            </a:r>
            <a:endParaRPr/>
          </a:p>
        </p:txBody>
      </p:sp>
      <p:sp>
        <p:nvSpPr>
          <p:cNvPr id="265" name="Google Shape;265;p9"/>
          <p:cNvSpPr/>
          <p:nvPr/>
        </p:nvSpPr>
        <p:spPr>
          <a:xfrm>
            <a:off x="2744932" y="2825980"/>
            <a:ext cx="2330904" cy="1942031"/>
          </a:xfrm>
          <a:prstGeom prst="roundRect">
            <a:avLst>
              <a:gd fmla="val 16667" name="adj"/>
            </a:avLst>
          </a:prstGeom>
          <a:solidFill>
            <a:srgbClr val="83994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nvGrpSpPr>
          <p:cNvPr id="266" name="Google Shape;266;p9"/>
          <p:cNvGrpSpPr/>
          <p:nvPr/>
        </p:nvGrpSpPr>
        <p:grpSpPr>
          <a:xfrm>
            <a:off x="2821147" y="2994607"/>
            <a:ext cx="2119977" cy="218968"/>
            <a:chOff x="4193793" y="821695"/>
            <a:chExt cx="7525639" cy="777308"/>
          </a:xfrm>
        </p:grpSpPr>
        <p:sp>
          <p:nvSpPr>
            <p:cNvPr id="267" name="Google Shape;267;p9"/>
            <p:cNvSpPr/>
            <p:nvPr/>
          </p:nvSpPr>
          <p:spPr>
            <a:xfrm>
              <a:off x="4356562" y="1081084"/>
              <a:ext cx="7362870" cy="262715"/>
            </a:xfrm>
            <a:prstGeom prst="roundRect">
              <a:avLst>
                <a:gd fmla="val 16667" name="adj"/>
              </a:avLst>
            </a:prstGeom>
            <a:solidFill>
              <a:schemeClr val="lt2"/>
            </a:solidFill>
            <a:ln cap="rnd"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68" name="Google Shape;268;p9"/>
            <p:cNvSpPr/>
            <p:nvPr/>
          </p:nvSpPr>
          <p:spPr>
            <a:xfrm>
              <a:off x="4193793" y="821695"/>
              <a:ext cx="777308" cy="777308"/>
            </a:xfrm>
            <a:prstGeom prst="ellipse">
              <a:avLst/>
            </a:prstGeom>
            <a:solidFill>
              <a:schemeClr val="lt2"/>
            </a:solidFill>
            <a:ln cap="rnd"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269" name="Google Shape;269;p9"/>
          <p:cNvSpPr txBox="1"/>
          <p:nvPr/>
        </p:nvSpPr>
        <p:spPr>
          <a:xfrm>
            <a:off x="2950389" y="2839076"/>
            <a:ext cx="2030468"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entury Gothic"/>
                <a:ea typeface="Century Gothic"/>
                <a:cs typeface="Century Gothic"/>
                <a:sym typeface="Century Gothic"/>
              </a:rPr>
              <a:t>Number of Branches:         3</a:t>
            </a:r>
            <a:endParaRPr/>
          </a:p>
        </p:txBody>
      </p:sp>
      <p:grpSp>
        <p:nvGrpSpPr>
          <p:cNvPr id="270" name="Google Shape;270;p9"/>
          <p:cNvGrpSpPr/>
          <p:nvPr/>
        </p:nvGrpSpPr>
        <p:grpSpPr>
          <a:xfrm>
            <a:off x="2821147" y="3295572"/>
            <a:ext cx="2119977" cy="218968"/>
            <a:chOff x="4193793" y="821695"/>
            <a:chExt cx="7525639" cy="777308"/>
          </a:xfrm>
        </p:grpSpPr>
        <p:sp>
          <p:nvSpPr>
            <p:cNvPr id="271" name="Google Shape;271;p9"/>
            <p:cNvSpPr/>
            <p:nvPr/>
          </p:nvSpPr>
          <p:spPr>
            <a:xfrm>
              <a:off x="4356562" y="1081084"/>
              <a:ext cx="7362870" cy="262715"/>
            </a:xfrm>
            <a:prstGeom prst="roundRect">
              <a:avLst>
                <a:gd fmla="val 16667" name="adj"/>
              </a:avLst>
            </a:prstGeom>
            <a:solidFill>
              <a:schemeClr val="lt2"/>
            </a:solidFill>
            <a:ln cap="rnd"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72" name="Google Shape;272;p9"/>
            <p:cNvSpPr/>
            <p:nvPr/>
          </p:nvSpPr>
          <p:spPr>
            <a:xfrm>
              <a:off x="4193793" y="821695"/>
              <a:ext cx="777308" cy="777308"/>
            </a:xfrm>
            <a:prstGeom prst="ellipse">
              <a:avLst/>
            </a:prstGeom>
            <a:solidFill>
              <a:schemeClr val="lt2"/>
            </a:solidFill>
            <a:ln cap="rnd"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273" name="Google Shape;273;p9"/>
          <p:cNvSpPr txBox="1"/>
          <p:nvPr/>
        </p:nvSpPr>
        <p:spPr>
          <a:xfrm>
            <a:off x="2950388" y="3141684"/>
            <a:ext cx="2074125"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entury Gothic"/>
                <a:ea typeface="Century Gothic"/>
                <a:cs typeface="Century Gothic"/>
                <a:sym typeface="Century Gothic"/>
              </a:rPr>
              <a:t>Number of Leaves:             3       </a:t>
            </a:r>
            <a:endParaRPr/>
          </a:p>
        </p:txBody>
      </p:sp>
      <p:grpSp>
        <p:nvGrpSpPr>
          <p:cNvPr id="274" name="Google Shape;274;p9"/>
          <p:cNvGrpSpPr/>
          <p:nvPr/>
        </p:nvGrpSpPr>
        <p:grpSpPr>
          <a:xfrm>
            <a:off x="2821147" y="3594421"/>
            <a:ext cx="2119977" cy="218968"/>
            <a:chOff x="4193793" y="821695"/>
            <a:chExt cx="7525639" cy="777308"/>
          </a:xfrm>
        </p:grpSpPr>
        <p:sp>
          <p:nvSpPr>
            <p:cNvPr id="275" name="Google Shape;275;p9"/>
            <p:cNvSpPr/>
            <p:nvPr/>
          </p:nvSpPr>
          <p:spPr>
            <a:xfrm>
              <a:off x="4356562" y="1081084"/>
              <a:ext cx="7362870" cy="262715"/>
            </a:xfrm>
            <a:prstGeom prst="roundRect">
              <a:avLst>
                <a:gd fmla="val 16667" name="adj"/>
              </a:avLst>
            </a:prstGeom>
            <a:solidFill>
              <a:schemeClr val="lt2"/>
            </a:solidFill>
            <a:ln cap="rnd"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76" name="Google Shape;276;p9"/>
            <p:cNvSpPr/>
            <p:nvPr/>
          </p:nvSpPr>
          <p:spPr>
            <a:xfrm>
              <a:off x="4193793" y="821695"/>
              <a:ext cx="777308" cy="777308"/>
            </a:xfrm>
            <a:prstGeom prst="ellipse">
              <a:avLst/>
            </a:prstGeom>
            <a:solidFill>
              <a:schemeClr val="lt2"/>
            </a:solidFill>
            <a:ln cap="rnd"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277" name="Google Shape;277;p9"/>
          <p:cNvSpPr txBox="1"/>
          <p:nvPr/>
        </p:nvSpPr>
        <p:spPr>
          <a:xfrm>
            <a:off x="2950388" y="3440533"/>
            <a:ext cx="2113857"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entury Gothic"/>
                <a:ea typeface="Century Gothic"/>
                <a:cs typeface="Century Gothic"/>
                <a:sym typeface="Century Gothic"/>
              </a:rPr>
              <a:t>Branch Length:            3.5000</a:t>
            </a:r>
            <a:endParaRPr/>
          </a:p>
        </p:txBody>
      </p:sp>
      <p:grpSp>
        <p:nvGrpSpPr>
          <p:cNvPr id="278" name="Google Shape;278;p9"/>
          <p:cNvGrpSpPr/>
          <p:nvPr/>
        </p:nvGrpSpPr>
        <p:grpSpPr>
          <a:xfrm>
            <a:off x="2821147" y="3893270"/>
            <a:ext cx="2119977" cy="218968"/>
            <a:chOff x="4193793" y="821695"/>
            <a:chExt cx="7525639" cy="777308"/>
          </a:xfrm>
        </p:grpSpPr>
        <p:sp>
          <p:nvSpPr>
            <p:cNvPr id="279" name="Google Shape;279;p9"/>
            <p:cNvSpPr/>
            <p:nvPr/>
          </p:nvSpPr>
          <p:spPr>
            <a:xfrm>
              <a:off x="4356562" y="1081084"/>
              <a:ext cx="7362870" cy="262715"/>
            </a:xfrm>
            <a:prstGeom prst="roundRect">
              <a:avLst>
                <a:gd fmla="val 16667" name="adj"/>
              </a:avLst>
            </a:prstGeom>
            <a:solidFill>
              <a:schemeClr val="lt2"/>
            </a:solidFill>
            <a:ln cap="rnd"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80" name="Google Shape;280;p9"/>
            <p:cNvSpPr/>
            <p:nvPr/>
          </p:nvSpPr>
          <p:spPr>
            <a:xfrm>
              <a:off x="4193793" y="821695"/>
              <a:ext cx="777308" cy="777308"/>
            </a:xfrm>
            <a:prstGeom prst="ellipse">
              <a:avLst/>
            </a:prstGeom>
            <a:solidFill>
              <a:schemeClr val="lt2"/>
            </a:solidFill>
            <a:ln cap="rnd"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281" name="Google Shape;281;p9"/>
          <p:cNvSpPr txBox="1"/>
          <p:nvPr/>
        </p:nvSpPr>
        <p:spPr>
          <a:xfrm>
            <a:off x="2950388" y="3739382"/>
            <a:ext cx="2125447"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entury Gothic"/>
                <a:ea typeface="Century Gothic"/>
                <a:cs typeface="Century Gothic"/>
                <a:sym typeface="Century Gothic"/>
              </a:rPr>
              <a:t>Branch Angle:            45.0000</a:t>
            </a:r>
            <a:endParaRPr/>
          </a:p>
        </p:txBody>
      </p:sp>
      <p:grpSp>
        <p:nvGrpSpPr>
          <p:cNvPr id="282" name="Google Shape;282;p9"/>
          <p:cNvGrpSpPr/>
          <p:nvPr/>
        </p:nvGrpSpPr>
        <p:grpSpPr>
          <a:xfrm>
            <a:off x="2825632" y="4185308"/>
            <a:ext cx="2119977" cy="218968"/>
            <a:chOff x="4193793" y="821695"/>
            <a:chExt cx="7525639" cy="777308"/>
          </a:xfrm>
        </p:grpSpPr>
        <p:sp>
          <p:nvSpPr>
            <p:cNvPr id="283" name="Google Shape;283;p9"/>
            <p:cNvSpPr/>
            <p:nvPr/>
          </p:nvSpPr>
          <p:spPr>
            <a:xfrm>
              <a:off x="4356562" y="1081084"/>
              <a:ext cx="7362870" cy="262715"/>
            </a:xfrm>
            <a:prstGeom prst="roundRect">
              <a:avLst>
                <a:gd fmla="val 16667" name="adj"/>
              </a:avLst>
            </a:prstGeom>
            <a:solidFill>
              <a:schemeClr val="lt2"/>
            </a:solidFill>
            <a:ln cap="rnd"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84" name="Google Shape;284;p9"/>
            <p:cNvSpPr/>
            <p:nvPr/>
          </p:nvSpPr>
          <p:spPr>
            <a:xfrm>
              <a:off x="4193793" y="821695"/>
              <a:ext cx="777308" cy="777308"/>
            </a:xfrm>
            <a:prstGeom prst="ellipse">
              <a:avLst/>
            </a:prstGeom>
            <a:solidFill>
              <a:schemeClr val="lt2"/>
            </a:solidFill>
            <a:ln cap="rnd"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285" name="Google Shape;285;p9"/>
          <p:cNvSpPr txBox="1"/>
          <p:nvPr/>
        </p:nvSpPr>
        <p:spPr>
          <a:xfrm>
            <a:off x="2954873" y="4031420"/>
            <a:ext cx="2069639"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entury Gothic"/>
                <a:ea typeface="Century Gothic"/>
                <a:cs typeface="Century Gothic"/>
                <a:sym typeface="Century Gothic"/>
              </a:rPr>
              <a:t>Variation:                             0</a:t>
            </a:r>
            <a:endParaRPr/>
          </a:p>
        </p:txBody>
      </p:sp>
      <p:sp>
        <p:nvSpPr>
          <p:cNvPr id="286" name="Google Shape;286;p9"/>
          <p:cNvSpPr/>
          <p:nvPr/>
        </p:nvSpPr>
        <p:spPr>
          <a:xfrm>
            <a:off x="3201675" y="4423600"/>
            <a:ext cx="1393372" cy="218968"/>
          </a:xfrm>
          <a:prstGeom prst="roundRect">
            <a:avLst>
              <a:gd fmla="val 16667" name="adj"/>
            </a:avLst>
          </a:prstGeom>
          <a:solidFill>
            <a:srgbClr val="414C21"/>
          </a:solidFill>
          <a:ln cap="rnd" cmpd="sng" w="15875">
            <a:solidFill>
              <a:srgbClr val="414C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GENERATE</a:t>
            </a:r>
            <a:endParaRPr/>
          </a:p>
        </p:txBody>
      </p:sp>
      <p:grpSp>
        <p:nvGrpSpPr>
          <p:cNvPr id="287" name="Google Shape;287;p9"/>
          <p:cNvGrpSpPr/>
          <p:nvPr/>
        </p:nvGrpSpPr>
        <p:grpSpPr>
          <a:xfrm>
            <a:off x="5617149" y="20831"/>
            <a:ext cx="5250950" cy="6692543"/>
            <a:chOff x="5617149" y="20831"/>
            <a:chExt cx="5250950" cy="6692543"/>
          </a:xfrm>
        </p:grpSpPr>
        <p:grpSp>
          <p:nvGrpSpPr>
            <p:cNvPr id="288" name="Google Shape;288;p9"/>
            <p:cNvGrpSpPr/>
            <p:nvPr/>
          </p:nvGrpSpPr>
          <p:grpSpPr>
            <a:xfrm>
              <a:off x="8343991" y="20831"/>
              <a:ext cx="2390846" cy="2849519"/>
              <a:chOff x="7912212" y="2052339"/>
              <a:chExt cx="2390846" cy="2849519"/>
            </a:xfrm>
          </p:grpSpPr>
          <p:grpSp>
            <p:nvGrpSpPr>
              <p:cNvPr id="289" name="Google Shape;289;p9"/>
              <p:cNvGrpSpPr/>
              <p:nvPr/>
            </p:nvGrpSpPr>
            <p:grpSpPr>
              <a:xfrm rot="-540270">
                <a:off x="8739475" y="2120917"/>
                <a:ext cx="1004272" cy="1624776"/>
                <a:chOff x="8897931" y="1933366"/>
                <a:chExt cx="1004272" cy="1624776"/>
              </a:xfrm>
            </p:grpSpPr>
            <p:sp>
              <p:nvSpPr>
                <p:cNvPr id="290" name="Google Shape;290;p9"/>
                <p:cNvSpPr/>
                <p:nvPr/>
              </p:nvSpPr>
              <p:spPr>
                <a:xfrm>
                  <a:off x="9400067" y="2371512"/>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91" name="Google Shape;291;p9"/>
                <p:cNvSpPr/>
                <p:nvPr/>
              </p:nvSpPr>
              <p:spPr>
                <a:xfrm rot="1108575">
                  <a:off x="9230081" y="1936253"/>
                  <a:ext cx="281545" cy="1619003"/>
                </a:xfrm>
                <a:prstGeom prst="can">
                  <a:avLst>
                    <a:gd fmla="val 25000" name="adj"/>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92" name="Google Shape;292;p9"/>
                <p:cNvSpPr/>
                <p:nvPr/>
              </p:nvSpPr>
              <p:spPr>
                <a:xfrm>
                  <a:off x="9019668" y="1978368"/>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93" name="Google Shape;293;p9"/>
                <p:cNvSpPr/>
                <p:nvPr/>
              </p:nvSpPr>
              <p:spPr>
                <a:xfrm>
                  <a:off x="8897931" y="2674228"/>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294" name="Google Shape;294;p9"/>
              <p:cNvSpPr/>
              <p:nvPr/>
            </p:nvSpPr>
            <p:spPr>
              <a:xfrm rot="3024958">
                <a:off x="8829902" y="2577476"/>
                <a:ext cx="422838" cy="2580517"/>
              </a:xfrm>
              <a:prstGeom prst="can">
                <a:avLst>
                  <a:gd fmla="val 25000" name="adj"/>
                </a:avLst>
              </a:prstGeom>
              <a:solidFill>
                <a:srgbClr val="6D7F3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nvGrpSpPr>
              <p:cNvPr id="295" name="Google Shape;295;p9"/>
              <p:cNvGrpSpPr/>
              <p:nvPr/>
            </p:nvGrpSpPr>
            <p:grpSpPr>
              <a:xfrm rot="5076397">
                <a:off x="8944934" y="3513197"/>
                <a:ext cx="1004272" cy="1624776"/>
                <a:chOff x="8897931" y="1933366"/>
                <a:chExt cx="1004272" cy="1624776"/>
              </a:xfrm>
            </p:grpSpPr>
            <p:sp>
              <p:nvSpPr>
                <p:cNvPr id="296" name="Google Shape;296;p9"/>
                <p:cNvSpPr/>
                <p:nvPr/>
              </p:nvSpPr>
              <p:spPr>
                <a:xfrm>
                  <a:off x="9400067" y="2371512"/>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97" name="Google Shape;297;p9"/>
                <p:cNvSpPr/>
                <p:nvPr/>
              </p:nvSpPr>
              <p:spPr>
                <a:xfrm rot="1108575">
                  <a:off x="9230081" y="1936253"/>
                  <a:ext cx="281545" cy="1619003"/>
                </a:xfrm>
                <a:prstGeom prst="can">
                  <a:avLst>
                    <a:gd fmla="val 25000" name="adj"/>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98" name="Google Shape;298;p9"/>
                <p:cNvSpPr/>
                <p:nvPr/>
              </p:nvSpPr>
              <p:spPr>
                <a:xfrm>
                  <a:off x="9019668" y="1978368"/>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99" name="Google Shape;299;p9"/>
                <p:cNvSpPr/>
                <p:nvPr/>
              </p:nvSpPr>
              <p:spPr>
                <a:xfrm>
                  <a:off x="8897931" y="2674228"/>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grpSp>
        <p:sp>
          <p:nvSpPr>
            <p:cNvPr id="300" name="Google Shape;300;p9"/>
            <p:cNvSpPr/>
            <p:nvPr/>
          </p:nvSpPr>
          <p:spPr>
            <a:xfrm>
              <a:off x="7930421" y="1248692"/>
              <a:ext cx="950310" cy="5464681"/>
            </a:xfrm>
            <a:prstGeom prst="can">
              <a:avLst>
                <a:gd fmla="val 25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nvGrpSpPr>
            <p:cNvPr id="301" name="Google Shape;301;p9"/>
            <p:cNvGrpSpPr/>
            <p:nvPr/>
          </p:nvGrpSpPr>
          <p:grpSpPr>
            <a:xfrm rot="215538">
              <a:off x="8390331" y="2926453"/>
              <a:ext cx="2390846" cy="2849519"/>
              <a:chOff x="7912212" y="2052339"/>
              <a:chExt cx="2390846" cy="2849519"/>
            </a:xfrm>
          </p:grpSpPr>
          <p:grpSp>
            <p:nvGrpSpPr>
              <p:cNvPr id="302" name="Google Shape;302;p9"/>
              <p:cNvGrpSpPr/>
              <p:nvPr/>
            </p:nvGrpSpPr>
            <p:grpSpPr>
              <a:xfrm rot="-540270">
                <a:off x="8739475" y="2120917"/>
                <a:ext cx="1004272" cy="1624776"/>
                <a:chOff x="8897931" y="1933366"/>
                <a:chExt cx="1004272" cy="1624776"/>
              </a:xfrm>
            </p:grpSpPr>
            <p:sp>
              <p:nvSpPr>
                <p:cNvPr id="303" name="Google Shape;303;p9"/>
                <p:cNvSpPr/>
                <p:nvPr/>
              </p:nvSpPr>
              <p:spPr>
                <a:xfrm>
                  <a:off x="9400067" y="2371512"/>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04" name="Google Shape;304;p9"/>
                <p:cNvSpPr/>
                <p:nvPr/>
              </p:nvSpPr>
              <p:spPr>
                <a:xfrm rot="1108575">
                  <a:off x="9230081" y="1936253"/>
                  <a:ext cx="281545" cy="1619003"/>
                </a:xfrm>
                <a:prstGeom prst="can">
                  <a:avLst>
                    <a:gd fmla="val 25000" name="adj"/>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05" name="Google Shape;305;p9"/>
                <p:cNvSpPr/>
                <p:nvPr/>
              </p:nvSpPr>
              <p:spPr>
                <a:xfrm>
                  <a:off x="9019668" y="1978368"/>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06" name="Google Shape;306;p9"/>
                <p:cNvSpPr/>
                <p:nvPr/>
              </p:nvSpPr>
              <p:spPr>
                <a:xfrm>
                  <a:off x="8897931" y="2674228"/>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307" name="Google Shape;307;p9"/>
              <p:cNvSpPr/>
              <p:nvPr/>
            </p:nvSpPr>
            <p:spPr>
              <a:xfrm rot="3024958">
                <a:off x="8829902" y="2577476"/>
                <a:ext cx="422838" cy="2580517"/>
              </a:xfrm>
              <a:prstGeom prst="can">
                <a:avLst>
                  <a:gd fmla="val 25000" name="adj"/>
                </a:avLst>
              </a:prstGeom>
              <a:solidFill>
                <a:srgbClr val="6D7F3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nvGrpSpPr>
              <p:cNvPr id="308" name="Google Shape;308;p9"/>
              <p:cNvGrpSpPr/>
              <p:nvPr/>
            </p:nvGrpSpPr>
            <p:grpSpPr>
              <a:xfrm rot="5076397">
                <a:off x="8944934" y="3513197"/>
                <a:ext cx="1004272" cy="1624776"/>
                <a:chOff x="8897931" y="1933366"/>
                <a:chExt cx="1004272" cy="1624776"/>
              </a:xfrm>
            </p:grpSpPr>
            <p:sp>
              <p:nvSpPr>
                <p:cNvPr id="309" name="Google Shape;309;p9"/>
                <p:cNvSpPr/>
                <p:nvPr/>
              </p:nvSpPr>
              <p:spPr>
                <a:xfrm>
                  <a:off x="9400067" y="2371512"/>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10" name="Google Shape;310;p9"/>
                <p:cNvSpPr/>
                <p:nvPr/>
              </p:nvSpPr>
              <p:spPr>
                <a:xfrm rot="1108575">
                  <a:off x="9230081" y="1936253"/>
                  <a:ext cx="281545" cy="1619003"/>
                </a:xfrm>
                <a:prstGeom prst="can">
                  <a:avLst>
                    <a:gd fmla="val 25000" name="adj"/>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11" name="Google Shape;311;p9"/>
                <p:cNvSpPr/>
                <p:nvPr/>
              </p:nvSpPr>
              <p:spPr>
                <a:xfrm>
                  <a:off x="9019668" y="1978368"/>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12" name="Google Shape;312;p9"/>
                <p:cNvSpPr/>
                <p:nvPr/>
              </p:nvSpPr>
              <p:spPr>
                <a:xfrm>
                  <a:off x="8897931" y="2674228"/>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grpSp>
        <p:grpSp>
          <p:nvGrpSpPr>
            <p:cNvPr id="313" name="Google Shape;313;p9"/>
            <p:cNvGrpSpPr/>
            <p:nvPr/>
          </p:nvGrpSpPr>
          <p:grpSpPr>
            <a:xfrm rot="-5400000">
              <a:off x="5846485" y="1650610"/>
              <a:ext cx="2390846" cy="2849519"/>
              <a:chOff x="7912212" y="2052339"/>
              <a:chExt cx="2390846" cy="2849519"/>
            </a:xfrm>
          </p:grpSpPr>
          <p:grpSp>
            <p:nvGrpSpPr>
              <p:cNvPr id="314" name="Google Shape;314;p9"/>
              <p:cNvGrpSpPr/>
              <p:nvPr/>
            </p:nvGrpSpPr>
            <p:grpSpPr>
              <a:xfrm rot="-540270">
                <a:off x="8739475" y="2120917"/>
                <a:ext cx="1004272" cy="1624776"/>
                <a:chOff x="8897931" y="1933366"/>
                <a:chExt cx="1004272" cy="1624776"/>
              </a:xfrm>
            </p:grpSpPr>
            <p:sp>
              <p:nvSpPr>
                <p:cNvPr id="315" name="Google Shape;315;p9"/>
                <p:cNvSpPr/>
                <p:nvPr/>
              </p:nvSpPr>
              <p:spPr>
                <a:xfrm>
                  <a:off x="9400067" y="2371512"/>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16" name="Google Shape;316;p9"/>
                <p:cNvSpPr/>
                <p:nvPr/>
              </p:nvSpPr>
              <p:spPr>
                <a:xfrm rot="1108575">
                  <a:off x="9230081" y="1936253"/>
                  <a:ext cx="281545" cy="1619003"/>
                </a:xfrm>
                <a:prstGeom prst="can">
                  <a:avLst>
                    <a:gd fmla="val 25000" name="adj"/>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17" name="Google Shape;317;p9"/>
                <p:cNvSpPr/>
                <p:nvPr/>
              </p:nvSpPr>
              <p:spPr>
                <a:xfrm>
                  <a:off x="9019668" y="1978368"/>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18" name="Google Shape;318;p9"/>
                <p:cNvSpPr/>
                <p:nvPr/>
              </p:nvSpPr>
              <p:spPr>
                <a:xfrm>
                  <a:off x="8897931" y="2674228"/>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319" name="Google Shape;319;p9"/>
              <p:cNvSpPr/>
              <p:nvPr/>
            </p:nvSpPr>
            <p:spPr>
              <a:xfrm rot="3024958">
                <a:off x="8829902" y="2577476"/>
                <a:ext cx="422838" cy="2580517"/>
              </a:xfrm>
              <a:prstGeom prst="can">
                <a:avLst>
                  <a:gd fmla="val 25000" name="adj"/>
                </a:avLst>
              </a:prstGeom>
              <a:solidFill>
                <a:srgbClr val="6D7F3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nvGrpSpPr>
              <p:cNvPr id="320" name="Google Shape;320;p9"/>
              <p:cNvGrpSpPr/>
              <p:nvPr/>
            </p:nvGrpSpPr>
            <p:grpSpPr>
              <a:xfrm rot="5076397">
                <a:off x="8944934" y="3513197"/>
                <a:ext cx="1004272" cy="1624776"/>
                <a:chOff x="8897931" y="1933366"/>
                <a:chExt cx="1004272" cy="1624776"/>
              </a:xfrm>
            </p:grpSpPr>
            <p:sp>
              <p:nvSpPr>
                <p:cNvPr id="321" name="Google Shape;321;p9"/>
                <p:cNvSpPr/>
                <p:nvPr/>
              </p:nvSpPr>
              <p:spPr>
                <a:xfrm>
                  <a:off x="9400067" y="2371512"/>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22" name="Google Shape;322;p9"/>
                <p:cNvSpPr/>
                <p:nvPr/>
              </p:nvSpPr>
              <p:spPr>
                <a:xfrm rot="1108575">
                  <a:off x="9230081" y="1936253"/>
                  <a:ext cx="281545" cy="1619003"/>
                </a:xfrm>
                <a:prstGeom prst="can">
                  <a:avLst>
                    <a:gd fmla="val 25000" name="adj"/>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23" name="Google Shape;323;p9"/>
                <p:cNvSpPr/>
                <p:nvPr/>
              </p:nvSpPr>
              <p:spPr>
                <a:xfrm>
                  <a:off x="9019668" y="1978368"/>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24" name="Google Shape;324;p9"/>
                <p:cNvSpPr/>
                <p:nvPr/>
              </p:nvSpPr>
              <p:spPr>
                <a:xfrm>
                  <a:off x="8897931" y="2674228"/>
                  <a:ext cx="502136" cy="502136"/>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
                                        <p:tgtEl>
                                          <p:spTgt spid="2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2019-11-13T04:43:40Z</dcterms:created>
  <dc:creator>Ihsan Halimun</dc:creator>
</cp:coreProperties>
</file>