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Nunito"/>
      <p:regular r:id="rId24"/>
      <p:bold r:id="rId25"/>
      <p:italic r:id="rId26"/>
      <p:boldItalic r:id="rId27"/>
    </p:embeddedFont>
    <p:embeddedFont>
      <p:font typeface="Lobster"/>
      <p:regular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Nuni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Lobster-regular.fntdata"/><Relationship Id="rId27"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MavenPro-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toast will be located in the middle of the map. All of the ants will be trying to reach the toast. Your goal is to prevent the ants from consuming the toast.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These towers prevent the ants from reaching the toast by firing sugar at the ants to appease their desire for food. No ants will be harmed in the making of this game. There’s a long range tower that fires sugar at a long range, has a slow firing speed, and each shot  appeases the ant quite a bit. There’s also a short range tower that fires quickly, appeases less with each shot,</a:t>
            </a:r>
            <a:r>
              <a:rPr lang="en"/>
              <a:t> and has less range</a:t>
            </a:r>
            <a:r>
              <a:rPr lang="en"/>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There are also obstacles the player can place onto the map that will slow down the ant’s progress towards the toast. Ants will walk around them unless the cost of walking over them at a greatly reduced speed will be less than walking around them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9" name="Shape 4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Honeypots are towers that attract the ants away from the toast. The ants will eat away at the honeypot until it is gone. While ants are eating it, they will gain appeasement at a slow rate.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Here’s an example of how the honeypots will redirect the path of the ants.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Loot farms are a tower that will generate some form of currency for the player to purchase towers and upgrades from the shop. It also attracts ants and will be destroyed by them if not protected.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7" name="Shape 5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Time for stuff that's boring but important! Scene-wise, the main menu and help menu may completely cover this on their own (we are still trying to figure out how to implement it all), and there are 3 game scenes to choose from.</a:t>
            </a:r>
            <a:endParaRPr/>
          </a:p>
          <a:p>
            <a:pPr indent="0" lvl="0" marL="0">
              <a:spcBef>
                <a:spcPts val="0"/>
              </a:spcBef>
              <a:spcAft>
                <a:spcPts val="0"/>
              </a:spcAft>
              <a:buNone/>
            </a:pPr>
            <a:r>
              <a:t/>
            </a:r>
            <a:endParaRPr/>
          </a:p>
          <a:p>
            <a:pPr indent="0" lvl="0" marL="0">
              <a:spcBef>
                <a:spcPts val="0"/>
              </a:spcBef>
              <a:spcAft>
                <a:spcPts val="0"/>
              </a:spcAft>
              <a:buNone/>
            </a:pPr>
            <a:r>
              <a:rPr lang="en"/>
              <a:t>There are far more than three types of game objects, but towers, pellets, and ants cover this on their own at the high level.</a:t>
            </a:r>
            <a:endParaRPr/>
          </a:p>
          <a:p>
            <a:pPr indent="0" lvl="0" marL="0">
              <a:spcBef>
                <a:spcPts val="0"/>
              </a:spcBef>
              <a:spcAft>
                <a:spcPts val="0"/>
              </a:spcAft>
              <a:buNone/>
            </a:pPr>
            <a:r>
              <a:t/>
            </a:r>
            <a:endParaRPr/>
          </a:p>
          <a:p>
            <a:pPr indent="0" lvl="0" marL="0">
              <a:spcBef>
                <a:spcPts val="0"/>
              </a:spcBef>
              <a:spcAft>
                <a:spcPts val="0"/>
              </a:spcAft>
              <a:buNone/>
            </a:pPr>
            <a:r>
              <a:rPr lang="en"/>
              <a:t>The game scenes all have a minimap in addition to their gameview.</a:t>
            </a:r>
            <a:endParaRPr/>
          </a:p>
          <a:p>
            <a:pPr indent="0" lvl="0" marL="0">
              <a:spcBef>
                <a:spcPts val="0"/>
              </a:spcBef>
              <a:spcAft>
                <a:spcPts val="0"/>
              </a:spcAft>
              <a:buNone/>
            </a:pPr>
            <a:r>
              <a:t/>
            </a:r>
            <a:endParaRPr/>
          </a:p>
          <a:p>
            <a:pPr indent="0" lvl="0" marL="0">
              <a:spcBef>
                <a:spcPts val="0"/>
              </a:spcBef>
              <a:spcAft>
                <a:spcPts val="0"/>
              </a:spcAft>
              <a:buNone/>
            </a:pPr>
            <a:r>
              <a:rPr lang="en"/>
              <a:t>Ants move between the squares using interpolation, but bullets make usage of the physics engine and pixel collisions to move and collide with the invading ants.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make </a:t>
            </a:r>
            <a:r>
              <a:rPr lang="en"/>
              <a:t>excessive</a:t>
            </a:r>
            <a:r>
              <a:rPr lang="en"/>
              <a:t> usage of lighting throughout the game worlds. The kitchen uses point lights, because that's how kitchens work. The park has sunlight, so we use a directional light, and it will animate by rotating around the map, casting shadows in a different direction. The night area will have a flickering point light from many of the towers. Objects will have normal maps applied to them, and will cast shadows because they look cool.</a:t>
            </a:r>
            <a:endParaRPr/>
          </a:p>
          <a:p>
            <a:pPr indent="0" lvl="0" marL="0">
              <a:spcBef>
                <a:spcPts val="0"/>
              </a:spcBef>
              <a:spcAft>
                <a:spcPts val="0"/>
              </a:spcAft>
              <a:buNone/>
            </a:pPr>
            <a:r>
              <a:t/>
            </a:r>
            <a:endParaRPr/>
          </a:p>
          <a:p>
            <a:pPr indent="0" lvl="0" marL="0" rtl="0">
              <a:spcBef>
                <a:spcPts val="0"/>
              </a:spcBef>
              <a:spcAft>
                <a:spcPts val="0"/>
              </a:spcAft>
              <a:buNone/>
            </a:pPr>
            <a:r>
              <a:rPr lang="en"/>
              <a:t>The UI is about as easy as it possibly can be for a game like this. We can only hope that the game will be fun, but it probably will be.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our progress demo, we’ll basically get the core game elements implemented and working. This includes the graph/grid for our units to be placed on and pathfinding for the Ant units on the graph. Also, tower units should be somewhat functional.</a:t>
            </a:r>
            <a:endParaRPr/>
          </a:p>
          <a:p>
            <a:pPr indent="0" lvl="0" marL="0">
              <a:spcBef>
                <a:spcPts val="0"/>
              </a:spcBef>
              <a:spcAft>
                <a:spcPts val="0"/>
              </a:spcAft>
              <a:buNone/>
            </a:pPr>
            <a:r>
              <a:t/>
            </a:r>
            <a:endParaRPr/>
          </a:p>
          <a:p>
            <a:pPr indent="0" lvl="0" marL="0">
              <a:spcBef>
                <a:spcPts val="0"/>
              </a:spcBef>
              <a:spcAft>
                <a:spcPts val="0"/>
              </a:spcAft>
              <a:buNone/>
            </a:pPr>
            <a:r>
              <a:rPr lang="en"/>
              <a:t>Our playtest will be a playable level with all core game elements fully implemented but unpolished.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final game will be similar to our playtest version with lots of polishing and tuning from the feedback we receive. The game will be done and </a:t>
            </a:r>
            <a:r>
              <a:rPr lang="en"/>
              <a:t>possibly have</a:t>
            </a:r>
            <a:r>
              <a:rPr lang="en"/>
              <a:t> extra </a:t>
            </a:r>
            <a:r>
              <a:rPr lang="en"/>
              <a:t>features</a:t>
            </a:r>
            <a:r>
              <a:rPr lang="en"/>
              <a:t> and levels.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name of our game is Toast Lovers. You like toast. Ants also like toast. You do not want ants eating your toast. So you must defend your toast from ants. You have an arsenal of sweets. </a:t>
            </a:r>
            <a:endParaRPr/>
          </a:p>
          <a:p>
            <a:pPr indent="0" lvl="0" marL="0">
              <a:spcBef>
                <a:spcPts val="0"/>
              </a:spcBef>
              <a:spcAft>
                <a:spcPts val="0"/>
              </a:spcAft>
              <a:buNone/>
            </a:pPr>
            <a:r>
              <a:t/>
            </a:r>
            <a:endParaRPr/>
          </a:p>
          <a:p>
            <a:pPr indent="0" lvl="0" marL="0">
              <a:spcBef>
                <a:spcPts val="0"/>
              </a:spcBef>
              <a:spcAft>
                <a:spcPts val="0"/>
              </a:spcAft>
              <a:buNone/>
            </a:pPr>
            <a:r>
              <a:rPr lang="en"/>
              <a:t>Toast Lovers! </a:t>
            </a:r>
            <a:r>
              <a:rPr lang="en"/>
              <a:t>i</a:t>
            </a:r>
            <a:r>
              <a:rPr lang="en"/>
              <a:t>s a tower defense game where you must defend your toast from waves of ants with your arsenal of sweets.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game scenes will (hopefully) consist of 3 maps if we have time, each with varying obstacles, wave composition, and entry points. We plan to have a kitchen themed beginner level, a park themed advanced level, and a campsite themed expert level. Aside from the game scenes, there will be a menu scene for the user to navigate through the game. There will also be a help scene that will include game instructions and descriptions of each unit. Now, here’s Dylan to walk through some scene mockups.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When you start playing, you are greeted with our </a:t>
            </a:r>
            <a:r>
              <a:rPr lang="en"/>
              <a:t>beautiful</a:t>
            </a:r>
            <a:r>
              <a:rPr lang="en"/>
              <a:t> main menu. This is a placeholder, because we are not artists (yet). It gives you the ability to select which map you wish to play on. As mentioned previously, you can choose the easy kitchen, the advanced park, or the expert campsite.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(Note that all of these placeholder assets are public domain CC0 unless otherwise noted.) The game screen is split into three sections:</a:t>
            </a:r>
            <a:endParaRPr/>
          </a:p>
          <a:p>
            <a:pPr indent="-298450" lvl="0" marL="457200" rtl="0">
              <a:spcBef>
                <a:spcPts val="0"/>
              </a:spcBef>
              <a:spcAft>
                <a:spcPts val="0"/>
              </a:spcAft>
              <a:buSzPts val="1100"/>
              <a:buChar char="●"/>
            </a:pPr>
            <a:r>
              <a:rPr lang="en"/>
              <a:t>A minimap</a:t>
            </a:r>
            <a:endParaRPr/>
          </a:p>
          <a:p>
            <a:pPr indent="-298450" lvl="0" marL="457200" rtl="0">
              <a:spcBef>
                <a:spcPts val="0"/>
              </a:spcBef>
              <a:spcAft>
                <a:spcPts val="0"/>
              </a:spcAft>
              <a:buSzPts val="1100"/>
              <a:buChar char="●"/>
            </a:pPr>
            <a:r>
              <a:rPr lang="en"/>
              <a:t>A shop</a:t>
            </a:r>
            <a:endParaRPr/>
          </a:p>
          <a:p>
            <a:pPr indent="-298450" lvl="0" marL="457200" rtl="0">
              <a:spcBef>
                <a:spcPts val="0"/>
              </a:spcBef>
              <a:spcAft>
                <a:spcPts val="0"/>
              </a:spcAft>
              <a:buSzPts val="1100"/>
              <a:buChar char="●"/>
            </a:pPr>
            <a:r>
              <a:rPr lang="en"/>
              <a:t>And a playfield</a:t>
            </a:r>
            <a:endParaRPr/>
          </a:p>
          <a:p>
            <a:pPr indent="0" lvl="0" marL="0" rtl="0">
              <a:spcBef>
                <a:spcPts val="0"/>
              </a:spcBef>
              <a:spcAft>
                <a:spcPts val="0"/>
              </a:spcAft>
              <a:buNone/>
            </a:pPr>
            <a:r>
              <a:t/>
            </a:r>
            <a:endParaRPr/>
          </a:p>
          <a:p>
            <a:pPr indent="0" lvl="0" marL="0" rtl="0">
              <a:spcBef>
                <a:spcPts val="0"/>
              </a:spcBef>
              <a:spcAft>
                <a:spcPts val="0"/>
              </a:spcAft>
              <a:buNone/>
            </a:pPr>
            <a:r>
              <a:rPr lang="en"/>
              <a:t>Here, we see (again in placeholder form) what the screen looks like with nothing selected in between rounds. The player is free to create new towers and select current ones. In the shop section, we see all of the towers that we have the ability to create. But let's say that we want to upgrade a tower... (ADVANCE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see that the shop has transformed into a location where we can upgrade statistics of the towers. The playfield has also been redrawn to show us the tower's range, and the sprite has been lightened. You can click off of the selected tower to return to the previous slide. Upon pressing play... (ADVANCE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then get to see the path that the ants follow as they try to reek havoc on your eating habits. The ants always flow from off the screen to on the screen, but a new path is calculated at the start of every round from a random position along the edge. You hopefully, you have placed your towers appropriately. All of the ants specified by the wave will march down the path. Here's Ryan again to tell you more about them!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ant units we will be defending our toast from will have 3 different types. A normal ant, a strong but slow ant, and a weak but fast ant.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Towers are units that will interact with ants.</a:t>
            </a:r>
            <a:endParaRPr/>
          </a:p>
          <a:p>
            <a:pPr indent="0" lvl="0" marL="0">
              <a:spcBef>
                <a:spcPts val="0"/>
              </a:spcBef>
              <a:spcAft>
                <a:spcPts val="0"/>
              </a:spcAft>
              <a:buNone/>
            </a:pPr>
            <a:r>
              <a:t/>
            </a:r>
            <a:endParaRPr/>
          </a:p>
          <a:p>
            <a:pPr indent="0" lvl="0" marL="0">
              <a:spcBef>
                <a:spcPts val="0"/>
              </a:spcBef>
              <a:spcAft>
                <a:spcPts val="0"/>
              </a:spcAft>
              <a:buNone/>
            </a:pPr>
            <a:r>
              <a:rPr lang="en"/>
              <a:t>These include: </a:t>
            </a:r>
            <a:endParaRPr/>
          </a:p>
          <a:p>
            <a:pPr indent="0" lvl="0" marL="0">
              <a:spcBef>
                <a:spcPts val="0"/>
              </a:spcBef>
              <a:spcAft>
                <a:spcPts val="0"/>
              </a:spcAft>
              <a:buNone/>
            </a:pPr>
            <a:r>
              <a:rPr lang="en"/>
              <a:t>The </a:t>
            </a:r>
            <a:r>
              <a:rPr lang="en"/>
              <a:t>main toast object to be defend from ants, Long and short range ant appeasement units, Static obstacles, Disposable honeypot units, and loot farm units.</a:t>
            </a:r>
            <a:endParaRPr/>
          </a:p>
          <a:p>
            <a:pPr indent="0" lvl="0" marL="0">
              <a:spcBef>
                <a:spcPts val="0"/>
              </a:spcBef>
              <a:spcAft>
                <a:spcPts val="0"/>
              </a:spcAft>
              <a:buNone/>
            </a:pPr>
            <a:r>
              <a:rPr lang="en"/>
              <a:t>Now, Sam will go over the mentioned towers in depth.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hyperlink" Target="https://opengameart.org/content/rock-pi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Smile</a:t>
            </a:r>
            <a:endParaRPr/>
          </a:p>
          <a:p>
            <a:pPr indent="0" lvl="0" marL="0">
              <a:spcBef>
                <a:spcPts val="0"/>
              </a:spcBef>
              <a:spcAft>
                <a:spcPts val="0"/>
              </a:spcAft>
              <a:buNone/>
            </a:pPr>
            <a:r>
              <a:rPr lang="en"/>
              <a:t>Protection</a:t>
            </a:r>
            <a:endParaRPr/>
          </a:p>
          <a:p>
            <a:pPr indent="0" lvl="0" marL="0">
              <a:spcBef>
                <a:spcPts val="0"/>
              </a:spcBef>
              <a:spcAft>
                <a:spcPts val="0"/>
              </a:spcAft>
              <a:buNone/>
            </a:pPr>
            <a:r>
              <a:rPr lang="en"/>
              <a:t>Squad</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Dylan, Ryan, and Sam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Toast</a:t>
            </a:r>
            <a:endParaRPr/>
          </a:p>
        </p:txBody>
      </p:sp>
      <p:sp>
        <p:nvSpPr>
          <p:cNvPr id="467" name="Shape 46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the tower you must defend or else you will </a:t>
            </a:r>
            <a:r>
              <a:rPr lang="en"/>
              <a:t>lose</a:t>
            </a:r>
            <a:endParaRPr/>
          </a:p>
          <a:p>
            <a:pPr indent="-311150" lvl="0" marL="457200">
              <a:spcBef>
                <a:spcPts val="1600"/>
              </a:spcBef>
              <a:spcAft>
                <a:spcPts val="0"/>
              </a:spcAft>
              <a:buSzPts val="1300"/>
              <a:buChar char="●"/>
            </a:pPr>
            <a:r>
              <a:rPr lang="en"/>
              <a:t>you cannot move it</a:t>
            </a:r>
            <a:endParaRPr/>
          </a:p>
          <a:p>
            <a:pPr indent="-311150" lvl="0" marL="457200">
              <a:spcBef>
                <a:spcPts val="0"/>
              </a:spcBef>
              <a:spcAft>
                <a:spcPts val="0"/>
              </a:spcAft>
              <a:buSzPts val="1300"/>
              <a:buChar char="●"/>
            </a:pPr>
            <a:r>
              <a:rPr lang="en"/>
              <a:t>it has a set amount of health</a:t>
            </a:r>
            <a:endParaRPr/>
          </a:p>
        </p:txBody>
      </p:sp>
      <p:sp>
        <p:nvSpPr>
          <p:cNvPr id="468" name="Shape 46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469" name="Shape 469"/>
          <p:cNvPicPr preferRelativeResize="0"/>
          <p:nvPr/>
        </p:nvPicPr>
        <p:blipFill>
          <a:blip r:embed="rId3">
            <a:alphaModFix/>
          </a:blip>
          <a:stretch>
            <a:fillRect/>
          </a:stretch>
        </p:blipFill>
        <p:spPr>
          <a:xfrm>
            <a:off x="6641087" y="1709619"/>
            <a:ext cx="1809975" cy="1724275"/>
          </a:xfrm>
          <a:prstGeom prst="rect">
            <a:avLst/>
          </a:prstGeom>
          <a:noFill/>
          <a:ln>
            <a:noFill/>
          </a:ln>
          <a:effectLst>
            <a:outerShdw blurRad="57150" rotWithShape="0" algn="bl" dir="5400000" dist="571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Shape 47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Ant Appeasement Units</a:t>
            </a:r>
            <a:endParaRPr/>
          </a:p>
        </p:txBody>
      </p:sp>
      <p:sp>
        <p:nvSpPr>
          <p:cNvPr id="475" name="Shape 47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They </a:t>
            </a:r>
            <a:r>
              <a:rPr i="1" lang="en"/>
              <a:t>appease</a:t>
            </a:r>
            <a:r>
              <a:rPr lang="en"/>
              <a:t> the ants with sugar, they do not kill</a:t>
            </a:r>
            <a:endParaRPr/>
          </a:p>
          <a:p>
            <a:pPr indent="0" lvl="0" marL="0">
              <a:spcBef>
                <a:spcPts val="1600"/>
              </a:spcBef>
              <a:spcAft>
                <a:spcPts val="0"/>
              </a:spcAft>
              <a:buNone/>
            </a:pPr>
            <a:r>
              <a:rPr lang="en"/>
              <a:t>Long range:</a:t>
            </a:r>
            <a:endParaRPr/>
          </a:p>
          <a:p>
            <a:pPr indent="-311150" lvl="0" marL="457200" rtl="0">
              <a:spcBef>
                <a:spcPts val="1600"/>
              </a:spcBef>
              <a:spcAft>
                <a:spcPts val="0"/>
              </a:spcAft>
              <a:buSzPts val="1300"/>
              <a:buChar char="●"/>
            </a:pPr>
            <a:r>
              <a:rPr lang="en"/>
              <a:t>fires a shot in one direction at a time</a:t>
            </a:r>
            <a:endParaRPr/>
          </a:p>
          <a:p>
            <a:pPr indent="-311150" lvl="0" marL="457200" rtl="0">
              <a:spcBef>
                <a:spcPts val="0"/>
              </a:spcBef>
              <a:spcAft>
                <a:spcPts val="0"/>
              </a:spcAft>
              <a:buSzPts val="1300"/>
              <a:buChar char="●"/>
            </a:pPr>
            <a:r>
              <a:rPr lang="en"/>
              <a:t>single shot goes a fair way to appeasing an ant</a:t>
            </a:r>
            <a:endParaRPr/>
          </a:p>
          <a:p>
            <a:pPr indent="0" lvl="0" marL="0" rtl="0">
              <a:spcBef>
                <a:spcPts val="1600"/>
              </a:spcBef>
              <a:spcAft>
                <a:spcPts val="0"/>
              </a:spcAft>
              <a:buNone/>
            </a:pPr>
            <a:r>
              <a:rPr lang="en"/>
              <a:t>Short range:</a:t>
            </a:r>
            <a:endParaRPr/>
          </a:p>
          <a:p>
            <a:pPr indent="-311150" lvl="0" marL="457200" rtl="0">
              <a:spcBef>
                <a:spcPts val="1600"/>
              </a:spcBef>
              <a:spcAft>
                <a:spcPts val="0"/>
              </a:spcAft>
              <a:buSzPts val="1300"/>
              <a:buChar char="●"/>
            </a:pPr>
            <a:r>
              <a:rPr lang="en"/>
              <a:t>fires shots in eight directions at a time</a:t>
            </a:r>
            <a:endParaRPr/>
          </a:p>
          <a:p>
            <a:pPr indent="-311150" lvl="0" marL="457200" rtl="0">
              <a:spcBef>
                <a:spcPts val="0"/>
              </a:spcBef>
              <a:spcAft>
                <a:spcPts val="0"/>
              </a:spcAft>
              <a:buSzPts val="1300"/>
              <a:buChar char="●"/>
            </a:pPr>
            <a:r>
              <a:rPr lang="en"/>
              <a:t>weaker shots but can be rapidly fired</a:t>
            </a:r>
            <a:endParaRPr/>
          </a:p>
        </p:txBody>
      </p:sp>
      <p:sp>
        <p:nvSpPr>
          <p:cNvPr id="476" name="Shape 47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477" name="Shape 477"/>
          <p:cNvPicPr preferRelativeResize="0"/>
          <p:nvPr/>
        </p:nvPicPr>
        <p:blipFill>
          <a:blip r:embed="rId3">
            <a:alphaModFix/>
          </a:blip>
          <a:stretch>
            <a:fillRect/>
          </a:stretch>
        </p:blipFill>
        <p:spPr>
          <a:xfrm>
            <a:off x="5999375" y="1341637"/>
            <a:ext cx="1520625" cy="1629225"/>
          </a:xfrm>
          <a:prstGeom prst="rect">
            <a:avLst/>
          </a:prstGeom>
          <a:noFill/>
          <a:ln>
            <a:noFill/>
          </a:ln>
          <a:effectLst>
            <a:outerShdw blurRad="200025" rotWithShape="0" algn="bl" dir="5400000" dist="104775">
              <a:srgbClr val="000000">
                <a:alpha val="50000"/>
              </a:srgbClr>
            </a:outerShdw>
          </a:effectLst>
        </p:spPr>
      </p:pic>
      <p:pic>
        <p:nvPicPr>
          <p:cNvPr id="478" name="Shape 478"/>
          <p:cNvPicPr preferRelativeResize="0"/>
          <p:nvPr/>
        </p:nvPicPr>
        <p:blipFill>
          <a:blip r:embed="rId4">
            <a:alphaModFix/>
          </a:blip>
          <a:stretch>
            <a:fillRect/>
          </a:stretch>
        </p:blipFill>
        <p:spPr>
          <a:xfrm>
            <a:off x="6930425" y="2901707"/>
            <a:ext cx="1520625" cy="1629243"/>
          </a:xfrm>
          <a:prstGeom prst="rect">
            <a:avLst/>
          </a:prstGeom>
          <a:noFill/>
          <a:ln>
            <a:noFill/>
          </a:ln>
          <a:effectLst>
            <a:outerShdw blurRad="171450" rotWithShape="0" algn="bl" dir="5400000" dist="85725">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Wall &amp; Obstacle Units</a:t>
            </a:r>
            <a:endParaRPr/>
          </a:p>
        </p:txBody>
      </p:sp>
      <p:sp>
        <p:nvSpPr>
          <p:cNvPr id="484" name="Shape 48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Force ants to waste time navigating the course</a:t>
            </a:r>
            <a:endParaRPr/>
          </a:p>
          <a:p>
            <a:pPr indent="-311150" lvl="0" marL="457200" rtl="0">
              <a:spcBef>
                <a:spcPts val="1600"/>
              </a:spcBef>
              <a:spcAft>
                <a:spcPts val="0"/>
              </a:spcAft>
              <a:buSzPts val="1300"/>
              <a:buChar char="●"/>
            </a:pPr>
            <a:r>
              <a:rPr lang="en"/>
              <a:t>long objects like sticks and silverwave</a:t>
            </a:r>
            <a:endParaRPr/>
          </a:p>
          <a:p>
            <a:pPr indent="-311150" lvl="0" marL="457200" rtl="0">
              <a:spcBef>
                <a:spcPts val="0"/>
              </a:spcBef>
              <a:spcAft>
                <a:spcPts val="0"/>
              </a:spcAft>
              <a:buSzPts val="1300"/>
              <a:buChar char="●"/>
            </a:pPr>
            <a:r>
              <a:rPr lang="en"/>
              <a:t>rounder objects like rocks and plates</a:t>
            </a:r>
            <a:endParaRPr/>
          </a:p>
          <a:p>
            <a:pPr indent="-311150" lvl="0" marL="457200" rtl="0">
              <a:spcBef>
                <a:spcPts val="0"/>
              </a:spcBef>
              <a:spcAft>
                <a:spcPts val="0"/>
              </a:spcAft>
              <a:buSzPts val="1300"/>
              <a:buChar char="●"/>
            </a:pPr>
            <a:r>
              <a:rPr lang="en"/>
              <a:t>ants can walk around them with additional distance</a:t>
            </a:r>
            <a:endParaRPr/>
          </a:p>
          <a:p>
            <a:pPr indent="-311150" lvl="0" marL="457200">
              <a:spcBef>
                <a:spcPts val="0"/>
              </a:spcBef>
              <a:spcAft>
                <a:spcPts val="0"/>
              </a:spcAft>
              <a:buSzPts val="1300"/>
              <a:buChar char="●"/>
            </a:pPr>
            <a:r>
              <a:rPr lang="en"/>
              <a:t>ants can walk over them with </a:t>
            </a:r>
            <a:r>
              <a:rPr i="1" lang="en"/>
              <a:t>much</a:t>
            </a:r>
            <a:r>
              <a:rPr lang="en"/>
              <a:t> slower movement</a:t>
            </a:r>
            <a:endParaRPr/>
          </a:p>
        </p:txBody>
      </p:sp>
      <p:sp>
        <p:nvSpPr>
          <p:cNvPr id="485" name="Shape 48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486" name="Shape 486"/>
          <p:cNvPicPr preferRelativeResize="0"/>
          <p:nvPr/>
        </p:nvPicPr>
        <p:blipFill>
          <a:blip r:embed="rId3">
            <a:alphaModFix/>
          </a:blip>
          <a:stretch>
            <a:fillRect/>
          </a:stretch>
        </p:blipFill>
        <p:spPr>
          <a:xfrm>
            <a:off x="6896775" y="1852990"/>
            <a:ext cx="1437525" cy="1437525"/>
          </a:xfrm>
          <a:prstGeom prst="rect">
            <a:avLst/>
          </a:prstGeom>
          <a:noFill/>
          <a:ln>
            <a:noFill/>
          </a:ln>
          <a:effectLst>
            <a:outerShdw blurRad="1714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Shape 49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Honeypots</a:t>
            </a:r>
            <a:endParaRPr/>
          </a:p>
        </p:txBody>
      </p:sp>
      <p:sp>
        <p:nvSpPr>
          <p:cNvPr id="492" name="Shape 49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Honeypots are a strategic tower that can attract ants away</a:t>
            </a:r>
            <a:endParaRPr/>
          </a:p>
          <a:p>
            <a:pPr indent="-311150" lvl="0" marL="457200" rtl="0">
              <a:spcBef>
                <a:spcPts val="1600"/>
              </a:spcBef>
              <a:spcAft>
                <a:spcPts val="0"/>
              </a:spcAft>
              <a:buSzPts val="1300"/>
              <a:buChar char="●"/>
            </a:pPr>
            <a:r>
              <a:rPr lang="en"/>
              <a:t>requires fewer to keep ants away from the entire tower</a:t>
            </a:r>
            <a:endParaRPr/>
          </a:p>
          <a:p>
            <a:pPr indent="-311150" lvl="0" marL="457200">
              <a:spcBef>
                <a:spcPts val="0"/>
              </a:spcBef>
              <a:spcAft>
                <a:spcPts val="0"/>
              </a:spcAft>
              <a:buSzPts val="1300"/>
              <a:buChar char="●"/>
            </a:pPr>
            <a:r>
              <a:rPr lang="en"/>
              <a:t>has significantly less health than a static wall</a:t>
            </a:r>
            <a:endParaRPr/>
          </a:p>
        </p:txBody>
      </p:sp>
      <p:sp>
        <p:nvSpPr>
          <p:cNvPr id="493" name="Shape 49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494" name="Shape 494"/>
          <p:cNvPicPr preferRelativeResize="0"/>
          <p:nvPr/>
        </p:nvPicPr>
        <p:blipFill>
          <a:blip r:embed="rId3">
            <a:alphaModFix/>
          </a:blip>
          <a:stretch>
            <a:fillRect/>
          </a:stretch>
        </p:blipFill>
        <p:spPr>
          <a:xfrm>
            <a:off x="6884700" y="1788575"/>
            <a:ext cx="1566350" cy="1566350"/>
          </a:xfrm>
          <a:prstGeom prst="rect">
            <a:avLst/>
          </a:prstGeom>
          <a:noFill/>
          <a:ln>
            <a:noFill/>
          </a:ln>
          <a:effectLst>
            <a:outerShdw blurRad="214313" rotWithShape="0" algn="bl" dir="3180000" dist="123825">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Honeypots</a:t>
            </a:r>
            <a:endParaRPr/>
          </a:p>
        </p:txBody>
      </p:sp>
      <p:sp>
        <p:nvSpPr>
          <p:cNvPr id="500" name="Shape 50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01" name="Shape 501"/>
          <p:cNvSpPr/>
          <p:nvPr/>
        </p:nvSpPr>
        <p:spPr>
          <a:xfrm>
            <a:off x="4963250" y="1204850"/>
            <a:ext cx="3695100" cy="24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Lobster"/>
              <a:ea typeface="Lobster"/>
              <a:cs typeface="Lobster"/>
              <a:sym typeface="Lobster"/>
            </a:endParaRPr>
          </a:p>
        </p:txBody>
      </p:sp>
      <p:pic>
        <p:nvPicPr>
          <p:cNvPr id="502" name="Shape 502"/>
          <p:cNvPicPr preferRelativeResize="0"/>
          <p:nvPr/>
        </p:nvPicPr>
        <p:blipFill>
          <a:blip r:embed="rId3">
            <a:alphaModFix/>
          </a:blip>
          <a:stretch>
            <a:fillRect/>
          </a:stretch>
        </p:blipFill>
        <p:spPr>
          <a:xfrm>
            <a:off x="6582488" y="2212998"/>
            <a:ext cx="456622" cy="435000"/>
          </a:xfrm>
          <a:prstGeom prst="rect">
            <a:avLst/>
          </a:prstGeom>
          <a:noFill/>
          <a:ln>
            <a:noFill/>
          </a:ln>
          <a:effectLst>
            <a:outerShdw blurRad="57150" rotWithShape="0" algn="bl" dir="5400000" dist="19050">
              <a:srgbClr val="000000">
                <a:alpha val="50000"/>
              </a:srgbClr>
            </a:outerShdw>
          </a:effectLst>
        </p:spPr>
      </p:pic>
      <p:pic>
        <p:nvPicPr>
          <p:cNvPr id="503" name="Shape 503"/>
          <p:cNvPicPr preferRelativeResize="0"/>
          <p:nvPr/>
        </p:nvPicPr>
        <p:blipFill>
          <a:blip r:embed="rId4">
            <a:alphaModFix/>
          </a:blip>
          <a:stretch>
            <a:fillRect/>
          </a:stretch>
        </p:blipFill>
        <p:spPr>
          <a:xfrm>
            <a:off x="5526075" y="2624325"/>
            <a:ext cx="456600" cy="456600"/>
          </a:xfrm>
          <a:prstGeom prst="rect">
            <a:avLst/>
          </a:prstGeom>
          <a:noFill/>
          <a:ln>
            <a:noFill/>
          </a:ln>
          <a:effectLst>
            <a:outerShdw blurRad="57150" rotWithShape="0" algn="bl" dir="5400000" dist="19050">
              <a:srgbClr val="000000">
                <a:alpha val="50000"/>
              </a:srgbClr>
            </a:outerShdw>
          </a:effectLst>
        </p:spPr>
      </p:pic>
      <p:pic>
        <p:nvPicPr>
          <p:cNvPr id="504" name="Shape 504"/>
          <p:cNvPicPr preferRelativeResize="0"/>
          <p:nvPr/>
        </p:nvPicPr>
        <p:blipFill>
          <a:blip r:embed="rId4">
            <a:alphaModFix/>
          </a:blip>
          <a:stretch>
            <a:fillRect/>
          </a:stretch>
        </p:blipFill>
        <p:spPr>
          <a:xfrm>
            <a:off x="7176625" y="2868163"/>
            <a:ext cx="456600" cy="456600"/>
          </a:xfrm>
          <a:prstGeom prst="rect">
            <a:avLst/>
          </a:prstGeom>
          <a:noFill/>
          <a:ln>
            <a:noFill/>
          </a:ln>
          <a:effectLst>
            <a:outerShdw blurRad="57150" rotWithShape="0" algn="bl" dir="5400000" dist="19050">
              <a:srgbClr val="000000">
                <a:alpha val="50000"/>
              </a:srgbClr>
            </a:outerShdw>
          </a:effectLst>
        </p:spPr>
      </p:pic>
      <p:pic>
        <p:nvPicPr>
          <p:cNvPr id="505" name="Shape 505"/>
          <p:cNvPicPr preferRelativeResize="0"/>
          <p:nvPr/>
        </p:nvPicPr>
        <p:blipFill>
          <a:blip r:embed="rId4">
            <a:alphaModFix/>
          </a:blip>
          <a:stretch>
            <a:fillRect/>
          </a:stretch>
        </p:blipFill>
        <p:spPr>
          <a:xfrm>
            <a:off x="7775250" y="1923450"/>
            <a:ext cx="456600" cy="456600"/>
          </a:xfrm>
          <a:prstGeom prst="rect">
            <a:avLst/>
          </a:prstGeom>
          <a:noFill/>
          <a:ln>
            <a:noFill/>
          </a:ln>
          <a:effectLst>
            <a:outerShdw blurRad="57150" rotWithShape="0" algn="bl" dir="5400000" dist="19050">
              <a:srgbClr val="000000">
                <a:alpha val="50000"/>
              </a:srgbClr>
            </a:outerShdw>
          </a:effectLst>
        </p:spPr>
      </p:pic>
      <p:pic>
        <p:nvPicPr>
          <p:cNvPr id="506" name="Shape 506"/>
          <p:cNvPicPr preferRelativeResize="0"/>
          <p:nvPr/>
        </p:nvPicPr>
        <p:blipFill>
          <a:blip r:embed="rId5">
            <a:alphaModFix/>
          </a:blip>
          <a:stretch>
            <a:fillRect/>
          </a:stretch>
        </p:blipFill>
        <p:spPr>
          <a:xfrm>
            <a:off x="5716375" y="1663675"/>
            <a:ext cx="512700" cy="549321"/>
          </a:xfrm>
          <a:prstGeom prst="rect">
            <a:avLst/>
          </a:prstGeom>
          <a:noFill/>
          <a:ln>
            <a:noFill/>
          </a:ln>
          <a:effectLst>
            <a:outerShdw blurRad="57150" rotWithShape="0" algn="bl" dir="5400000" dist="19050">
              <a:srgbClr val="000000">
                <a:alpha val="50000"/>
              </a:srgbClr>
            </a:outerShdw>
          </a:effectLst>
        </p:spPr>
      </p:pic>
      <p:pic>
        <p:nvPicPr>
          <p:cNvPr id="507" name="Shape 507"/>
          <p:cNvPicPr preferRelativeResize="0"/>
          <p:nvPr/>
        </p:nvPicPr>
        <p:blipFill>
          <a:blip r:embed="rId6">
            <a:alphaModFix/>
          </a:blip>
          <a:stretch>
            <a:fillRect/>
          </a:stretch>
        </p:blipFill>
        <p:spPr>
          <a:xfrm>
            <a:off x="6651650" y="1597862"/>
            <a:ext cx="243988" cy="243988"/>
          </a:xfrm>
          <a:prstGeom prst="rect">
            <a:avLst/>
          </a:prstGeom>
          <a:noFill/>
          <a:ln>
            <a:noFill/>
          </a:ln>
          <a:effectLst>
            <a:outerShdw blurRad="71438" rotWithShape="0" algn="bl" dir="3180000" dist="38100">
              <a:srgbClr val="000000">
                <a:alpha val="50000"/>
              </a:srgbClr>
            </a:outerShdw>
          </a:effectLst>
        </p:spPr>
      </p:pic>
      <p:sp>
        <p:nvSpPr>
          <p:cNvPr id="508" name="Shape 508"/>
          <p:cNvSpPr/>
          <p:nvPr/>
        </p:nvSpPr>
        <p:spPr>
          <a:xfrm>
            <a:off x="686750" y="1597875"/>
            <a:ext cx="3695100" cy="24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Lobster"/>
              <a:ea typeface="Lobster"/>
              <a:cs typeface="Lobster"/>
              <a:sym typeface="Lobster"/>
            </a:endParaRPr>
          </a:p>
        </p:txBody>
      </p:sp>
      <p:pic>
        <p:nvPicPr>
          <p:cNvPr id="509" name="Shape 509"/>
          <p:cNvPicPr preferRelativeResize="0"/>
          <p:nvPr/>
        </p:nvPicPr>
        <p:blipFill>
          <a:blip r:embed="rId3">
            <a:alphaModFix/>
          </a:blip>
          <a:stretch>
            <a:fillRect/>
          </a:stretch>
        </p:blipFill>
        <p:spPr>
          <a:xfrm>
            <a:off x="2305988" y="2606023"/>
            <a:ext cx="456622" cy="435000"/>
          </a:xfrm>
          <a:prstGeom prst="rect">
            <a:avLst/>
          </a:prstGeom>
          <a:noFill/>
          <a:ln>
            <a:noFill/>
          </a:ln>
          <a:effectLst>
            <a:outerShdw blurRad="57150" rotWithShape="0" algn="bl" dir="5400000" dist="19050">
              <a:srgbClr val="000000">
                <a:alpha val="50000"/>
              </a:srgbClr>
            </a:outerShdw>
          </a:effectLst>
        </p:spPr>
      </p:pic>
      <p:pic>
        <p:nvPicPr>
          <p:cNvPr id="510" name="Shape 510"/>
          <p:cNvPicPr preferRelativeResize="0"/>
          <p:nvPr/>
        </p:nvPicPr>
        <p:blipFill>
          <a:blip r:embed="rId4">
            <a:alphaModFix/>
          </a:blip>
          <a:stretch>
            <a:fillRect/>
          </a:stretch>
        </p:blipFill>
        <p:spPr>
          <a:xfrm>
            <a:off x="1249575" y="3017350"/>
            <a:ext cx="456600" cy="456600"/>
          </a:xfrm>
          <a:prstGeom prst="rect">
            <a:avLst/>
          </a:prstGeom>
          <a:noFill/>
          <a:ln>
            <a:noFill/>
          </a:ln>
          <a:effectLst>
            <a:outerShdw blurRad="57150" rotWithShape="0" algn="bl" dir="5400000" dist="19050">
              <a:srgbClr val="000000">
                <a:alpha val="50000"/>
              </a:srgbClr>
            </a:outerShdw>
          </a:effectLst>
        </p:spPr>
      </p:pic>
      <p:pic>
        <p:nvPicPr>
          <p:cNvPr id="511" name="Shape 511"/>
          <p:cNvPicPr preferRelativeResize="0"/>
          <p:nvPr/>
        </p:nvPicPr>
        <p:blipFill>
          <a:blip r:embed="rId4">
            <a:alphaModFix/>
          </a:blip>
          <a:stretch>
            <a:fillRect/>
          </a:stretch>
        </p:blipFill>
        <p:spPr>
          <a:xfrm>
            <a:off x="2900125" y="3261188"/>
            <a:ext cx="456600" cy="456600"/>
          </a:xfrm>
          <a:prstGeom prst="rect">
            <a:avLst/>
          </a:prstGeom>
          <a:noFill/>
          <a:ln>
            <a:noFill/>
          </a:ln>
          <a:effectLst>
            <a:outerShdw blurRad="57150" rotWithShape="0" algn="bl" dir="5400000" dist="19050">
              <a:srgbClr val="000000">
                <a:alpha val="50000"/>
              </a:srgbClr>
            </a:outerShdw>
          </a:effectLst>
        </p:spPr>
      </p:pic>
      <p:pic>
        <p:nvPicPr>
          <p:cNvPr id="512" name="Shape 512"/>
          <p:cNvPicPr preferRelativeResize="0"/>
          <p:nvPr/>
        </p:nvPicPr>
        <p:blipFill>
          <a:blip r:embed="rId4">
            <a:alphaModFix/>
          </a:blip>
          <a:stretch>
            <a:fillRect/>
          </a:stretch>
        </p:blipFill>
        <p:spPr>
          <a:xfrm>
            <a:off x="3498750" y="2316475"/>
            <a:ext cx="456600" cy="456600"/>
          </a:xfrm>
          <a:prstGeom prst="rect">
            <a:avLst/>
          </a:prstGeom>
          <a:noFill/>
          <a:ln>
            <a:noFill/>
          </a:ln>
          <a:effectLst>
            <a:outerShdw blurRad="57150" rotWithShape="0" algn="bl" dir="5400000" dist="19050">
              <a:srgbClr val="000000">
                <a:alpha val="50000"/>
              </a:srgbClr>
            </a:outerShdw>
          </a:effectLst>
        </p:spPr>
      </p:pic>
      <p:grpSp>
        <p:nvGrpSpPr>
          <p:cNvPr id="513" name="Shape 513"/>
          <p:cNvGrpSpPr/>
          <p:nvPr/>
        </p:nvGrpSpPr>
        <p:grpSpPr>
          <a:xfrm>
            <a:off x="677293" y="1617478"/>
            <a:ext cx="1676765" cy="1040325"/>
            <a:chOff x="4993925" y="1350112"/>
            <a:chExt cx="1595400" cy="959887"/>
          </a:xfrm>
        </p:grpSpPr>
        <p:sp>
          <p:nvSpPr>
            <p:cNvPr id="514" name="Shape 514"/>
            <p:cNvSpPr/>
            <p:nvPr/>
          </p:nvSpPr>
          <p:spPr>
            <a:xfrm>
              <a:off x="4993925" y="1489123"/>
              <a:ext cx="1595400" cy="820875"/>
            </a:xfrm>
            <a:custGeom>
              <a:pathLst>
                <a:path extrusionOk="0" h="32835" w="63816">
                  <a:moveTo>
                    <a:pt x="0" y="3586"/>
                  </a:moveTo>
                  <a:cubicBezTo>
                    <a:pt x="9092" y="5102"/>
                    <a:pt x="18030" y="12326"/>
                    <a:pt x="26923" y="9901"/>
                  </a:cubicBezTo>
                  <a:cubicBezTo>
                    <a:pt x="30563" y="8908"/>
                    <a:pt x="32473" y="4753"/>
                    <a:pt x="35564" y="2589"/>
                  </a:cubicBezTo>
                  <a:cubicBezTo>
                    <a:pt x="39122" y="98"/>
                    <a:pt x="44802" y="-974"/>
                    <a:pt x="48527" y="1260"/>
                  </a:cubicBezTo>
                  <a:cubicBezTo>
                    <a:pt x="51509" y="3049"/>
                    <a:pt x="51671" y="7525"/>
                    <a:pt x="52515" y="10898"/>
                  </a:cubicBezTo>
                  <a:cubicBezTo>
                    <a:pt x="54511" y="18878"/>
                    <a:pt x="56973" y="28271"/>
                    <a:pt x="63816" y="32835"/>
                  </a:cubicBezTo>
                </a:path>
              </a:pathLst>
            </a:custGeom>
            <a:noFill/>
            <a:ln cap="flat" cmpd="sng" w="28575">
              <a:solidFill>
                <a:schemeClr val="accent2"/>
              </a:solidFill>
              <a:prstDash val="solid"/>
              <a:round/>
              <a:headEnd len="med" w="med" type="none"/>
              <a:tailEnd len="med" w="med" type="triangle"/>
            </a:ln>
          </p:spPr>
        </p:sp>
        <p:pic>
          <p:nvPicPr>
            <p:cNvPr id="515" name="Shape 515"/>
            <p:cNvPicPr preferRelativeResize="0"/>
            <p:nvPr/>
          </p:nvPicPr>
          <p:blipFill>
            <a:blip r:embed="rId7">
              <a:alphaModFix/>
            </a:blip>
            <a:stretch>
              <a:fillRect/>
            </a:stretch>
          </p:blipFill>
          <p:spPr>
            <a:xfrm rot="6548394">
              <a:off x="5220575" y="1538488"/>
              <a:ext cx="246383" cy="282550"/>
            </a:xfrm>
            <a:prstGeom prst="rect">
              <a:avLst/>
            </a:prstGeom>
            <a:noFill/>
            <a:ln>
              <a:noFill/>
            </a:ln>
            <a:effectLst>
              <a:outerShdw blurRad="57150" rotWithShape="0" algn="bl" dir="5400000" dist="19050">
                <a:srgbClr val="000000">
                  <a:alpha val="50000"/>
                </a:srgbClr>
              </a:outerShdw>
            </a:effectLst>
          </p:spPr>
        </p:pic>
        <p:pic>
          <p:nvPicPr>
            <p:cNvPr id="516" name="Shape 516"/>
            <p:cNvPicPr preferRelativeResize="0"/>
            <p:nvPr/>
          </p:nvPicPr>
          <p:blipFill>
            <a:blip r:embed="rId7">
              <a:alphaModFix/>
            </a:blip>
            <a:stretch>
              <a:fillRect/>
            </a:stretch>
          </p:blipFill>
          <p:spPr>
            <a:xfrm rot="2700000">
              <a:off x="5685625" y="1500088"/>
              <a:ext cx="246384" cy="282550"/>
            </a:xfrm>
            <a:prstGeom prst="rect">
              <a:avLst/>
            </a:prstGeom>
            <a:noFill/>
            <a:ln>
              <a:noFill/>
            </a:ln>
            <a:effectLst>
              <a:outerShdw blurRad="57150" rotWithShape="0" algn="bl" dir="5400000" dist="19050">
                <a:srgbClr val="000000">
                  <a:alpha val="50000"/>
                </a:srgbClr>
              </a:outerShdw>
            </a:effectLst>
          </p:spPr>
        </p:pic>
        <p:pic>
          <p:nvPicPr>
            <p:cNvPr id="517" name="Shape 517"/>
            <p:cNvPicPr preferRelativeResize="0"/>
            <p:nvPr/>
          </p:nvPicPr>
          <p:blipFill>
            <a:blip r:embed="rId7">
              <a:alphaModFix/>
            </a:blip>
            <a:stretch>
              <a:fillRect/>
            </a:stretch>
          </p:blipFill>
          <p:spPr>
            <a:xfrm rot="8753869">
              <a:off x="6112250" y="1394888"/>
              <a:ext cx="246384" cy="282550"/>
            </a:xfrm>
            <a:prstGeom prst="rect">
              <a:avLst/>
            </a:prstGeom>
            <a:noFill/>
            <a:ln>
              <a:noFill/>
            </a:ln>
            <a:effectLst>
              <a:outerShdw blurRad="57150" rotWithShape="0" algn="bl" dir="5400000" dist="19050">
                <a:srgbClr val="000000">
                  <a:alpha val="50000"/>
                </a:srgbClr>
              </a:outerShdw>
            </a:effectLst>
          </p:spPr>
        </p:pic>
        <p:pic>
          <p:nvPicPr>
            <p:cNvPr id="518" name="Shape 518"/>
            <p:cNvPicPr preferRelativeResize="0"/>
            <p:nvPr/>
          </p:nvPicPr>
          <p:blipFill>
            <a:blip r:embed="rId7">
              <a:alphaModFix/>
            </a:blip>
            <a:stretch>
              <a:fillRect/>
            </a:stretch>
          </p:blipFill>
          <p:spPr>
            <a:xfrm rot="9479396">
              <a:off x="6243044" y="1826338"/>
              <a:ext cx="246384" cy="282550"/>
            </a:xfrm>
            <a:prstGeom prst="rect">
              <a:avLst/>
            </a:prstGeom>
            <a:noFill/>
            <a:ln>
              <a:noFill/>
            </a:ln>
            <a:effectLst>
              <a:outerShdw blurRad="57150" rotWithShape="0" algn="bl" dir="5400000" dist="19050">
                <a:srgbClr val="000000">
                  <a:alpha val="50000"/>
                </a:srgbClr>
              </a:outerShdw>
            </a:effectLst>
          </p:spPr>
        </p:pic>
      </p:grpSp>
      <p:pic>
        <p:nvPicPr>
          <p:cNvPr id="519" name="Shape 519"/>
          <p:cNvPicPr preferRelativeResize="0"/>
          <p:nvPr/>
        </p:nvPicPr>
        <p:blipFill>
          <a:blip r:embed="rId5">
            <a:alphaModFix/>
          </a:blip>
          <a:stretch>
            <a:fillRect/>
          </a:stretch>
        </p:blipFill>
        <p:spPr>
          <a:xfrm>
            <a:off x="1439875" y="2056700"/>
            <a:ext cx="512700" cy="549321"/>
          </a:xfrm>
          <a:prstGeom prst="rect">
            <a:avLst/>
          </a:prstGeom>
          <a:noFill/>
          <a:ln>
            <a:noFill/>
          </a:ln>
          <a:effectLst>
            <a:outerShdw blurRad="57150" rotWithShape="0" algn="bl" dir="5400000" dist="19050">
              <a:srgbClr val="000000">
                <a:alpha val="50000"/>
              </a:srgbClr>
            </a:outerShdw>
          </a:effectLst>
        </p:spPr>
      </p:pic>
      <p:sp>
        <p:nvSpPr>
          <p:cNvPr id="520" name="Shape 520"/>
          <p:cNvSpPr/>
          <p:nvPr/>
        </p:nvSpPr>
        <p:spPr>
          <a:xfrm>
            <a:off x="4969000" y="1345267"/>
            <a:ext cx="1869600" cy="881625"/>
          </a:xfrm>
          <a:custGeom>
            <a:pathLst>
              <a:path extrusionOk="0" h="35265" w="74784">
                <a:moveTo>
                  <a:pt x="0" y="2360"/>
                </a:moveTo>
                <a:cubicBezTo>
                  <a:pt x="13951" y="2898"/>
                  <a:pt x="27970" y="4233"/>
                  <a:pt x="41879" y="3025"/>
                </a:cubicBezTo>
                <a:cubicBezTo>
                  <a:pt x="48535" y="2447"/>
                  <a:pt x="55847" y="-1957"/>
                  <a:pt x="61822" y="1031"/>
                </a:cubicBezTo>
                <a:cubicBezTo>
                  <a:pt x="72735" y="6489"/>
                  <a:pt x="74784" y="23063"/>
                  <a:pt x="74784" y="35265"/>
                </a:cubicBezTo>
              </a:path>
            </a:pathLst>
          </a:custGeom>
          <a:noFill/>
          <a:ln cap="flat" cmpd="sng" w="28575">
            <a:solidFill>
              <a:schemeClr val="accent2"/>
            </a:solidFill>
            <a:prstDash val="solid"/>
            <a:round/>
            <a:headEnd len="med" w="med" type="none"/>
            <a:tailEnd len="med" w="med" type="triangle"/>
          </a:ln>
        </p:spPr>
      </p:sp>
      <p:pic>
        <p:nvPicPr>
          <p:cNvPr id="521" name="Shape 521"/>
          <p:cNvPicPr preferRelativeResize="0"/>
          <p:nvPr/>
        </p:nvPicPr>
        <p:blipFill>
          <a:blip r:embed="rId7">
            <a:alphaModFix/>
          </a:blip>
          <a:stretch>
            <a:fillRect/>
          </a:stretch>
        </p:blipFill>
        <p:spPr>
          <a:xfrm rot="8266015">
            <a:off x="6491204" y="1338791"/>
            <a:ext cx="260100" cy="304943"/>
          </a:xfrm>
          <a:prstGeom prst="rect">
            <a:avLst/>
          </a:prstGeom>
          <a:noFill/>
          <a:ln>
            <a:noFill/>
          </a:ln>
          <a:effectLst>
            <a:outerShdw blurRad="57150" rotWithShape="0" algn="bl" dir="5400000" dist="19050">
              <a:srgbClr val="000000">
                <a:alpha val="50000"/>
              </a:srgbClr>
            </a:outerShdw>
          </a:effectLst>
        </p:spPr>
      </p:pic>
      <p:pic>
        <p:nvPicPr>
          <p:cNvPr id="522" name="Shape 522"/>
          <p:cNvPicPr preferRelativeResize="0"/>
          <p:nvPr/>
        </p:nvPicPr>
        <p:blipFill>
          <a:blip r:embed="rId7">
            <a:alphaModFix/>
          </a:blip>
          <a:stretch>
            <a:fillRect/>
          </a:stretch>
        </p:blipFill>
        <p:spPr>
          <a:xfrm rot="4569267">
            <a:off x="6045354" y="1239091"/>
            <a:ext cx="260100" cy="304943"/>
          </a:xfrm>
          <a:prstGeom prst="rect">
            <a:avLst/>
          </a:prstGeom>
          <a:noFill/>
          <a:ln>
            <a:noFill/>
          </a:ln>
          <a:effectLst>
            <a:outerShdw blurRad="57150" rotWithShape="0" algn="bl" dir="5400000" dist="19050">
              <a:srgbClr val="000000">
                <a:alpha val="50000"/>
              </a:srgbClr>
            </a:outerShdw>
          </a:effectLst>
        </p:spPr>
      </p:pic>
      <p:pic>
        <p:nvPicPr>
          <p:cNvPr id="523" name="Shape 523"/>
          <p:cNvPicPr preferRelativeResize="0"/>
          <p:nvPr/>
        </p:nvPicPr>
        <p:blipFill>
          <a:blip r:embed="rId7">
            <a:alphaModFix/>
          </a:blip>
          <a:stretch>
            <a:fillRect/>
          </a:stretch>
        </p:blipFill>
        <p:spPr>
          <a:xfrm rot="5326586">
            <a:off x="5551266" y="1266342"/>
            <a:ext cx="260100" cy="304943"/>
          </a:xfrm>
          <a:prstGeom prst="rect">
            <a:avLst/>
          </a:prstGeom>
          <a:noFill/>
          <a:ln>
            <a:noFill/>
          </a:ln>
          <a:effectLst>
            <a:outerShdw blurRad="57150" rotWithShape="0" algn="bl" dir="5400000" dist="19050">
              <a:srgbClr val="000000">
                <a:alpha val="50000"/>
              </a:srgbClr>
            </a:outerShdw>
          </a:effectLst>
        </p:spPr>
      </p:pic>
      <p:pic>
        <p:nvPicPr>
          <p:cNvPr id="524" name="Shape 524"/>
          <p:cNvPicPr preferRelativeResize="0"/>
          <p:nvPr/>
        </p:nvPicPr>
        <p:blipFill>
          <a:blip r:embed="rId7">
            <a:alphaModFix/>
          </a:blip>
          <a:stretch>
            <a:fillRect/>
          </a:stretch>
        </p:blipFill>
        <p:spPr>
          <a:xfrm rot="5326586">
            <a:off x="4994191" y="1266342"/>
            <a:ext cx="260100" cy="304943"/>
          </a:xfrm>
          <a:prstGeom prst="rect">
            <a:avLst/>
          </a:prstGeom>
          <a:noFill/>
          <a:ln>
            <a:noFill/>
          </a:ln>
          <a:effectLst>
            <a:outerShdw blurRad="57150" rotWithShape="0" algn="bl" dir="5400000" dist="19050">
              <a:srgbClr val="000000">
                <a:alpha val="50000"/>
              </a:srgbClr>
            </a:outerShdw>
          </a:effectLst>
        </p:spPr>
      </p:pic>
      <p:pic>
        <p:nvPicPr>
          <p:cNvPr id="525" name="Shape 525"/>
          <p:cNvPicPr preferRelativeResize="0"/>
          <p:nvPr/>
        </p:nvPicPr>
        <p:blipFill>
          <a:blip r:embed="rId6">
            <a:alphaModFix amt="63000"/>
          </a:blip>
          <a:stretch>
            <a:fillRect/>
          </a:stretch>
        </p:blipFill>
        <p:spPr>
          <a:xfrm>
            <a:off x="2354050" y="1979950"/>
            <a:ext cx="243988" cy="243988"/>
          </a:xfrm>
          <a:prstGeom prst="rect">
            <a:avLst/>
          </a:prstGeom>
          <a:noFill/>
          <a:ln>
            <a:noFill/>
          </a:ln>
          <a:effectLst>
            <a:outerShdw blurRad="71438" rotWithShape="0" algn="bl" dir="3180000" dist="38100">
              <a:srgbClr val="000000">
                <a:alpha val="50000"/>
              </a:srgbClr>
            </a:outerShdw>
          </a:effectLst>
        </p:spPr>
      </p:pic>
      <p:cxnSp>
        <p:nvCxnSpPr>
          <p:cNvPr id="526" name="Shape 526"/>
          <p:cNvCxnSpPr>
            <a:stCxn id="508" idx="3"/>
            <a:endCxn id="501" idx="1"/>
          </p:cNvCxnSpPr>
          <p:nvPr/>
        </p:nvCxnSpPr>
        <p:spPr>
          <a:xfrm flipH="1" rot="10800000">
            <a:off x="4381850" y="2430525"/>
            <a:ext cx="581400" cy="393000"/>
          </a:xfrm>
          <a:prstGeom prst="curvedConnector3">
            <a:avLst>
              <a:gd fmla="val 50000" name="adj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Shape 5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Loot Farms</a:t>
            </a:r>
            <a:endParaRPr/>
          </a:p>
        </p:txBody>
      </p:sp>
      <p:sp>
        <p:nvSpPr>
          <p:cNvPr id="532" name="Shape 5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Generates additional revenue for you to build other towers with</a:t>
            </a:r>
            <a:endParaRPr/>
          </a:p>
          <a:p>
            <a:pPr indent="-311150" lvl="0" marL="457200" rtl="0">
              <a:spcBef>
                <a:spcPts val="1600"/>
              </a:spcBef>
              <a:spcAft>
                <a:spcPts val="0"/>
              </a:spcAft>
              <a:buSzPts val="1300"/>
              <a:buChar char="●"/>
            </a:pPr>
            <a:r>
              <a:rPr lang="en"/>
              <a:t>has less health than a honey pot, but also attracts ants</a:t>
            </a:r>
            <a:endParaRPr/>
          </a:p>
          <a:p>
            <a:pPr indent="-311150" lvl="0" marL="457200" rtl="0">
              <a:spcBef>
                <a:spcPts val="0"/>
              </a:spcBef>
              <a:spcAft>
                <a:spcPts val="0"/>
              </a:spcAft>
              <a:buSzPts val="1300"/>
              <a:buChar char="●"/>
            </a:pPr>
            <a:r>
              <a:rPr lang="en"/>
              <a:t>ants attack it for strategic value</a:t>
            </a:r>
            <a:endParaRPr/>
          </a:p>
          <a:p>
            <a:pPr indent="-311150" lvl="0" marL="457200">
              <a:spcBef>
                <a:spcPts val="0"/>
              </a:spcBef>
              <a:spcAft>
                <a:spcPts val="0"/>
              </a:spcAft>
              <a:buSzPts val="1300"/>
              <a:buChar char="●"/>
            </a:pPr>
            <a:r>
              <a:rPr lang="en"/>
              <a:t>vital for survival in the long term</a:t>
            </a:r>
            <a:endParaRPr/>
          </a:p>
        </p:txBody>
      </p:sp>
      <p:sp>
        <p:nvSpPr>
          <p:cNvPr id="533" name="Shape 53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534" name="Shape 534"/>
          <p:cNvPicPr preferRelativeResize="0"/>
          <p:nvPr/>
        </p:nvPicPr>
        <p:blipFill>
          <a:blip r:embed="rId3">
            <a:alphaModFix/>
          </a:blip>
          <a:stretch>
            <a:fillRect/>
          </a:stretch>
        </p:blipFill>
        <p:spPr>
          <a:xfrm>
            <a:off x="7029728" y="1919463"/>
            <a:ext cx="1304575" cy="1304575"/>
          </a:xfrm>
          <a:prstGeom prst="rect">
            <a:avLst/>
          </a:prstGeom>
          <a:noFill/>
          <a:ln>
            <a:noFill/>
          </a:ln>
          <a:effectLst>
            <a:outerShdw blurRad="242888" rotWithShape="0" algn="bl" dir="5400000" dist="1333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Shape 5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Technical Requirements</a:t>
            </a:r>
            <a:endParaRPr/>
          </a:p>
        </p:txBody>
      </p:sp>
      <p:sp>
        <p:nvSpPr>
          <p:cNvPr id="540" name="Shape 54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There are more than </a:t>
            </a:r>
            <a:r>
              <a:rPr lang="en" u="sng"/>
              <a:t>3 scenes</a:t>
            </a:r>
            <a:r>
              <a:rPr lang="en"/>
              <a:t>: a main menu, a help menu, and 3 different game scenes.</a:t>
            </a:r>
            <a:endParaRPr/>
          </a:p>
          <a:p>
            <a:pPr indent="0" lvl="0" marL="0">
              <a:spcBef>
                <a:spcPts val="1600"/>
              </a:spcBef>
              <a:spcAft>
                <a:spcPts val="0"/>
              </a:spcAft>
              <a:buNone/>
            </a:pPr>
            <a:r>
              <a:rPr lang="en"/>
              <a:t>There are more than </a:t>
            </a:r>
            <a:r>
              <a:rPr lang="en" u="sng"/>
              <a:t>3 types of gameobjects</a:t>
            </a:r>
            <a:r>
              <a:rPr lang="en"/>
              <a:t>: ants, towers, pellets, and a large number of subobjects.</a:t>
            </a:r>
            <a:endParaRPr/>
          </a:p>
          <a:p>
            <a:pPr indent="0" lvl="0" marL="0">
              <a:spcBef>
                <a:spcPts val="1600"/>
              </a:spcBef>
              <a:spcAft>
                <a:spcPts val="0"/>
              </a:spcAft>
              <a:buNone/>
            </a:pPr>
            <a:r>
              <a:rPr lang="en"/>
              <a:t>There are </a:t>
            </a:r>
            <a:r>
              <a:rPr lang="en" u="sng"/>
              <a:t>two camera views</a:t>
            </a:r>
            <a:r>
              <a:rPr lang="en"/>
              <a:t>: the main view and the minimap.</a:t>
            </a:r>
            <a:endParaRPr/>
          </a:p>
          <a:p>
            <a:pPr indent="0" lvl="0" marL="0">
              <a:spcBef>
                <a:spcPts val="1600"/>
              </a:spcBef>
              <a:spcAft>
                <a:spcPts val="0"/>
              </a:spcAft>
              <a:buNone/>
            </a:pPr>
            <a:r>
              <a:rPr lang="en"/>
              <a:t>Ant movement uses either </a:t>
            </a:r>
            <a:r>
              <a:rPr lang="en" u="sng"/>
              <a:t>interpolation</a:t>
            </a:r>
            <a:r>
              <a:rPr lang="en"/>
              <a:t>.</a:t>
            </a:r>
            <a:endParaRPr/>
          </a:p>
          <a:p>
            <a:pPr indent="0" lvl="0" marL="0">
              <a:spcBef>
                <a:spcPts val="1600"/>
              </a:spcBef>
              <a:spcAft>
                <a:spcPts val="0"/>
              </a:spcAft>
              <a:buNone/>
            </a:pPr>
            <a:r>
              <a:rPr lang="en"/>
              <a:t>The </a:t>
            </a:r>
            <a:r>
              <a:rPr lang="en" u="sng"/>
              <a:t>physics engine</a:t>
            </a:r>
            <a:r>
              <a:rPr lang="en"/>
              <a:t> and </a:t>
            </a:r>
            <a:r>
              <a:rPr lang="en" u="sng"/>
              <a:t>pixel collisions</a:t>
            </a:r>
            <a:r>
              <a:rPr lang="en"/>
              <a:t> are both used to detect if a sugar pellet hits an ant.</a:t>
            </a:r>
            <a:endParaRPr/>
          </a:p>
          <a:p>
            <a:pPr indent="0" lvl="0" marL="0">
              <a:spcBef>
                <a:spcPts val="1600"/>
              </a:spcBef>
              <a:spcAft>
                <a:spcPts val="1600"/>
              </a:spcAft>
              <a:buNone/>
            </a:pPr>
            <a:r>
              <a:t/>
            </a:r>
            <a:endParaRPr/>
          </a:p>
        </p:txBody>
      </p:sp>
      <p:sp>
        <p:nvSpPr>
          <p:cNvPr id="541" name="Shape 54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Shape 5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Technical Requirements</a:t>
            </a:r>
            <a:endParaRPr/>
          </a:p>
        </p:txBody>
      </p:sp>
      <p:sp>
        <p:nvSpPr>
          <p:cNvPr id="547" name="Shape 54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game worlds all use different lighting setups to provide the desired effects.</a:t>
            </a:r>
            <a:endParaRPr/>
          </a:p>
          <a:p>
            <a:pPr indent="-311150" lvl="0" marL="457200" rtl="0">
              <a:spcBef>
                <a:spcPts val="1600"/>
              </a:spcBef>
              <a:spcAft>
                <a:spcPts val="0"/>
              </a:spcAft>
              <a:buSzPts val="1300"/>
              <a:buChar char="●"/>
            </a:pPr>
            <a:r>
              <a:rPr lang="en"/>
              <a:t>the kitchen has a several </a:t>
            </a:r>
            <a:r>
              <a:rPr lang="en" u="sng"/>
              <a:t>point lights</a:t>
            </a:r>
            <a:endParaRPr u="sng"/>
          </a:p>
          <a:p>
            <a:pPr indent="-311150" lvl="0" marL="457200" rtl="0">
              <a:spcBef>
                <a:spcPts val="0"/>
              </a:spcBef>
              <a:spcAft>
                <a:spcPts val="0"/>
              </a:spcAft>
              <a:buSzPts val="1300"/>
              <a:buChar char="●"/>
            </a:pPr>
            <a:r>
              <a:rPr lang="en"/>
              <a:t>the park has a </a:t>
            </a:r>
            <a:r>
              <a:rPr lang="en" u="sng"/>
              <a:t>directional light</a:t>
            </a:r>
            <a:r>
              <a:rPr lang="en"/>
              <a:t> to represent sun light</a:t>
            </a:r>
            <a:endParaRPr/>
          </a:p>
          <a:p>
            <a:pPr indent="-311150" lvl="0" marL="457200" rtl="0">
              <a:spcBef>
                <a:spcPts val="0"/>
              </a:spcBef>
              <a:spcAft>
                <a:spcPts val="0"/>
              </a:spcAft>
              <a:buSzPts val="1300"/>
              <a:buChar char="●"/>
            </a:pPr>
            <a:r>
              <a:rPr lang="en"/>
              <a:t>the night has light </a:t>
            </a:r>
            <a:r>
              <a:rPr lang="en" u="sng"/>
              <a:t>emitting from different game objects</a:t>
            </a:r>
            <a:r>
              <a:rPr lang="en"/>
              <a:t>, rather than from above</a:t>
            </a:r>
            <a:endParaRPr/>
          </a:p>
          <a:p>
            <a:pPr indent="0" lvl="0" marL="0" rtl="0">
              <a:spcBef>
                <a:spcPts val="1600"/>
              </a:spcBef>
              <a:spcAft>
                <a:spcPts val="0"/>
              </a:spcAft>
              <a:buNone/>
            </a:pPr>
            <a:r>
              <a:rPr lang="en"/>
              <a:t>Objects will all </a:t>
            </a:r>
            <a:r>
              <a:rPr lang="en" u="sng"/>
              <a:t>respond to lights</a:t>
            </a:r>
            <a:r>
              <a:rPr lang="en"/>
              <a:t> to cast shadows, and will have </a:t>
            </a:r>
            <a:r>
              <a:rPr lang="en" u="sng"/>
              <a:t>normal maps</a:t>
            </a:r>
            <a:r>
              <a:rPr lang="en"/>
              <a:t> generated to look good at the same time.</a:t>
            </a:r>
            <a:endParaRPr/>
          </a:p>
          <a:p>
            <a:pPr indent="0" lvl="0" marL="0" rtl="0">
              <a:spcBef>
                <a:spcPts val="1600"/>
              </a:spcBef>
              <a:spcAft>
                <a:spcPts val="1600"/>
              </a:spcAft>
              <a:buNone/>
            </a:pPr>
            <a:r>
              <a:rPr lang="en"/>
              <a:t>The </a:t>
            </a:r>
            <a:r>
              <a:rPr lang="en" u="sng"/>
              <a:t>UI is so easy</a:t>
            </a:r>
            <a:r>
              <a:rPr lang="en"/>
              <a:t> a middle schooler could use it. It will (</a:t>
            </a:r>
            <a:r>
              <a:rPr i="1" lang="en"/>
              <a:t>hopefully</a:t>
            </a:r>
            <a:r>
              <a:rPr lang="en"/>
              <a:t>) be </a:t>
            </a:r>
            <a:r>
              <a:rPr lang="en" u="sng"/>
              <a:t>fun</a:t>
            </a:r>
            <a:r>
              <a:rPr lang="en"/>
              <a:t>.</a:t>
            </a:r>
            <a:endParaRPr/>
          </a:p>
        </p:txBody>
      </p:sp>
      <p:sp>
        <p:nvSpPr>
          <p:cNvPr id="548" name="Shape 5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Shape 55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Schedule</a:t>
            </a:r>
            <a:endParaRPr/>
          </a:p>
        </p:txBody>
      </p:sp>
      <p:sp>
        <p:nvSpPr>
          <p:cNvPr id="554" name="Shape 55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By 2018-02-26:</a:t>
            </a:r>
            <a:endParaRPr/>
          </a:p>
          <a:p>
            <a:pPr indent="-311150" lvl="0" marL="457200" rtl="0">
              <a:spcBef>
                <a:spcPts val="1600"/>
              </a:spcBef>
              <a:spcAft>
                <a:spcPts val="0"/>
              </a:spcAft>
              <a:buSzPts val="1300"/>
              <a:buChar char="●"/>
            </a:pPr>
            <a:r>
              <a:rPr lang="en"/>
              <a:t>Get something onto the screen</a:t>
            </a:r>
            <a:endParaRPr/>
          </a:p>
          <a:p>
            <a:pPr indent="-311150" lvl="0" marL="457200" rtl="0">
              <a:spcBef>
                <a:spcPts val="0"/>
              </a:spcBef>
              <a:spcAft>
                <a:spcPts val="0"/>
              </a:spcAft>
              <a:buSzPts val="1300"/>
              <a:buChar char="●"/>
            </a:pPr>
            <a:r>
              <a:rPr lang="en"/>
              <a:t>Have a graph that objects can be placed on</a:t>
            </a:r>
            <a:endParaRPr/>
          </a:p>
          <a:p>
            <a:pPr indent="-311150" lvl="0" marL="457200" rtl="0">
              <a:spcBef>
                <a:spcPts val="0"/>
              </a:spcBef>
              <a:spcAft>
                <a:spcPts val="0"/>
              </a:spcAft>
              <a:buSzPts val="1300"/>
              <a:buChar char="●"/>
            </a:pPr>
            <a:r>
              <a:rPr lang="en"/>
              <a:t>Pathfinding from point to point that can work around obstacles</a:t>
            </a:r>
            <a:endParaRPr/>
          </a:p>
          <a:p>
            <a:pPr indent="-311150" lvl="0" marL="457200" rtl="0">
              <a:spcBef>
                <a:spcPts val="0"/>
              </a:spcBef>
              <a:spcAft>
                <a:spcPts val="0"/>
              </a:spcAft>
              <a:buSzPts val="1300"/>
              <a:buChar char="●"/>
            </a:pPr>
            <a:r>
              <a:rPr lang="en"/>
              <a:t>Internally a bunch of engine stuff will be worked on (e.g. tower stats/inheritance)</a:t>
            </a:r>
            <a:endParaRPr/>
          </a:p>
          <a:p>
            <a:pPr indent="0" lvl="0" marL="0" rtl="0">
              <a:spcBef>
                <a:spcPts val="1600"/>
              </a:spcBef>
              <a:spcAft>
                <a:spcPts val="0"/>
              </a:spcAft>
              <a:buNone/>
            </a:pPr>
            <a:r>
              <a:rPr lang="en"/>
              <a:t>By 2018-03-05:</a:t>
            </a:r>
            <a:endParaRPr/>
          </a:p>
          <a:p>
            <a:pPr indent="-311150" lvl="0" marL="457200" rtl="0">
              <a:spcBef>
                <a:spcPts val="1600"/>
              </a:spcBef>
              <a:spcAft>
                <a:spcPts val="0"/>
              </a:spcAft>
              <a:buSzPts val="1300"/>
              <a:buChar char="●"/>
            </a:pPr>
            <a:r>
              <a:rPr lang="en"/>
              <a:t>UI should be mostly complete</a:t>
            </a:r>
            <a:endParaRPr/>
          </a:p>
          <a:p>
            <a:pPr indent="-311150" lvl="0" marL="457200" rtl="0">
              <a:spcBef>
                <a:spcPts val="0"/>
              </a:spcBef>
              <a:spcAft>
                <a:spcPts val="0"/>
              </a:spcAft>
              <a:buSzPts val="1300"/>
              <a:buChar char="●"/>
            </a:pPr>
            <a:r>
              <a:rPr lang="en"/>
              <a:t>Ants will march down the path and target toast and honeypots</a:t>
            </a:r>
            <a:endParaRPr/>
          </a:p>
          <a:p>
            <a:pPr indent="-311150" lvl="0" marL="457200" rtl="0">
              <a:spcBef>
                <a:spcPts val="0"/>
              </a:spcBef>
              <a:spcAft>
                <a:spcPts val="0"/>
              </a:spcAft>
              <a:buSzPts val="1300"/>
              <a:buChar char="●"/>
            </a:pPr>
            <a:r>
              <a:rPr lang="en"/>
              <a:t>Towers can be placed, sold, upgraded, and destroyed</a:t>
            </a:r>
            <a:endParaRPr/>
          </a:p>
          <a:p>
            <a:pPr indent="-311150" lvl="0" marL="457200">
              <a:spcBef>
                <a:spcPts val="0"/>
              </a:spcBef>
              <a:spcAft>
                <a:spcPts val="0"/>
              </a:spcAft>
              <a:buSzPts val="1300"/>
              <a:buChar char="●"/>
            </a:pPr>
            <a:r>
              <a:rPr lang="en"/>
              <a:t>Should be able to mostly play the game, but a bit unpolished</a:t>
            </a:r>
            <a:endParaRPr/>
          </a:p>
        </p:txBody>
      </p:sp>
      <p:sp>
        <p:nvSpPr>
          <p:cNvPr id="555" name="Shape 55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Schedule</a:t>
            </a:r>
            <a:endParaRPr/>
          </a:p>
        </p:txBody>
      </p:sp>
      <p:sp>
        <p:nvSpPr>
          <p:cNvPr id="561" name="Shape 56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2018-03-12:</a:t>
            </a:r>
            <a:endParaRPr/>
          </a:p>
          <a:p>
            <a:pPr indent="-311150" lvl="0" marL="457200" rtl="0">
              <a:spcBef>
                <a:spcPts val="1600"/>
              </a:spcBef>
              <a:spcAft>
                <a:spcPts val="0"/>
              </a:spcAft>
              <a:buSzPts val="1300"/>
              <a:buChar char="●"/>
            </a:pPr>
            <a:r>
              <a:rPr lang="en"/>
              <a:t>Polish! Polish! Polish!</a:t>
            </a:r>
            <a:endParaRPr/>
          </a:p>
          <a:p>
            <a:pPr indent="-311150" lvl="0" marL="457200" rtl="0">
              <a:spcBef>
                <a:spcPts val="0"/>
              </a:spcBef>
              <a:spcAft>
                <a:spcPts val="0"/>
              </a:spcAft>
              <a:buSzPts val="1300"/>
              <a:buChar char="●"/>
            </a:pPr>
            <a:r>
              <a:rPr lang="en"/>
              <a:t>Settings will be tweaked for additional balance</a:t>
            </a:r>
            <a:endParaRPr/>
          </a:p>
          <a:p>
            <a:pPr indent="-311150" lvl="0" marL="457200" rtl="0">
              <a:spcBef>
                <a:spcPts val="0"/>
              </a:spcBef>
              <a:spcAft>
                <a:spcPts val="0"/>
              </a:spcAft>
              <a:buSzPts val="1300"/>
              <a:buChar char="●"/>
            </a:pPr>
            <a:r>
              <a:rPr lang="en"/>
              <a:t>Help menu will be made</a:t>
            </a:r>
            <a:endParaRPr/>
          </a:p>
          <a:p>
            <a:pPr indent="-311150" lvl="0" marL="457200" rtl="0">
              <a:spcBef>
                <a:spcPts val="0"/>
              </a:spcBef>
              <a:spcAft>
                <a:spcPts val="0"/>
              </a:spcAft>
              <a:buSzPts val="1300"/>
              <a:buChar char="●"/>
            </a:pPr>
            <a:r>
              <a:rPr i="1" lang="en"/>
              <a:t>Maybe</a:t>
            </a:r>
            <a:r>
              <a:rPr lang="en"/>
              <a:t> implement particle systems</a:t>
            </a:r>
            <a:endParaRPr/>
          </a:p>
          <a:p>
            <a:pPr indent="-311150" lvl="0" marL="457200" rtl="0">
              <a:spcBef>
                <a:spcPts val="0"/>
              </a:spcBef>
              <a:spcAft>
                <a:spcPts val="0"/>
              </a:spcAft>
              <a:buSzPts val="1300"/>
              <a:buChar char="●"/>
            </a:pPr>
            <a:r>
              <a:rPr lang="en"/>
              <a:t>Game will be done</a:t>
            </a:r>
            <a:endParaRPr/>
          </a:p>
        </p:txBody>
      </p:sp>
      <p:sp>
        <p:nvSpPr>
          <p:cNvPr id="562" name="Shape 56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Toast Lovers!</a:t>
            </a:r>
            <a:endParaRPr/>
          </a:p>
        </p:txBody>
      </p:sp>
      <p:sp>
        <p:nvSpPr>
          <p:cNvPr id="284" name="Shape 28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a:spcBef>
                <a:spcPts val="0"/>
              </a:spcBef>
              <a:spcAft>
                <a:spcPts val="0"/>
              </a:spcAft>
              <a:buSzPts val="1300"/>
              <a:buChar char="●"/>
            </a:pPr>
            <a:r>
              <a:rPr lang="en"/>
              <a:t>You like toast</a:t>
            </a:r>
            <a:endParaRPr/>
          </a:p>
          <a:p>
            <a:pPr indent="-311150" lvl="0" marL="457200">
              <a:spcBef>
                <a:spcPts val="0"/>
              </a:spcBef>
              <a:spcAft>
                <a:spcPts val="0"/>
              </a:spcAft>
              <a:buSzPts val="1300"/>
              <a:buChar char="●"/>
            </a:pPr>
            <a:r>
              <a:rPr lang="en"/>
              <a:t>Ants also like toast</a:t>
            </a:r>
            <a:endParaRPr/>
          </a:p>
          <a:p>
            <a:pPr indent="-311150" lvl="0" marL="457200">
              <a:spcBef>
                <a:spcPts val="0"/>
              </a:spcBef>
              <a:spcAft>
                <a:spcPts val="0"/>
              </a:spcAft>
              <a:buSzPts val="1300"/>
              <a:buChar char="●"/>
            </a:pPr>
            <a:r>
              <a:rPr lang="en"/>
              <a:t>You do not want ants eating your toast</a:t>
            </a:r>
            <a:endParaRPr/>
          </a:p>
          <a:p>
            <a:pPr indent="-311150" lvl="0" marL="457200" rtl="0">
              <a:spcBef>
                <a:spcPts val="0"/>
              </a:spcBef>
              <a:spcAft>
                <a:spcPts val="0"/>
              </a:spcAft>
              <a:buSzPts val="1300"/>
              <a:buChar char="●"/>
            </a:pPr>
            <a:r>
              <a:rPr lang="en"/>
              <a:t>You must defend your toast from ants</a:t>
            </a:r>
            <a:endParaRPr/>
          </a:p>
          <a:p>
            <a:pPr indent="-311150" lvl="0" marL="457200">
              <a:spcBef>
                <a:spcPts val="0"/>
              </a:spcBef>
              <a:spcAft>
                <a:spcPts val="0"/>
              </a:spcAft>
              <a:buSzPts val="1300"/>
              <a:buChar char="●"/>
            </a:pPr>
            <a:r>
              <a:rPr lang="en"/>
              <a:t>You have an </a:t>
            </a:r>
            <a:r>
              <a:rPr lang="en"/>
              <a:t>arsenal</a:t>
            </a:r>
            <a:r>
              <a:rPr lang="en"/>
              <a:t> of sweets</a:t>
            </a:r>
            <a:endParaRPr/>
          </a:p>
        </p:txBody>
      </p:sp>
      <p:sp>
        <p:nvSpPr>
          <p:cNvPr id="285" name="Shape 28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Settings &amp; Scenes</a:t>
            </a:r>
            <a:endParaRPr/>
          </a:p>
        </p:txBody>
      </p:sp>
      <p:sp>
        <p:nvSpPr>
          <p:cNvPr id="291" name="Shape 29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Game will include three maps:</a:t>
            </a:r>
            <a:endParaRPr/>
          </a:p>
          <a:p>
            <a:pPr indent="-311150" lvl="0" marL="457200">
              <a:spcBef>
                <a:spcPts val="1600"/>
              </a:spcBef>
              <a:spcAft>
                <a:spcPts val="0"/>
              </a:spcAft>
              <a:buSzPts val="1300"/>
              <a:buAutoNum type="arabicPeriod"/>
            </a:pPr>
            <a:r>
              <a:rPr lang="en"/>
              <a:t>a beginner kitchen mode</a:t>
            </a:r>
            <a:endParaRPr/>
          </a:p>
          <a:p>
            <a:pPr indent="-311150" lvl="0" marL="457200">
              <a:spcBef>
                <a:spcPts val="0"/>
              </a:spcBef>
              <a:spcAft>
                <a:spcPts val="0"/>
              </a:spcAft>
              <a:buSzPts val="1300"/>
              <a:buAutoNum type="arabicPeriod"/>
            </a:pPr>
            <a:r>
              <a:rPr lang="en"/>
              <a:t>an advanced park mode</a:t>
            </a:r>
            <a:endParaRPr/>
          </a:p>
          <a:p>
            <a:pPr indent="-311150" lvl="0" marL="457200" rtl="0">
              <a:spcBef>
                <a:spcPts val="0"/>
              </a:spcBef>
              <a:spcAft>
                <a:spcPts val="0"/>
              </a:spcAft>
              <a:buSzPts val="1300"/>
              <a:buAutoNum type="arabicPeriod"/>
            </a:pPr>
            <a:r>
              <a:rPr lang="en"/>
              <a:t>an expert campsite mode (at night)</a:t>
            </a:r>
            <a:endParaRPr/>
          </a:p>
          <a:p>
            <a:pPr indent="0" lvl="0" marL="0" rtl="0">
              <a:spcBef>
                <a:spcPts val="1600"/>
              </a:spcBef>
              <a:spcAft>
                <a:spcPts val="0"/>
              </a:spcAft>
              <a:buNone/>
            </a:pPr>
            <a:r>
              <a:rPr lang="en"/>
              <a:t>Besides the game scene itself, there is also:</a:t>
            </a:r>
            <a:endParaRPr/>
          </a:p>
          <a:p>
            <a:pPr indent="-311150" lvl="0" marL="457200" rtl="0">
              <a:spcBef>
                <a:spcPts val="1600"/>
              </a:spcBef>
              <a:spcAft>
                <a:spcPts val="0"/>
              </a:spcAft>
              <a:buSzPts val="1300"/>
              <a:buAutoNum type="arabicPeriod"/>
            </a:pPr>
            <a:r>
              <a:rPr lang="en"/>
              <a:t>a menu scene</a:t>
            </a:r>
            <a:endParaRPr/>
          </a:p>
          <a:p>
            <a:pPr indent="-311150" lvl="0" marL="457200">
              <a:spcBef>
                <a:spcPts val="0"/>
              </a:spcBef>
              <a:spcAft>
                <a:spcPts val="0"/>
              </a:spcAft>
              <a:buSzPts val="1300"/>
              <a:buAutoNum type="arabicPeriod"/>
            </a:pPr>
            <a:r>
              <a:rPr lang="en"/>
              <a:t>a help scene</a:t>
            </a:r>
            <a:endParaRPr/>
          </a:p>
        </p:txBody>
      </p:sp>
      <p:sp>
        <p:nvSpPr>
          <p:cNvPr id="292" name="Shape 29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Main Menu</a:t>
            </a:r>
            <a:endParaRPr/>
          </a:p>
        </p:txBody>
      </p:sp>
      <p:sp>
        <p:nvSpPr>
          <p:cNvPr id="298" name="Shape 2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99" name="Shape 299"/>
          <p:cNvSpPr/>
          <p:nvPr/>
        </p:nvSpPr>
        <p:spPr>
          <a:xfrm>
            <a:off x="1303800" y="2010875"/>
            <a:ext cx="3066300" cy="25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p:nvPr/>
        </p:nvSpPr>
        <p:spPr>
          <a:xfrm>
            <a:off x="5268000" y="2010875"/>
            <a:ext cx="3066300" cy="25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Shape 301"/>
          <p:cNvSpPr txBox="1"/>
          <p:nvPr/>
        </p:nvSpPr>
        <p:spPr>
          <a:xfrm rot="-1327093">
            <a:off x="2082503" y="2272096"/>
            <a:ext cx="1531397" cy="556705"/>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rPr lang="en" sz="3000">
                <a:solidFill>
                  <a:schemeClr val="lt1"/>
                </a:solidFill>
                <a:latin typeface="Lobster"/>
                <a:ea typeface="Lobster"/>
                <a:cs typeface="Lobster"/>
                <a:sym typeface="Lobster"/>
              </a:rPr>
              <a:t>Toast</a:t>
            </a:r>
            <a:br>
              <a:rPr lang="en" sz="3000">
                <a:solidFill>
                  <a:schemeClr val="lt1"/>
                </a:solidFill>
                <a:latin typeface="Lobster"/>
                <a:ea typeface="Lobster"/>
                <a:cs typeface="Lobster"/>
                <a:sym typeface="Lobster"/>
              </a:rPr>
            </a:br>
            <a:r>
              <a:rPr lang="en" sz="3000">
                <a:solidFill>
                  <a:schemeClr val="lt1"/>
                </a:solidFill>
                <a:latin typeface="Lobster"/>
                <a:ea typeface="Lobster"/>
                <a:cs typeface="Lobster"/>
                <a:sym typeface="Lobster"/>
              </a:rPr>
              <a:t>    Lovers!</a:t>
            </a:r>
            <a:endParaRPr sz="3000">
              <a:solidFill>
                <a:schemeClr val="lt1"/>
              </a:solidFill>
              <a:latin typeface="Lobster"/>
              <a:ea typeface="Lobster"/>
              <a:cs typeface="Lobster"/>
              <a:sym typeface="Lobster"/>
            </a:endParaRPr>
          </a:p>
        </p:txBody>
      </p:sp>
      <p:sp>
        <p:nvSpPr>
          <p:cNvPr id="302" name="Shape 302"/>
          <p:cNvSpPr txBox="1"/>
          <p:nvPr/>
        </p:nvSpPr>
        <p:spPr>
          <a:xfrm rot="-1327093">
            <a:off x="6044903" y="2272096"/>
            <a:ext cx="1531397" cy="556705"/>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spcBef>
                <a:spcPts val="0"/>
              </a:spcBef>
              <a:spcAft>
                <a:spcPts val="0"/>
              </a:spcAft>
              <a:buNone/>
            </a:pPr>
            <a:r>
              <a:rPr lang="en" sz="3000">
                <a:solidFill>
                  <a:schemeClr val="lt1"/>
                </a:solidFill>
                <a:latin typeface="Lobster"/>
                <a:ea typeface="Lobster"/>
                <a:cs typeface="Lobster"/>
                <a:sym typeface="Lobster"/>
              </a:rPr>
              <a:t>Toast</a:t>
            </a:r>
            <a:br>
              <a:rPr lang="en" sz="3000">
                <a:solidFill>
                  <a:schemeClr val="lt1"/>
                </a:solidFill>
                <a:latin typeface="Lobster"/>
                <a:ea typeface="Lobster"/>
                <a:cs typeface="Lobster"/>
                <a:sym typeface="Lobster"/>
              </a:rPr>
            </a:br>
            <a:r>
              <a:rPr lang="en" sz="3000">
                <a:solidFill>
                  <a:schemeClr val="lt1"/>
                </a:solidFill>
                <a:latin typeface="Lobster"/>
                <a:ea typeface="Lobster"/>
                <a:cs typeface="Lobster"/>
                <a:sym typeface="Lobster"/>
              </a:rPr>
              <a:t>    Lovers!</a:t>
            </a:r>
            <a:endParaRPr sz="3000">
              <a:solidFill>
                <a:schemeClr val="lt1"/>
              </a:solidFill>
              <a:latin typeface="Lobster"/>
              <a:ea typeface="Lobster"/>
              <a:cs typeface="Lobster"/>
              <a:sym typeface="Lobster"/>
            </a:endParaRPr>
          </a:p>
        </p:txBody>
      </p:sp>
      <p:sp>
        <p:nvSpPr>
          <p:cNvPr id="303" name="Shape 303"/>
          <p:cNvSpPr txBox="1"/>
          <p:nvPr/>
        </p:nvSpPr>
        <p:spPr>
          <a:xfrm rot="336">
            <a:off x="1303750" y="3958026"/>
            <a:ext cx="3066300" cy="5568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Lobster"/>
                <a:ea typeface="Lobster"/>
                <a:cs typeface="Lobster"/>
                <a:sym typeface="Lobster"/>
              </a:rPr>
              <a:t>Smile Protection Squad</a:t>
            </a:r>
            <a:endParaRPr sz="2400">
              <a:solidFill>
                <a:schemeClr val="lt1"/>
              </a:solidFill>
              <a:latin typeface="Lobster"/>
              <a:ea typeface="Lobster"/>
              <a:cs typeface="Lobster"/>
              <a:sym typeface="Lobster"/>
            </a:endParaRPr>
          </a:p>
        </p:txBody>
      </p:sp>
      <p:sp>
        <p:nvSpPr>
          <p:cNvPr id="304" name="Shape 304"/>
          <p:cNvSpPr/>
          <p:nvPr/>
        </p:nvSpPr>
        <p:spPr>
          <a:xfrm rot="973121">
            <a:off x="3782880" y="2372592"/>
            <a:ext cx="397416" cy="393624"/>
          </a:xfrm>
          <a:prstGeom prst="heart">
            <a:avLst/>
          </a:prstGeom>
          <a:solidFill>
            <a:schemeClr val="accen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p:nvPr/>
        </p:nvSpPr>
        <p:spPr>
          <a:xfrm rot="973121">
            <a:off x="7757587" y="2351305"/>
            <a:ext cx="397416" cy="393624"/>
          </a:xfrm>
          <a:prstGeom prst="heart">
            <a:avLst/>
          </a:prstGeom>
          <a:solidFill>
            <a:schemeClr val="accen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Shape 306"/>
          <p:cNvSpPr/>
          <p:nvPr/>
        </p:nvSpPr>
        <p:spPr>
          <a:xfrm rot="-1488320">
            <a:off x="1498693" y="2372692"/>
            <a:ext cx="397582" cy="393684"/>
          </a:xfrm>
          <a:prstGeom prst="heart">
            <a:avLst/>
          </a:prstGeom>
          <a:solidFill>
            <a:schemeClr val="accen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nvSpPr>
        <p:spPr>
          <a:xfrm rot="-1488320">
            <a:off x="5485980" y="2372692"/>
            <a:ext cx="397582" cy="393684"/>
          </a:xfrm>
          <a:prstGeom prst="heart">
            <a:avLst/>
          </a:prstGeom>
          <a:solidFill>
            <a:schemeClr val="accen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Shape 308"/>
          <p:cNvSpPr txBox="1"/>
          <p:nvPr/>
        </p:nvSpPr>
        <p:spPr>
          <a:xfrm>
            <a:off x="2573850" y="3157575"/>
            <a:ext cx="548700" cy="3156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lgn="ctr">
              <a:spcBef>
                <a:spcPts val="0"/>
              </a:spcBef>
              <a:spcAft>
                <a:spcPts val="0"/>
              </a:spcAft>
              <a:buNone/>
            </a:pPr>
            <a:r>
              <a:rPr lang="en" u="sng">
                <a:solidFill>
                  <a:schemeClr val="lt1"/>
                </a:solidFill>
                <a:latin typeface="Lobster"/>
                <a:ea typeface="Lobster"/>
                <a:cs typeface="Lobster"/>
                <a:sym typeface="Lobster"/>
              </a:rPr>
              <a:t>Play</a:t>
            </a:r>
            <a:endParaRPr u="sng">
              <a:solidFill>
                <a:schemeClr val="lt1"/>
              </a:solidFill>
              <a:latin typeface="Lobster"/>
              <a:ea typeface="Lobster"/>
              <a:cs typeface="Lobster"/>
              <a:sym typeface="Lobster"/>
            </a:endParaRPr>
          </a:p>
        </p:txBody>
      </p:sp>
      <p:sp>
        <p:nvSpPr>
          <p:cNvPr id="309" name="Shape 309"/>
          <p:cNvSpPr txBox="1"/>
          <p:nvPr/>
        </p:nvSpPr>
        <p:spPr>
          <a:xfrm>
            <a:off x="2573850" y="3503025"/>
            <a:ext cx="548700" cy="3156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lt1"/>
                </a:solidFill>
                <a:latin typeface="Lobster"/>
                <a:ea typeface="Lobster"/>
                <a:cs typeface="Lobster"/>
                <a:sym typeface="Lobster"/>
              </a:rPr>
              <a:t>Help</a:t>
            </a:r>
            <a:endParaRPr u="sng">
              <a:solidFill>
                <a:schemeClr val="lt1"/>
              </a:solidFill>
              <a:latin typeface="Lobster"/>
              <a:ea typeface="Lobster"/>
              <a:cs typeface="Lobster"/>
              <a:sym typeface="Lobster"/>
            </a:endParaRPr>
          </a:p>
        </p:txBody>
      </p:sp>
      <p:cxnSp>
        <p:nvCxnSpPr>
          <p:cNvPr id="310" name="Shape 310"/>
          <p:cNvCxnSpPr>
            <a:stCxn id="308" idx="3"/>
            <a:endCxn id="300" idx="1"/>
          </p:cNvCxnSpPr>
          <p:nvPr/>
        </p:nvCxnSpPr>
        <p:spPr>
          <a:xfrm flipH="1" rot="10800000">
            <a:off x="3122550" y="3265575"/>
            <a:ext cx="2145600" cy="49800"/>
          </a:xfrm>
          <a:prstGeom prst="curvedConnector3">
            <a:avLst>
              <a:gd fmla="val 48492" name="adj1"/>
            </a:avLst>
          </a:prstGeom>
          <a:noFill/>
          <a:ln cap="flat" cmpd="sng" w="28575">
            <a:solidFill>
              <a:schemeClr val="accent6"/>
            </a:solidFill>
            <a:prstDash val="lgDash"/>
            <a:round/>
            <a:headEnd len="med" w="med" type="none"/>
            <a:tailEnd len="med" w="med" type="triangle"/>
          </a:ln>
        </p:spPr>
      </p:cxnSp>
      <p:sp>
        <p:nvSpPr>
          <p:cNvPr id="311" name="Shape 311"/>
          <p:cNvSpPr txBox="1"/>
          <p:nvPr/>
        </p:nvSpPr>
        <p:spPr>
          <a:xfrm>
            <a:off x="5352000" y="4078625"/>
            <a:ext cx="548700" cy="3156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lt1"/>
                </a:solidFill>
                <a:latin typeface="Lobster"/>
                <a:ea typeface="Lobster"/>
                <a:cs typeface="Lobster"/>
                <a:sym typeface="Lobster"/>
              </a:rPr>
              <a:t>Back</a:t>
            </a:r>
            <a:endParaRPr u="sng">
              <a:solidFill>
                <a:schemeClr val="lt1"/>
              </a:solidFill>
              <a:latin typeface="Lobster"/>
              <a:ea typeface="Lobster"/>
              <a:cs typeface="Lobster"/>
              <a:sym typeface="Lobster"/>
            </a:endParaRPr>
          </a:p>
        </p:txBody>
      </p:sp>
      <p:cxnSp>
        <p:nvCxnSpPr>
          <p:cNvPr id="312" name="Shape 312"/>
          <p:cNvCxnSpPr>
            <a:stCxn id="311" idx="1"/>
            <a:endCxn id="303" idx="2"/>
          </p:cNvCxnSpPr>
          <p:nvPr/>
        </p:nvCxnSpPr>
        <p:spPr>
          <a:xfrm flipH="1">
            <a:off x="2836800" y="4236425"/>
            <a:ext cx="2515200" cy="278400"/>
          </a:xfrm>
          <a:prstGeom prst="curvedConnector4">
            <a:avLst>
              <a:gd fmla="val 19520" name="adj1"/>
              <a:gd fmla="val 185588" name="adj2"/>
            </a:avLst>
          </a:prstGeom>
          <a:noFill/>
          <a:ln cap="flat" cmpd="sng" w="28575">
            <a:solidFill>
              <a:schemeClr val="accent6"/>
            </a:solidFill>
            <a:prstDash val="lgDash"/>
            <a:round/>
            <a:headEnd len="med" w="med" type="none"/>
            <a:tailEnd len="med" w="med" type="triangle"/>
          </a:ln>
        </p:spPr>
      </p:cxnSp>
      <p:sp>
        <p:nvSpPr>
          <p:cNvPr id="313" name="Shape 313"/>
          <p:cNvSpPr txBox="1"/>
          <p:nvPr/>
        </p:nvSpPr>
        <p:spPr>
          <a:xfrm>
            <a:off x="5819550" y="3187425"/>
            <a:ext cx="716700" cy="3156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lt1"/>
                </a:solidFill>
                <a:latin typeface="Lobster"/>
                <a:ea typeface="Lobster"/>
                <a:cs typeface="Lobster"/>
                <a:sym typeface="Lobster"/>
              </a:rPr>
              <a:t>Kitchen</a:t>
            </a:r>
            <a:endParaRPr u="sng">
              <a:solidFill>
                <a:schemeClr val="lt1"/>
              </a:solidFill>
              <a:latin typeface="Lobster"/>
              <a:ea typeface="Lobster"/>
              <a:cs typeface="Lobster"/>
              <a:sym typeface="Lobster"/>
            </a:endParaRPr>
          </a:p>
        </p:txBody>
      </p:sp>
      <p:sp>
        <p:nvSpPr>
          <p:cNvPr id="314" name="Shape 314"/>
          <p:cNvSpPr txBox="1"/>
          <p:nvPr/>
        </p:nvSpPr>
        <p:spPr>
          <a:xfrm>
            <a:off x="6536238" y="3503025"/>
            <a:ext cx="548700" cy="3156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lt1"/>
                </a:solidFill>
                <a:latin typeface="Lobster"/>
                <a:ea typeface="Lobster"/>
                <a:cs typeface="Lobster"/>
                <a:sym typeface="Lobster"/>
              </a:rPr>
              <a:t>Park</a:t>
            </a:r>
            <a:endParaRPr u="sng">
              <a:solidFill>
                <a:schemeClr val="lt1"/>
              </a:solidFill>
              <a:latin typeface="Lobster"/>
              <a:ea typeface="Lobster"/>
              <a:cs typeface="Lobster"/>
              <a:sym typeface="Lobster"/>
            </a:endParaRPr>
          </a:p>
        </p:txBody>
      </p:sp>
      <p:sp>
        <p:nvSpPr>
          <p:cNvPr id="315" name="Shape 315"/>
          <p:cNvSpPr txBox="1"/>
          <p:nvPr/>
        </p:nvSpPr>
        <p:spPr>
          <a:xfrm>
            <a:off x="7084950" y="3818625"/>
            <a:ext cx="807900" cy="3156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lt1"/>
                </a:solidFill>
                <a:latin typeface="Lobster"/>
                <a:ea typeface="Lobster"/>
                <a:cs typeface="Lobster"/>
                <a:sym typeface="Lobster"/>
              </a:rPr>
              <a:t>Campsite</a:t>
            </a:r>
            <a:endParaRPr u="sng">
              <a:solidFill>
                <a:schemeClr val="lt1"/>
              </a:solidFill>
              <a:latin typeface="Lobster"/>
              <a:ea typeface="Lobster"/>
              <a:cs typeface="Lobster"/>
              <a:sym typeface="Lobs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Game Screen</a:t>
            </a:r>
            <a:endParaRPr/>
          </a:p>
        </p:txBody>
      </p:sp>
      <p:sp>
        <p:nvSpPr>
          <p:cNvPr id="321" name="Shape 3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322" name="Shape 322"/>
          <p:cNvGrpSpPr/>
          <p:nvPr/>
        </p:nvGrpSpPr>
        <p:grpSpPr>
          <a:xfrm>
            <a:off x="1303800" y="1597875"/>
            <a:ext cx="3066300" cy="2509500"/>
            <a:chOff x="1303800" y="1597875"/>
            <a:chExt cx="3066300" cy="2509500"/>
          </a:xfrm>
        </p:grpSpPr>
        <p:sp>
          <p:nvSpPr>
            <p:cNvPr id="323" name="Shape 323"/>
            <p:cNvSpPr/>
            <p:nvPr/>
          </p:nvSpPr>
          <p:spPr>
            <a:xfrm>
              <a:off x="1303800" y="1597875"/>
              <a:ext cx="3066300" cy="191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chemeClr val="lt1"/>
                  </a:solidFill>
                  <a:latin typeface="Lobster"/>
                  <a:ea typeface="Lobster"/>
                  <a:cs typeface="Lobster"/>
                  <a:sym typeface="Lobster"/>
                </a:rPr>
                <a:t>Playfield</a:t>
              </a:r>
              <a:endParaRPr>
                <a:solidFill>
                  <a:schemeClr val="lt1"/>
                </a:solidFill>
                <a:latin typeface="Lobster"/>
                <a:ea typeface="Lobster"/>
                <a:cs typeface="Lobster"/>
                <a:sym typeface="Lobster"/>
              </a:endParaRPr>
            </a:p>
          </p:txBody>
        </p:sp>
        <p:sp>
          <p:nvSpPr>
            <p:cNvPr id="324" name="Shape 324"/>
            <p:cNvSpPr/>
            <p:nvPr/>
          </p:nvSpPr>
          <p:spPr>
            <a:xfrm>
              <a:off x="1303800" y="3514875"/>
              <a:ext cx="690300" cy="592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100">
                  <a:solidFill>
                    <a:schemeClr val="lt1"/>
                  </a:solidFill>
                  <a:latin typeface="Lobster"/>
                  <a:ea typeface="Lobster"/>
                  <a:cs typeface="Lobster"/>
                  <a:sym typeface="Lobster"/>
                </a:rPr>
                <a:t>Minimap</a:t>
              </a:r>
              <a:endParaRPr sz="1100">
                <a:solidFill>
                  <a:schemeClr val="lt1"/>
                </a:solidFill>
                <a:latin typeface="Lobster"/>
                <a:ea typeface="Lobster"/>
                <a:cs typeface="Lobster"/>
                <a:sym typeface="Lobster"/>
              </a:endParaRPr>
            </a:p>
          </p:txBody>
        </p:sp>
        <p:sp>
          <p:nvSpPr>
            <p:cNvPr id="325" name="Shape 325"/>
            <p:cNvSpPr/>
            <p:nvPr/>
          </p:nvSpPr>
          <p:spPr>
            <a:xfrm>
              <a:off x="1994100" y="3514875"/>
              <a:ext cx="2376000" cy="592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chemeClr val="lt1"/>
                  </a:solidFill>
                  <a:latin typeface="Lobster"/>
                  <a:ea typeface="Lobster"/>
                  <a:cs typeface="Lobster"/>
                  <a:sym typeface="Lobster"/>
                </a:rPr>
                <a:t>Shop</a:t>
              </a:r>
              <a:endParaRPr>
                <a:solidFill>
                  <a:schemeClr val="lt1"/>
                </a:solidFill>
                <a:latin typeface="Lobster"/>
                <a:ea typeface="Lobster"/>
                <a:cs typeface="Lobster"/>
                <a:sym typeface="Lobster"/>
              </a:endParaRPr>
            </a:p>
          </p:txBody>
        </p:sp>
      </p:grpSp>
      <p:grpSp>
        <p:nvGrpSpPr>
          <p:cNvPr id="326" name="Shape 326"/>
          <p:cNvGrpSpPr/>
          <p:nvPr/>
        </p:nvGrpSpPr>
        <p:grpSpPr>
          <a:xfrm>
            <a:off x="3821400" y="1061634"/>
            <a:ext cx="970241" cy="1093041"/>
            <a:chOff x="3821400" y="1061634"/>
            <a:chExt cx="970241" cy="1093041"/>
          </a:xfrm>
        </p:grpSpPr>
        <p:sp>
          <p:nvSpPr>
            <p:cNvPr id="327" name="Shape 327"/>
            <p:cNvSpPr/>
            <p:nvPr/>
          </p:nvSpPr>
          <p:spPr>
            <a:xfrm>
              <a:off x="3821400" y="1597875"/>
              <a:ext cx="548700" cy="556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Shape 328"/>
            <p:cNvSpPr/>
            <p:nvPr/>
          </p:nvSpPr>
          <p:spPr>
            <a:xfrm rot="5405917">
              <a:off x="3895958" y="1793325"/>
              <a:ext cx="174300" cy="1659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p:nvPr/>
          </p:nvSpPr>
          <p:spPr>
            <a:xfrm rot="5405917">
              <a:off x="4100149" y="1827075"/>
              <a:ext cx="174300" cy="984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 name="Shape 330"/>
            <p:cNvSpPr/>
            <p:nvPr/>
          </p:nvSpPr>
          <p:spPr>
            <a:xfrm rot="5405917">
              <a:off x="4201277" y="1827075"/>
              <a:ext cx="174300" cy="984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 name="Shape 331"/>
            <p:cNvSpPr txBox="1"/>
            <p:nvPr/>
          </p:nvSpPr>
          <p:spPr>
            <a:xfrm>
              <a:off x="3919241" y="1061634"/>
              <a:ext cx="872400" cy="2658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latin typeface="Lobster"/>
                  <a:ea typeface="Lobster"/>
                  <a:cs typeface="Lobster"/>
                  <a:sym typeface="Lobster"/>
                </a:rPr>
                <a:t>Controls</a:t>
              </a:r>
              <a:endParaRPr>
                <a:latin typeface="Lobster"/>
                <a:ea typeface="Lobster"/>
                <a:cs typeface="Lobster"/>
                <a:sym typeface="Lobster"/>
              </a:endParaRPr>
            </a:p>
          </p:txBody>
        </p:sp>
        <p:cxnSp>
          <p:nvCxnSpPr>
            <p:cNvPr id="332" name="Shape 332"/>
            <p:cNvCxnSpPr>
              <a:stCxn id="327" idx="0"/>
              <a:endCxn id="331" idx="2"/>
            </p:cNvCxnSpPr>
            <p:nvPr/>
          </p:nvCxnSpPr>
          <p:spPr>
            <a:xfrm rot="-5400000">
              <a:off x="4090500" y="1332825"/>
              <a:ext cx="270300" cy="259800"/>
            </a:xfrm>
            <a:prstGeom prst="curvedConnector3">
              <a:avLst>
                <a:gd fmla="val 50026" name="adj1"/>
              </a:avLst>
            </a:prstGeom>
            <a:noFill/>
            <a:ln cap="flat" cmpd="sng" w="19050">
              <a:solidFill>
                <a:schemeClr val="dk2"/>
              </a:solidFill>
              <a:prstDash val="solid"/>
              <a:round/>
              <a:headEnd len="med" w="med" type="triangle"/>
              <a:tailEnd len="med" w="med" type="none"/>
            </a:ln>
          </p:spPr>
        </p:cxnSp>
      </p:grpSp>
      <p:sp>
        <p:nvSpPr>
          <p:cNvPr id="333" name="Shape 333"/>
          <p:cNvSpPr/>
          <p:nvPr/>
        </p:nvSpPr>
        <p:spPr>
          <a:xfrm>
            <a:off x="4963250" y="3797375"/>
            <a:ext cx="3487800" cy="8973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Lobster"/>
              <a:ea typeface="Lobster"/>
              <a:cs typeface="Lobster"/>
              <a:sym typeface="Lobster"/>
            </a:endParaRPr>
          </a:p>
        </p:txBody>
      </p:sp>
      <p:cxnSp>
        <p:nvCxnSpPr>
          <p:cNvPr id="334" name="Shape 334"/>
          <p:cNvCxnSpPr>
            <a:stCxn id="325" idx="3"/>
            <a:endCxn id="333" idx="1"/>
          </p:cNvCxnSpPr>
          <p:nvPr/>
        </p:nvCxnSpPr>
        <p:spPr>
          <a:xfrm>
            <a:off x="4370100" y="3811125"/>
            <a:ext cx="593100" cy="435000"/>
          </a:xfrm>
          <a:prstGeom prst="curvedConnector3">
            <a:avLst>
              <a:gd fmla="val 50004" name="adj1"/>
            </a:avLst>
          </a:prstGeom>
          <a:noFill/>
          <a:ln cap="flat" cmpd="sng" w="19050">
            <a:solidFill>
              <a:schemeClr val="dk2"/>
            </a:solidFill>
            <a:prstDash val="solid"/>
            <a:round/>
            <a:headEnd len="med" w="med" type="none"/>
            <a:tailEnd len="med" w="med" type="triangle"/>
          </a:ln>
        </p:spPr>
      </p:cxnSp>
      <p:sp>
        <p:nvSpPr>
          <p:cNvPr id="335" name="Shape 335"/>
          <p:cNvSpPr/>
          <p:nvPr/>
        </p:nvSpPr>
        <p:spPr>
          <a:xfrm>
            <a:off x="5052075" y="3901175"/>
            <a:ext cx="5127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chemeClr val="lt1"/>
                </a:solidFill>
                <a:latin typeface="Lobster"/>
                <a:ea typeface="Lobster"/>
                <a:cs typeface="Lobster"/>
                <a:sym typeface="Lobster"/>
              </a:rPr>
              <a:t>Long Range</a:t>
            </a:r>
            <a:endParaRPr sz="1000">
              <a:solidFill>
                <a:schemeClr val="lt1"/>
              </a:solidFill>
              <a:latin typeface="Lobster"/>
              <a:ea typeface="Lobster"/>
              <a:cs typeface="Lobster"/>
              <a:sym typeface="Lobster"/>
            </a:endParaRPr>
          </a:p>
        </p:txBody>
      </p:sp>
      <p:sp>
        <p:nvSpPr>
          <p:cNvPr id="336" name="Shape 336"/>
          <p:cNvSpPr/>
          <p:nvPr/>
        </p:nvSpPr>
        <p:spPr>
          <a:xfrm>
            <a:off x="5613593" y="3901175"/>
            <a:ext cx="5127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chemeClr val="lt1"/>
                </a:solidFill>
                <a:latin typeface="Lobster"/>
                <a:ea typeface="Lobster"/>
                <a:cs typeface="Lobster"/>
                <a:sym typeface="Lobster"/>
              </a:rPr>
              <a:t>Short Range</a:t>
            </a:r>
            <a:endParaRPr sz="1000">
              <a:solidFill>
                <a:schemeClr val="lt1"/>
              </a:solidFill>
              <a:latin typeface="Lobster"/>
              <a:ea typeface="Lobster"/>
              <a:cs typeface="Lobster"/>
              <a:sym typeface="Lobster"/>
            </a:endParaRPr>
          </a:p>
        </p:txBody>
      </p:sp>
      <p:sp>
        <p:nvSpPr>
          <p:cNvPr id="337" name="Shape 337"/>
          <p:cNvSpPr/>
          <p:nvPr/>
        </p:nvSpPr>
        <p:spPr>
          <a:xfrm>
            <a:off x="6175112" y="3901175"/>
            <a:ext cx="5127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chemeClr val="lt1"/>
                </a:solidFill>
                <a:latin typeface="Lobster"/>
                <a:ea typeface="Lobster"/>
                <a:cs typeface="Lobster"/>
                <a:sym typeface="Lobster"/>
              </a:rPr>
              <a:t>Sugar Farm</a:t>
            </a:r>
            <a:endParaRPr sz="1000">
              <a:solidFill>
                <a:schemeClr val="lt1"/>
              </a:solidFill>
              <a:latin typeface="Lobster"/>
              <a:ea typeface="Lobster"/>
              <a:cs typeface="Lobster"/>
              <a:sym typeface="Lobster"/>
            </a:endParaRPr>
          </a:p>
        </p:txBody>
      </p:sp>
      <p:sp>
        <p:nvSpPr>
          <p:cNvPr id="338" name="Shape 338"/>
          <p:cNvSpPr/>
          <p:nvPr/>
        </p:nvSpPr>
        <p:spPr>
          <a:xfrm>
            <a:off x="6736630" y="3901175"/>
            <a:ext cx="5127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chemeClr val="lt1"/>
                </a:solidFill>
                <a:latin typeface="Lobster"/>
                <a:ea typeface="Lobster"/>
                <a:cs typeface="Lobster"/>
                <a:sym typeface="Lobster"/>
              </a:rPr>
              <a:t>Honey Pot</a:t>
            </a:r>
            <a:endParaRPr sz="1000">
              <a:solidFill>
                <a:schemeClr val="lt1"/>
              </a:solidFill>
              <a:latin typeface="Lobster"/>
              <a:ea typeface="Lobster"/>
              <a:cs typeface="Lobster"/>
              <a:sym typeface="Lobster"/>
            </a:endParaRPr>
          </a:p>
        </p:txBody>
      </p:sp>
      <p:sp>
        <p:nvSpPr>
          <p:cNvPr id="339" name="Shape 339"/>
          <p:cNvSpPr/>
          <p:nvPr/>
        </p:nvSpPr>
        <p:spPr>
          <a:xfrm>
            <a:off x="7298148" y="3901175"/>
            <a:ext cx="5127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chemeClr val="lt1"/>
                </a:solidFill>
                <a:latin typeface="Lobster"/>
                <a:ea typeface="Lobster"/>
                <a:cs typeface="Lobster"/>
                <a:sym typeface="Lobster"/>
              </a:rPr>
              <a:t>Round Wall</a:t>
            </a:r>
            <a:endParaRPr sz="1000">
              <a:solidFill>
                <a:schemeClr val="lt1"/>
              </a:solidFill>
              <a:latin typeface="Lobster"/>
              <a:ea typeface="Lobster"/>
              <a:cs typeface="Lobster"/>
              <a:sym typeface="Lobster"/>
            </a:endParaRPr>
          </a:p>
        </p:txBody>
      </p:sp>
      <p:sp>
        <p:nvSpPr>
          <p:cNvPr id="340" name="Shape 340"/>
          <p:cNvSpPr/>
          <p:nvPr/>
        </p:nvSpPr>
        <p:spPr>
          <a:xfrm>
            <a:off x="7859675" y="3901175"/>
            <a:ext cx="5127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000">
                <a:solidFill>
                  <a:schemeClr val="lt1"/>
                </a:solidFill>
                <a:latin typeface="Lobster"/>
                <a:ea typeface="Lobster"/>
                <a:cs typeface="Lobster"/>
                <a:sym typeface="Lobster"/>
              </a:rPr>
              <a:t>Long Wall</a:t>
            </a:r>
            <a:endParaRPr sz="1000">
              <a:solidFill>
                <a:schemeClr val="lt1"/>
              </a:solidFill>
              <a:latin typeface="Lobster"/>
              <a:ea typeface="Lobster"/>
              <a:cs typeface="Lobster"/>
              <a:sym typeface="Lobster"/>
            </a:endParaRPr>
          </a:p>
        </p:txBody>
      </p:sp>
      <p:sp>
        <p:nvSpPr>
          <p:cNvPr id="341" name="Shape 341"/>
          <p:cNvSpPr/>
          <p:nvPr/>
        </p:nvSpPr>
        <p:spPr>
          <a:xfrm>
            <a:off x="5052075" y="4511981"/>
            <a:ext cx="512700" cy="1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30</a:t>
            </a:r>
            <a:endParaRPr sz="1000">
              <a:solidFill>
                <a:schemeClr val="lt1"/>
              </a:solidFill>
              <a:latin typeface="Lobster"/>
              <a:ea typeface="Lobster"/>
              <a:cs typeface="Lobster"/>
              <a:sym typeface="Lobster"/>
            </a:endParaRPr>
          </a:p>
        </p:txBody>
      </p:sp>
      <p:sp>
        <p:nvSpPr>
          <p:cNvPr id="342" name="Shape 342"/>
          <p:cNvSpPr/>
          <p:nvPr/>
        </p:nvSpPr>
        <p:spPr>
          <a:xfrm>
            <a:off x="5613593" y="4511981"/>
            <a:ext cx="512700" cy="1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25</a:t>
            </a:r>
            <a:endParaRPr sz="1000">
              <a:solidFill>
                <a:schemeClr val="lt1"/>
              </a:solidFill>
              <a:latin typeface="Lobster"/>
              <a:ea typeface="Lobster"/>
              <a:cs typeface="Lobster"/>
              <a:sym typeface="Lobster"/>
            </a:endParaRPr>
          </a:p>
        </p:txBody>
      </p:sp>
      <p:sp>
        <p:nvSpPr>
          <p:cNvPr id="343" name="Shape 343"/>
          <p:cNvSpPr/>
          <p:nvPr/>
        </p:nvSpPr>
        <p:spPr>
          <a:xfrm>
            <a:off x="6175111" y="4511981"/>
            <a:ext cx="512700" cy="1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80</a:t>
            </a:r>
            <a:endParaRPr sz="1000">
              <a:solidFill>
                <a:schemeClr val="lt1"/>
              </a:solidFill>
              <a:latin typeface="Lobster"/>
              <a:ea typeface="Lobster"/>
              <a:cs typeface="Lobster"/>
              <a:sym typeface="Lobster"/>
            </a:endParaRPr>
          </a:p>
        </p:txBody>
      </p:sp>
      <p:sp>
        <p:nvSpPr>
          <p:cNvPr id="344" name="Shape 344"/>
          <p:cNvSpPr/>
          <p:nvPr/>
        </p:nvSpPr>
        <p:spPr>
          <a:xfrm>
            <a:off x="6736630" y="4511981"/>
            <a:ext cx="512700" cy="1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60</a:t>
            </a:r>
            <a:endParaRPr sz="1000">
              <a:solidFill>
                <a:schemeClr val="lt1"/>
              </a:solidFill>
              <a:latin typeface="Lobster"/>
              <a:ea typeface="Lobster"/>
              <a:cs typeface="Lobster"/>
              <a:sym typeface="Lobster"/>
            </a:endParaRPr>
          </a:p>
        </p:txBody>
      </p:sp>
      <p:sp>
        <p:nvSpPr>
          <p:cNvPr id="345" name="Shape 345"/>
          <p:cNvSpPr/>
          <p:nvPr/>
        </p:nvSpPr>
        <p:spPr>
          <a:xfrm>
            <a:off x="7298148" y="4511981"/>
            <a:ext cx="512700" cy="1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10</a:t>
            </a:r>
            <a:endParaRPr sz="1000">
              <a:solidFill>
                <a:schemeClr val="lt1"/>
              </a:solidFill>
              <a:latin typeface="Lobster"/>
              <a:ea typeface="Lobster"/>
              <a:cs typeface="Lobster"/>
              <a:sym typeface="Lobster"/>
            </a:endParaRPr>
          </a:p>
        </p:txBody>
      </p:sp>
      <p:sp>
        <p:nvSpPr>
          <p:cNvPr id="346" name="Shape 346"/>
          <p:cNvSpPr/>
          <p:nvPr/>
        </p:nvSpPr>
        <p:spPr>
          <a:xfrm>
            <a:off x="7859675" y="4511981"/>
            <a:ext cx="512700" cy="1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15</a:t>
            </a:r>
            <a:endParaRPr sz="1000">
              <a:solidFill>
                <a:schemeClr val="lt1"/>
              </a:solidFill>
              <a:latin typeface="Lobster"/>
              <a:ea typeface="Lobster"/>
              <a:cs typeface="Lobster"/>
              <a:sym typeface="Lobster"/>
            </a:endParaRPr>
          </a:p>
        </p:txBody>
      </p:sp>
      <p:sp>
        <p:nvSpPr>
          <p:cNvPr id="347" name="Shape 347"/>
          <p:cNvSpPr/>
          <p:nvPr/>
        </p:nvSpPr>
        <p:spPr>
          <a:xfrm>
            <a:off x="4963250" y="1204850"/>
            <a:ext cx="3695100" cy="24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Lobster"/>
              <a:ea typeface="Lobster"/>
              <a:cs typeface="Lobster"/>
              <a:sym typeface="Lobster"/>
            </a:endParaRPr>
          </a:p>
        </p:txBody>
      </p:sp>
      <p:cxnSp>
        <p:nvCxnSpPr>
          <p:cNvPr id="348" name="Shape 348"/>
          <p:cNvCxnSpPr>
            <a:stCxn id="323" idx="3"/>
            <a:endCxn id="347" idx="1"/>
          </p:cNvCxnSpPr>
          <p:nvPr/>
        </p:nvCxnSpPr>
        <p:spPr>
          <a:xfrm flipH="1" rot="10800000">
            <a:off x="4370100" y="2430375"/>
            <a:ext cx="593100" cy="126000"/>
          </a:xfrm>
          <a:prstGeom prst="curvedConnector3">
            <a:avLst>
              <a:gd fmla="val 50004" name="adj1"/>
            </a:avLst>
          </a:prstGeom>
          <a:noFill/>
          <a:ln cap="flat" cmpd="sng" w="19050">
            <a:solidFill>
              <a:schemeClr val="dk2"/>
            </a:solidFill>
            <a:prstDash val="solid"/>
            <a:round/>
            <a:headEnd len="med" w="med" type="none"/>
            <a:tailEnd len="med" w="med" type="triangle"/>
          </a:ln>
        </p:spPr>
      </p:cxnSp>
      <p:pic>
        <p:nvPicPr>
          <p:cNvPr id="349" name="Shape 349"/>
          <p:cNvPicPr preferRelativeResize="0"/>
          <p:nvPr/>
        </p:nvPicPr>
        <p:blipFill>
          <a:blip r:embed="rId3">
            <a:alphaModFix/>
          </a:blip>
          <a:stretch>
            <a:fillRect/>
          </a:stretch>
        </p:blipFill>
        <p:spPr>
          <a:xfrm>
            <a:off x="6582488" y="2212998"/>
            <a:ext cx="456622" cy="435000"/>
          </a:xfrm>
          <a:prstGeom prst="rect">
            <a:avLst/>
          </a:prstGeom>
          <a:noFill/>
          <a:ln>
            <a:noFill/>
          </a:ln>
          <a:effectLst>
            <a:outerShdw blurRad="57150" rotWithShape="0" algn="bl" dir="5400000" dist="19050">
              <a:srgbClr val="000000">
                <a:alpha val="50000"/>
              </a:srgbClr>
            </a:outerShdw>
          </a:effectLst>
        </p:spPr>
      </p:pic>
      <p:sp>
        <p:nvSpPr>
          <p:cNvPr id="350" name="Shape 350"/>
          <p:cNvSpPr txBox="1"/>
          <p:nvPr/>
        </p:nvSpPr>
        <p:spPr>
          <a:xfrm>
            <a:off x="6544975" y="847400"/>
            <a:ext cx="1719900" cy="25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bster"/>
                <a:ea typeface="Lobster"/>
                <a:cs typeface="Lobster"/>
                <a:sym typeface="Lobster"/>
              </a:rPr>
              <a:t>Toast (with Jam)</a:t>
            </a:r>
            <a:endParaRPr>
              <a:latin typeface="Lobster"/>
              <a:ea typeface="Lobster"/>
              <a:cs typeface="Lobster"/>
              <a:sym typeface="Lobster"/>
            </a:endParaRPr>
          </a:p>
        </p:txBody>
      </p:sp>
      <p:cxnSp>
        <p:nvCxnSpPr>
          <p:cNvPr id="351" name="Shape 351"/>
          <p:cNvCxnSpPr>
            <a:stCxn id="350" idx="2"/>
            <a:endCxn id="349" idx="0"/>
          </p:cNvCxnSpPr>
          <p:nvPr/>
        </p:nvCxnSpPr>
        <p:spPr>
          <a:xfrm rot="5400000">
            <a:off x="6551125" y="1359200"/>
            <a:ext cx="1113600" cy="594000"/>
          </a:xfrm>
          <a:prstGeom prst="curvedConnector3">
            <a:avLst>
              <a:gd fmla="val 50000" name="adj1"/>
            </a:avLst>
          </a:prstGeom>
          <a:noFill/>
          <a:ln cap="flat" cmpd="sng" w="19050">
            <a:solidFill>
              <a:schemeClr val="dk2"/>
            </a:solidFill>
            <a:prstDash val="solid"/>
            <a:round/>
            <a:headEnd len="med" w="med" type="none"/>
            <a:tailEnd len="med" w="med" type="triangle"/>
          </a:ln>
        </p:spPr>
      </p:cxnSp>
      <p:pic>
        <p:nvPicPr>
          <p:cNvPr id="352" name="Shape 352"/>
          <p:cNvPicPr preferRelativeResize="0"/>
          <p:nvPr/>
        </p:nvPicPr>
        <p:blipFill>
          <a:blip r:embed="rId4">
            <a:alphaModFix/>
          </a:blip>
          <a:stretch>
            <a:fillRect/>
          </a:stretch>
        </p:blipFill>
        <p:spPr>
          <a:xfrm>
            <a:off x="5526075" y="2624325"/>
            <a:ext cx="456600" cy="456600"/>
          </a:xfrm>
          <a:prstGeom prst="rect">
            <a:avLst/>
          </a:prstGeom>
          <a:noFill/>
          <a:ln>
            <a:noFill/>
          </a:ln>
          <a:effectLst>
            <a:outerShdw blurRad="57150" rotWithShape="0" algn="bl" dir="5400000" dist="19050">
              <a:srgbClr val="000000">
                <a:alpha val="50000"/>
              </a:srgbClr>
            </a:outerShdw>
          </a:effectLst>
        </p:spPr>
      </p:pic>
      <p:pic>
        <p:nvPicPr>
          <p:cNvPr id="353" name="Shape 353"/>
          <p:cNvPicPr preferRelativeResize="0"/>
          <p:nvPr/>
        </p:nvPicPr>
        <p:blipFill>
          <a:blip r:embed="rId4">
            <a:alphaModFix/>
          </a:blip>
          <a:stretch>
            <a:fillRect/>
          </a:stretch>
        </p:blipFill>
        <p:spPr>
          <a:xfrm>
            <a:off x="7176625" y="2868163"/>
            <a:ext cx="456600" cy="456600"/>
          </a:xfrm>
          <a:prstGeom prst="rect">
            <a:avLst/>
          </a:prstGeom>
          <a:noFill/>
          <a:ln>
            <a:noFill/>
          </a:ln>
          <a:effectLst>
            <a:outerShdw blurRad="57150" rotWithShape="0" algn="bl" dir="5400000" dist="19050">
              <a:srgbClr val="000000">
                <a:alpha val="50000"/>
              </a:srgbClr>
            </a:outerShdw>
          </a:effectLst>
        </p:spPr>
      </p:pic>
      <p:pic>
        <p:nvPicPr>
          <p:cNvPr id="354" name="Shape 354"/>
          <p:cNvPicPr preferRelativeResize="0"/>
          <p:nvPr/>
        </p:nvPicPr>
        <p:blipFill>
          <a:blip r:embed="rId4">
            <a:alphaModFix/>
          </a:blip>
          <a:stretch>
            <a:fillRect/>
          </a:stretch>
        </p:blipFill>
        <p:spPr>
          <a:xfrm>
            <a:off x="7775250" y="1923450"/>
            <a:ext cx="456600" cy="456600"/>
          </a:xfrm>
          <a:prstGeom prst="rect">
            <a:avLst/>
          </a:prstGeom>
          <a:noFill/>
          <a:ln>
            <a:noFill/>
          </a:ln>
          <a:effectLst>
            <a:outerShdw blurRad="57150" rotWithShape="0" algn="bl" dir="5400000" dist="19050">
              <a:srgbClr val="000000">
                <a:alpha val="50000"/>
              </a:srgbClr>
            </a:outerShdw>
          </a:effectLst>
        </p:spPr>
      </p:pic>
      <p:sp>
        <p:nvSpPr>
          <p:cNvPr id="355" name="Shape 355"/>
          <p:cNvSpPr txBox="1"/>
          <p:nvPr/>
        </p:nvSpPr>
        <p:spPr>
          <a:xfrm>
            <a:off x="7775250" y="2623525"/>
            <a:ext cx="837000" cy="25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bster"/>
                <a:ea typeface="Lobster"/>
                <a:cs typeface="Lobster"/>
                <a:sym typeface="Lobster"/>
              </a:rPr>
              <a:t>Obstacles</a:t>
            </a:r>
            <a:endParaRPr>
              <a:latin typeface="Lobster"/>
              <a:ea typeface="Lobster"/>
              <a:cs typeface="Lobster"/>
              <a:sym typeface="Lobster"/>
            </a:endParaRPr>
          </a:p>
        </p:txBody>
      </p:sp>
      <p:cxnSp>
        <p:nvCxnSpPr>
          <p:cNvPr id="356" name="Shape 356"/>
          <p:cNvCxnSpPr>
            <a:stCxn id="355" idx="1"/>
            <a:endCxn id="352" idx="3"/>
          </p:cNvCxnSpPr>
          <p:nvPr/>
        </p:nvCxnSpPr>
        <p:spPr>
          <a:xfrm flipH="1">
            <a:off x="5982750" y="2749525"/>
            <a:ext cx="1792500" cy="103200"/>
          </a:xfrm>
          <a:prstGeom prst="curvedConnector3">
            <a:avLst>
              <a:gd fmla="val 50002" name="adj1"/>
            </a:avLst>
          </a:prstGeom>
          <a:noFill/>
          <a:ln cap="flat" cmpd="sng" w="19050">
            <a:solidFill>
              <a:schemeClr val="dk2"/>
            </a:solidFill>
            <a:prstDash val="solid"/>
            <a:round/>
            <a:headEnd len="med" w="med" type="none"/>
            <a:tailEnd len="med" w="med" type="triangle"/>
          </a:ln>
        </p:spPr>
      </p:cxnSp>
      <p:cxnSp>
        <p:nvCxnSpPr>
          <p:cNvPr id="357" name="Shape 357"/>
          <p:cNvCxnSpPr>
            <a:stCxn id="355" idx="2"/>
            <a:endCxn id="353" idx="3"/>
          </p:cNvCxnSpPr>
          <p:nvPr/>
        </p:nvCxnSpPr>
        <p:spPr>
          <a:xfrm rot="5400000">
            <a:off x="7803150" y="2705725"/>
            <a:ext cx="220800" cy="560400"/>
          </a:xfrm>
          <a:prstGeom prst="curvedConnector2">
            <a:avLst/>
          </a:prstGeom>
          <a:noFill/>
          <a:ln cap="flat" cmpd="sng" w="19050">
            <a:solidFill>
              <a:schemeClr val="dk2"/>
            </a:solidFill>
            <a:prstDash val="solid"/>
            <a:round/>
            <a:headEnd len="med" w="med" type="none"/>
            <a:tailEnd len="med" w="med" type="triangle"/>
          </a:ln>
        </p:spPr>
      </p:cxnSp>
      <p:cxnSp>
        <p:nvCxnSpPr>
          <p:cNvPr id="358" name="Shape 358"/>
          <p:cNvCxnSpPr>
            <a:stCxn id="355" idx="0"/>
            <a:endCxn id="354" idx="2"/>
          </p:cNvCxnSpPr>
          <p:nvPr/>
        </p:nvCxnSpPr>
        <p:spPr>
          <a:xfrm flipH="1" rot="5400000">
            <a:off x="7976850" y="2406625"/>
            <a:ext cx="243600" cy="190200"/>
          </a:xfrm>
          <a:prstGeom prst="curvedConnector3">
            <a:avLst>
              <a:gd fmla="val 49974" name="adj1"/>
            </a:avLst>
          </a:prstGeom>
          <a:noFill/>
          <a:ln cap="flat" cmpd="sng" w="19050">
            <a:solidFill>
              <a:schemeClr val="dk2"/>
            </a:solidFill>
            <a:prstDash val="solid"/>
            <a:round/>
            <a:headEnd len="med" w="med" type="none"/>
            <a:tailEnd len="med" w="med" type="triangle"/>
          </a:ln>
        </p:spPr>
      </p:cxnSp>
      <p:pic>
        <p:nvPicPr>
          <p:cNvPr id="359" name="Shape 359"/>
          <p:cNvPicPr preferRelativeResize="0"/>
          <p:nvPr/>
        </p:nvPicPr>
        <p:blipFill>
          <a:blip r:embed="rId5">
            <a:alphaModFix/>
          </a:blip>
          <a:stretch>
            <a:fillRect/>
          </a:stretch>
        </p:blipFill>
        <p:spPr>
          <a:xfrm>
            <a:off x="5716375" y="1663675"/>
            <a:ext cx="512700" cy="549321"/>
          </a:xfrm>
          <a:prstGeom prst="rect">
            <a:avLst/>
          </a:prstGeom>
          <a:noFill/>
          <a:ln>
            <a:noFill/>
          </a:ln>
          <a:effectLst>
            <a:outerShdw blurRad="57150" rotWithShape="0" algn="bl" dir="5400000" dist="19050">
              <a:srgbClr val="000000">
                <a:alpha val="50000"/>
              </a:srgbClr>
            </a:outerShdw>
          </a:effectLst>
        </p:spPr>
      </p:pic>
      <p:sp>
        <p:nvSpPr>
          <p:cNvPr id="360" name="Shape 360"/>
          <p:cNvSpPr txBox="1"/>
          <p:nvPr/>
        </p:nvSpPr>
        <p:spPr>
          <a:xfrm>
            <a:off x="5052075" y="875150"/>
            <a:ext cx="1719900" cy="25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bster"/>
                <a:ea typeface="Lobster"/>
                <a:cs typeface="Lobster"/>
                <a:sym typeface="Lobster"/>
              </a:rPr>
              <a:t>Long Range Tower</a:t>
            </a:r>
            <a:endParaRPr>
              <a:latin typeface="Lobster"/>
              <a:ea typeface="Lobster"/>
              <a:cs typeface="Lobster"/>
              <a:sym typeface="Lobster"/>
            </a:endParaRPr>
          </a:p>
        </p:txBody>
      </p:sp>
      <p:cxnSp>
        <p:nvCxnSpPr>
          <p:cNvPr id="361" name="Shape 361"/>
          <p:cNvCxnSpPr>
            <a:stCxn id="360" idx="2"/>
            <a:endCxn id="359" idx="0"/>
          </p:cNvCxnSpPr>
          <p:nvPr/>
        </p:nvCxnSpPr>
        <p:spPr>
          <a:xfrm flipH="1" rot="-5400000">
            <a:off x="5674125" y="1365050"/>
            <a:ext cx="536400" cy="60600"/>
          </a:xfrm>
          <a:prstGeom prst="curvedConnector3">
            <a:avLst>
              <a:gd fmla="val 50012" name="adj1"/>
            </a:avLst>
          </a:prstGeom>
          <a:noFill/>
          <a:ln cap="flat" cmpd="sng" w="19050">
            <a:solidFill>
              <a:schemeClr val="dk2"/>
            </a:solidFill>
            <a:prstDash val="solid"/>
            <a:round/>
            <a:headEnd len="med" w="med" type="none"/>
            <a:tailEnd len="med" w="med" type="triangle"/>
          </a:ln>
        </p:spPr>
      </p:cxnSp>
      <p:sp>
        <p:nvSpPr>
          <p:cNvPr id="362" name="Shape 362"/>
          <p:cNvSpPr txBox="1"/>
          <p:nvPr/>
        </p:nvSpPr>
        <p:spPr>
          <a:xfrm>
            <a:off x="0" y="4906175"/>
            <a:ext cx="5613600" cy="224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100">
                <a:solidFill>
                  <a:schemeClr val="dk2"/>
                </a:solidFill>
                <a:latin typeface="Courier New"/>
                <a:ea typeface="Courier New"/>
                <a:cs typeface="Courier New"/>
                <a:sym typeface="Courier New"/>
              </a:rPr>
              <a:t>Rock src: </a:t>
            </a:r>
            <a:r>
              <a:rPr lang="en" sz="1100" u="sng">
                <a:solidFill>
                  <a:schemeClr val="hlink"/>
                </a:solidFill>
                <a:latin typeface="Courier New"/>
                <a:ea typeface="Courier New"/>
                <a:cs typeface="Courier New"/>
                <a:sym typeface="Courier New"/>
                <a:hlinkClick r:id="rId6"/>
              </a:rPr>
              <a:t>https://opengameart.org/content/rock-pile</a:t>
            </a:r>
            <a:r>
              <a:rPr lang="en" sz="1100">
                <a:solidFill>
                  <a:schemeClr val="dk2"/>
                </a:solidFill>
                <a:latin typeface="Courier New"/>
                <a:ea typeface="Courier New"/>
                <a:cs typeface="Courier New"/>
                <a:sym typeface="Courier New"/>
              </a:rPr>
              <a:t> CC-BY</a:t>
            </a:r>
            <a:endParaRPr sz="1100">
              <a:solidFill>
                <a:schemeClr val="dk2"/>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Game Screen</a:t>
            </a:r>
            <a:endParaRPr/>
          </a:p>
        </p:txBody>
      </p:sp>
      <p:sp>
        <p:nvSpPr>
          <p:cNvPr id="368" name="Shape 36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369" name="Shape 369"/>
          <p:cNvGrpSpPr/>
          <p:nvPr/>
        </p:nvGrpSpPr>
        <p:grpSpPr>
          <a:xfrm>
            <a:off x="1303800" y="1597875"/>
            <a:ext cx="3066300" cy="2509500"/>
            <a:chOff x="1303800" y="1597875"/>
            <a:chExt cx="3066300" cy="2509500"/>
          </a:xfrm>
        </p:grpSpPr>
        <p:sp>
          <p:nvSpPr>
            <p:cNvPr id="370" name="Shape 370"/>
            <p:cNvSpPr/>
            <p:nvPr/>
          </p:nvSpPr>
          <p:spPr>
            <a:xfrm>
              <a:off x="1303800" y="1597875"/>
              <a:ext cx="3066300" cy="191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obster"/>
                  <a:ea typeface="Lobster"/>
                  <a:cs typeface="Lobster"/>
                  <a:sym typeface="Lobster"/>
                </a:rPr>
                <a:t>Playfield</a:t>
              </a:r>
              <a:endParaRPr>
                <a:solidFill>
                  <a:schemeClr val="lt1"/>
                </a:solidFill>
                <a:latin typeface="Lobster"/>
                <a:ea typeface="Lobster"/>
                <a:cs typeface="Lobster"/>
                <a:sym typeface="Lobster"/>
              </a:endParaRPr>
            </a:p>
          </p:txBody>
        </p:sp>
        <p:sp>
          <p:nvSpPr>
            <p:cNvPr id="371" name="Shape 371"/>
            <p:cNvSpPr/>
            <p:nvPr/>
          </p:nvSpPr>
          <p:spPr>
            <a:xfrm>
              <a:off x="1303800" y="3514875"/>
              <a:ext cx="690300" cy="592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Lobster"/>
                  <a:ea typeface="Lobster"/>
                  <a:cs typeface="Lobster"/>
                  <a:sym typeface="Lobster"/>
                </a:rPr>
                <a:t>Minimap</a:t>
              </a:r>
              <a:endParaRPr sz="1100">
                <a:solidFill>
                  <a:schemeClr val="lt1"/>
                </a:solidFill>
                <a:latin typeface="Lobster"/>
                <a:ea typeface="Lobster"/>
                <a:cs typeface="Lobster"/>
                <a:sym typeface="Lobster"/>
              </a:endParaRPr>
            </a:p>
          </p:txBody>
        </p:sp>
        <p:sp>
          <p:nvSpPr>
            <p:cNvPr id="372" name="Shape 372"/>
            <p:cNvSpPr/>
            <p:nvPr/>
          </p:nvSpPr>
          <p:spPr>
            <a:xfrm>
              <a:off x="1994100" y="3514875"/>
              <a:ext cx="2376000" cy="592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obster"/>
                  <a:ea typeface="Lobster"/>
                  <a:cs typeface="Lobster"/>
                  <a:sym typeface="Lobster"/>
                </a:rPr>
                <a:t>Shop</a:t>
              </a:r>
              <a:endParaRPr>
                <a:solidFill>
                  <a:schemeClr val="lt1"/>
                </a:solidFill>
                <a:latin typeface="Lobster"/>
                <a:ea typeface="Lobster"/>
                <a:cs typeface="Lobster"/>
                <a:sym typeface="Lobster"/>
              </a:endParaRPr>
            </a:p>
          </p:txBody>
        </p:sp>
      </p:grpSp>
      <p:grpSp>
        <p:nvGrpSpPr>
          <p:cNvPr id="373" name="Shape 373"/>
          <p:cNvGrpSpPr/>
          <p:nvPr/>
        </p:nvGrpSpPr>
        <p:grpSpPr>
          <a:xfrm>
            <a:off x="3821400" y="1597875"/>
            <a:ext cx="548700" cy="556800"/>
            <a:chOff x="3821400" y="1597875"/>
            <a:chExt cx="548700" cy="556800"/>
          </a:xfrm>
        </p:grpSpPr>
        <p:sp>
          <p:nvSpPr>
            <p:cNvPr id="374" name="Shape 374"/>
            <p:cNvSpPr/>
            <p:nvPr/>
          </p:nvSpPr>
          <p:spPr>
            <a:xfrm>
              <a:off x="3821400" y="1597875"/>
              <a:ext cx="548700" cy="556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Shape 375"/>
            <p:cNvSpPr/>
            <p:nvPr/>
          </p:nvSpPr>
          <p:spPr>
            <a:xfrm rot="5405917">
              <a:off x="3895958" y="1793325"/>
              <a:ext cx="174300" cy="1659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p:nvPr/>
          </p:nvSpPr>
          <p:spPr>
            <a:xfrm rot="5405917">
              <a:off x="4100149" y="1827075"/>
              <a:ext cx="174300" cy="984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nvSpPr>
          <p:spPr>
            <a:xfrm rot="5405917">
              <a:off x="4201277" y="1827075"/>
              <a:ext cx="174300" cy="984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78" name="Shape 378"/>
          <p:cNvSpPr/>
          <p:nvPr/>
        </p:nvSpPr>
        <p:spPr>
          <a:xfrm>
            <a:off x="4963250" y="3797375"/>
            <a:ext cx="3487800" cy="8973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Lobster"/>
              <a:ea typeface="Lobster"/>
              <a:cs typeface="Lobster"/>
              <a:sym typeface="Lobster"/>
            </a:endParaRPr>
          </a:p>
        </p:txBody>
      </p:sp>
      <p:cxnSp>
        <p:nvCxnSpPr>
          <p:cNvPr id="379" name="Shape 379"/>
          <p:cNvCxnSpPr>
            <a:stCxn id="372" idx="3"/>
            <a:endCxn id="378" idx="1"/>
          </p:cNvCxnSpPr>
          <p:nvPr/>
        </p:nvCxnSpPr>
        <p:spPr>
          <a:xfrm>
            <a:off x="4370100" y="3811125"/>
            <a:ext cx="593100" cy="435000"/>
          </a:xfrm>
          <a:prstGeom prst="curvedConnector3">
            <a:avLst>
              <a:gd fmla="val 50004" name="adj1"/>
            </a:avLst>
          </a:prstGeom>
          <a:noFill/>
          <a:ln cap="flat" cmpd="sng" w="19050">
            <a:solidFill>
              <a:schemeClr val="dk2"/>
            </a:solidFill>
            <a:prstDash val="solid"/>
            <a:round/>
            <a:headEnd len="med" w="med" type="none"/>
            <a:tailEnd len="med" w="med" type="triangle"/>
          </a:ln>
        </p:spPr>
      </p:cxnSp>
      <p:sp>
        <p:nvSpPr>
          <p:cNvPr id="380" name="Shape 380"/>
          <p:cNvSpPr/>
          <p:nvPr/>
        </p:nvSpPr>
        <p:spPr>
          <a:xfrm>
            <a:off x="5052075" y="3901175"/>
            <a:ext cx="7776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Increase Range</a:t>
            </a:r>
            <a:endParaRPr sz="1000">
              <a:solidFill>
                <a:schemeClr val="lt1"/>
              </a:solidFill>
              <a:latin typeface="Lobster"/>
              <a:ea typeface="Lobster"/>
              <a:cs typeface="Lobster"/>
              <a:sym typeface="Lobster"/>
            </a:endParaRPr>
          </a:p>
        </p:txBody>
      </p:sp>
      <p:sp>
        <p:nvSpPr>
          <p:cNvPr id="381" name="Shape 381"/>
          <p:cNvSpPr/>
          <p:nvPr/>
        </p:nvSpPr>
        <p:spPr>
          <a:xfrm>
            <a:off x="5903592" y="3901175"/>
            <a:ext cx="7776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Increase Fire Rate</a:t>
            </a:r>
            <a:endParaRPr sz="1000">
              <a:solidFill>
                <a:schemeClr val="lt1"/>
              </a:solidFill>
              <a:latin typeface="Lobster"/>
              <a:ea typeface="Lobster"/>
              <a:cs typeface="Lobster"/>
              <a:sym typeface="Lobster"/>
            </a:endParaRPr>
          </a:p>
        </p:txBody>
      </p:sp>
      <p:sp>
        <p:nvSpPr>
          <p:cNvPr id="382" name="Shape 382"/>
          <p:cNvSpPr/>
          <p:nvPr/>
        </p:nvSpPr>
        <p:spPr>
          <a:xfrm>
            <a:off x="6755109" y="3901175"/>
            <a:ext cx="7776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Increase Effect</a:t>
            </a:r>
            <a:endParaRPr sz="1000">
              <a:solidFill>
                <a:schemeClr val="lt1"/>
              </a:solidFill>
              <a:latin typeface="Lobster"/>
              <a:ea typeface="Lobster"/>
              <a:cs typeface="Lobster"/>
              <a:sym typeface="Lobster"/>
            </a:endParaRPr>
          </a:p>
        </p:txBody>
      </p:sp>
      <p:sp>
        <p:nvSpPr>
          <p:cNvPr id="383" name="Shape 383"/>
          <p:cNvSpPr/>
          <p:nvPr/>
        </p:nvSpPr>
        <p:spPr>
          <a:xfrm>
            <a:off x="7606626" y="3901175"/>
            <a:ext cx="7776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Increase Accuracy</a:t>
            </a:r>
            <a:endParaRPr sz="1000">
              <a:solidFill>
                <a:schemeClr val="lt1"/>
              </a:solidFill>
              <a:latin typeface="Lobster"/>
              <a:ea typeface="Lobster"/>
              <a:cs typeface="Lobster"/>
              <a:sym typeface="Lobster"/>
            </a:endParaRPr>
          </a:p>
        </p:txBody>
      </p:sp>
      <p:sp>
        <p:nvSpPr>
          <p:cNvPr id="384" name="Shape 384"/>
          <p:cNvSpPr/>
          <p:nvPr/>
        </p:nvSpPr>
        <p:spPr>
          <a:xfrm>
            <a:off x="5052075" y="4511975"/>
            <a:ext cx="777600" cy="1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20</a:t>
            </a:r>
            <a:endParaRPr sz="1000">
              <a:solidFill>
                <a:schemeClr val="lt1"/>
              </a:solidFill>
              <a:latin typeface="Lobster"/>
              <a:ea typeface="Lobster"/>
              <a:cs typeface="Lobster"/>
              <a:sym typeface="Lobster"/>
            </a:endParaRPr>
          </a:p>
        </p:txBody>
      </p:sp>
      <p:sp>
        <p:nvSpPr>
          <p:cNvPr id="385" name="Shape 385"/>
          <p:cNvSpPr/>
          <p:nvPr/>
        </p:nvSpPr>
        <p:spPr>
          <a:xfrm>
            <a:off x="5903592" y="4511975"/>
            <a:ext cx="777600" cy="1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20</a:t>
            </a:r>
            <a:endParaRPr sz="1000">
              <a:solidFill>
                <a:schemeClr val="lt1"/>
              </a:solidFill>
              <a:latin typeface="Lobster"/>
              <a:ea typeface="Lobster"/>
              <a:cs typeface="Lobster"/>
              <a:sym typeface="Lobster"/>
            </a:endParaRPr>
          </a:p>
        </p:txBody>
      </p:sp>
      <p:sp>
        <p:nvSpPr>
          <p:cNvPr id="386" name="Shape 386"/>
          <p:cNvSpPr/>
          <p:nvPr/>
        </p:nvSpPr>
        <p:spPr>
          <a:xfrm>
            <a:off x="6755109" y="4511975"/>
            <a:ext cx="777600" cy="1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20</a:t>
            </a:r>
            <a:endParaRPr sz="1000">
              <a:solidFill>
                <a:schemeClr val="lt1"/>
              </a:solidFill>
              <a:latin typeface="Lobster"/>
              <a:ea typeface="Lobster"/>
              <a:cs typeface="Lobster"/>
              <a:sym typeface="Lobster"/>
            </a:endParaRPr>
          </a:p>
        </p:txBody>
      </p:sp>
      <p:sp>
        <p:nvSpPr>
          <p:cNvPr id="387" name="Shape 387"/>
          <p:cNvSpPr/>
          <p:nvPr/>
        </p:nvSpPr>
        <p:spPr>
          <a:xfrm>
            <a:off x="7606626" y="4511975"/>
            <a:ext cx="777600" cy="1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20</a:t>
            </a:r>
            <a:endParaRPr sz="1000">
              <a:solidFill>
                <a:schemeClr val="lt1"/>
              </a:solidFill>
              <a:latin typeface="Lobster"/>
              <a:ea typeface="Lobster"/>
              <a:cs typeface="Lobster"/>
              <a:sym typeface="Lobster"/>
            </a:endParaRPr>
          </a:p>
        </p:txBody>
      </p:sp>
      <p:sp>
        <p:nvSpPr>
          <p:cNvPr id="388" name="Shape 388"/>
          <p:cNvSpPr/>
          <p:nvPr/>
        </p:nvSpPr>
        <p:spPr>
          <a:xfrm>
            <a:off x="4963250" y="1204850"/>
            <a:ext cx="3695100" cy="24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Lobster"/>
              <a:ea typeface="Lobster"/>
              <a:cs typeface="Lobster"/>
              <a:sym typeface="Lobster"/>
            </a:endParaRPr>
          </a:p>
        </p:txBody>
      </p:sp>
      <p:cxnSp>
        <p:nvCxnSpPr>
          <p:cNvPr id="389" name="Shape 389"/>
          <p:cNvCxnSpPr>
            <a:stCxn id="370" idx="3"/>
            <a:endCxn id="388" idx="1"/>
          </p:cNvCxnSpPr>
          <p:nvPr/>
        </p:nvCxnSpPr>
        <p:spPr>
          <a:xfrm flipH="1" rot="10800000">
            <a:off x="4370100" y="2430375"/>
            <a:ext cx="593100" cy="126000"/>
          </a:xfrm>
          <a:prstGeom prst="curvedConnector3">
            <a:avLst>
              <a:gd fmla="val 50004" name="adj1"/>
            </a:avLst>
          </a:prstGeom>
          <a:noFill/>
          <a:ln cap="flat" cmpd="sng" w="19050">
            <a:solidFill>
              <a:schemeClr val="dk2"/>
            </a:solidFill>
            <a:prstDash val="solid"/>
            <a:round/>
            <a:headEnd len="med" w="med" type="none"/>
            <a:tailEnd len="med" w="med" type="triangle"/>
          </a:ln>
        </p:spPr>
      </p:cxnSp>
      <p:pic>
        <p:nvPicPr>
          <p:cNvPr id="390" name="Shape 390"/>
          <p:cNvPicPr preferRelativeResize="0"/>
          <p:nvPr/>
        </p:nvPicPr>
        <p:blipFill>
          <a:blip r:embed="rId3">
            <a:alphaModFix/>
          </a:blip>
          <a:stretch>
            <a:fillRect/>
          </a:stretch>
        </p:blipFill>
        <p:spPr>
          <a:xfrm>
            <a:off x="6582488" y="2212998"/>
            <a:ext cx="456622" cy="435000"/>
          </a:xfrm>
          <a:prstGeom prst="rect">
            <a:avLst/>
          </a:prstGeom>
          <a:noFill/>
          <a:ln>
            <a:noFill/>
          </a:ln>
          <a:effectLst>
            <a:outerShdw blurRad="57150" rotWithShape="0" algn="bl" dir="5400000" dist="19050">
              <a:srgbClr val="000000">
                <a:alpha val="50000"/>
              </a:srgbClr>
            </a:outerShdw>
          </a:effectLst>
        </p:spPr>
      </p:pic>
      <p:pic>
        <p:nvPicPr>
          <p:cNvPr id="391" name="Shape 391"/>
          <p:cNvPicPr preferRelativeResize="0"/>
          <p:nvPr/>
        </p:nvPicPr>
        <p:blipFill>
          <a:blip r:embed="rId4">
            <a:alphaModFix/>
          </a:blip>
          <a:stretch>
            <a:fillRect/>
          </a:stretch>
        </p:blipFill>
        <p:spPr>
          <a:xfrm>
            <a:off x="5526075" y="2624325"/>
            <a:ext cx="456600" cy="456600"/>
          </a:xfrm>
          <a:prstGeom prst="rect">
            <a:avLst/>
          </a:prstGeom>
          <a:noFill/>
          <a:ln>
            <a:noFill/>
          </a:ln>
          <a:effectLst>
            <a:outerShdw blurRad="57150" rotWithShape="0" algn="bl" dir="5400000" dist="19050">
              <a:srgbClr val="000000">
                <a:alpha val="50000"/>
              </a:srgbClr>
            </a:outerShdw>
          </a:effectLst>
        </p:spPr>
      </p:pic>
      <p:pic>
        <p:nvPicPr>
          <p:cNvPr id="392" name="Shape 392"/>
          <p:cNvPicPr preferRelativeResize="0"/>
          <p:nvPr/>
        </p:nvPicPr>
        <p:blipFill>
          <a:blip r:embed="rId4">
            <a:alphaModFix/>
          </a:blip>
          <a:stretch>
            <a:fillRect/>
          </a:stretch>
        </p:blipFill>
        <p:spPr>
          <a:xfrm>
            <a:off x="7176625" y="2868163"/>
            <a:ext cx="456600" cy="456600"/>
          </a:xfrm>
          <a:prstGeom prst="rect">
            <a:avLst/>
          </a:prstGeom>
          <a:noFill/>
          <a:ln>
            <a:noFill/>
          </a:ln>
          <a:effectLst>
            <a:outerShdw blurRad="57150" rotWithShape="0" algn="bl" dir="5400000" dist="19050">
              <a:srgbClr val="000000">
                <a:alpha val="50000"/>
              </a:srgbClr>
            </a:outerShdw>
          </a:effectLst>
        </p:spPr>
      </p:pic>
      <p:pic>
        <p:nvPicPr>
          <p:cNvPr id="393" name="Shape 393"/>
          <p:cNvPicPr preferRelativeResize="0"/>
          <p:nvPr/>
        </p:nvPicPr>
        <p:blipFill>
          <a:blip r:embed="rId4">
            <a:alphaModFix/>
          </a:blip>
          <a:stretch>
            <a:fillRect/>
          </a:stretch>
        </p:blipFill>
        <p:spPr>
          <a:xfrm>
            <a:off x="7775250" y="1923450"/>
            <a:ext cx="456600" cy="456600"/>
          </a:xfrm>
          <a:prstGeom prst="rect">
            <a:avLst/>
          </a:prstGeom>
          <a:noFill/>
          <a:ln>
            <a:noFill/>
          </a:ln>
          <a:effectLst>
            <a:outerShdw blurRad="57150" rotWithShape="0" algn="bl" dir="5400000" dist="19050">
              <a:srgbClr val="000000">
                <a:alpha val="50000"/>
              </a:srgbClr>
            </a:outerShdw>
          </a:effectLst>
        </p:spPr>
      </p:pic>
      <p:sp>
        <p:nvSpPr>
          <p:cNvPr id="394" name="Shape 394"/>
          <p:cNvSpPr/>
          <p:nvPr/>
        </p:nvSpPr>
        <p:spPr>
          <a:xfrm>
            <a:off x="5278675" y="1278488"/>
            <a:ext cx="1388100" cy="1319700"/>
          </a:xfrm>
          <a:prstGeom prst="ellipse">
            <a:avLst/>
          </a:prstGeom>
          <a:solidFill>
            <a:schemeClr val="accent4"/>
          </a:solidFill>
          <a:ln cap="flat" cmpd="sng" w="28575">
            <a:solidFill>
              <a:schemeClr val="accent6"/>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95" name="Shape 395"/>
          <p:cNvPicPr preferRelativeResize="0"/>
          <p:nvPr/>
        </p:nvPicPr>
        <p:blipFill>
          <a:blip r:embed="rId5">
            <a:alphaModFix/>
          </a:blip>
          <a:stretch>
            <a:fillRect/>
          </a:stretch>
        </p:blipFill>
        <p:spPr>
          <a:xfrm>
            <a:off x="5716375" y="1663675"/>
            <a:ext cx="512700" cy="549321"/>
          </a:xfrm>
          <a:prstGeom prst="rect">
            <a:avLst/>
          </a:prstGeom>
          <a:noFill/>
          <a:ln>
            <a:noFill/>
          </a:ln>
          <a:effectLst>
            <a:outerShdw blurRad="57150" rotWithShape="0" algn="bl" dir="5400000" dist="19050">
              <a:srgbClr val="000000">
                <a:alpha val="50000"/>
              </a:srgbClr>
            </a:outerShdw>
          </a:effectLst>
        </p:spPr>
      </p:pic>
      <p:sp>
        <p:nvSpPr>
          <p:cNvPr id="396" name="Shape 396"/>
          <p:cNvSpPr txBox="1"/>
          <p:nvPr/>
        </p:nvSpPr>
        <p:spPr>
          <a:xfrm>
            <a:off x="5052075" y="875150"/>
            <a:ext cx="1719900" cy="25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bster"/>
                <a:ea typeface="Lobster"/>
                <a:cs typeface="Lobster"/>
                <a:sym typeface="Lobster"/>
              </a:rPr>
              <a:t>Selected Tower</a:t>
            </a:r>
            <a:endParaRPr>
              <a:latin typeface="Lobster"/>
              <a:ea typeface="Lobster"/>
              <a:cs typeface="Lobster"/>
              <a:sym typeface="Lobster"/>
            </a:endParaRPr>
          </a:p>
        </p:txBody>
      </p:sp>
      <p:cxnSp>
        <p:nvCxnSpPr>
          <p:cNvPr id="397" name="Shape 397"/>
          <p:cNvCxnSpPr/>
          <p:nvPr/>
        </p:nvCxnSpPr>
        <p:spPr>
          <a:xfrm flipH="1" rot="-5400000">
            <a:off x="5674125" y="1365050"/>
            <a:ext cx="536400" cy="60600"/>
          </a:xfrm>
          <a:prstGeom prst="curvedConnector3">
            <a:avLst>
              <a:gd fmla="val 50012"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Game Screen</a:t>
            </a:r>
            <a:endParaRPr/>
          </a:p>
        </p:txBody>
      </p:sp>
      <p:sp>
        <p:nvSpPr>
          <p:cNvPr id="403" name="Shape 40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404" name="Shape 404"/>
          <p:cNvGrpSpPr/>
          <p:nvPr/>
        </p:nvGrpSpPr>
        <p:grpSpPr>
          <a:xfrm>
            <a:off x="1303800" y="1597875"/>
            <a:ext cx="3066300" cy="2509500"/>
            <a:chOff x="1303800" y="1597875"/>
            <a:chExt cx="3066300" cy="2509500"/>
          </a:xfrm>
        </p:grpSpPr>
        <p:sp>
          <p:nvSpPr>
            <p:cNvPr id="405" name="Shape 405"/>
            <p:cNvSpPr/>
            <p:nvPr/>
          </p:nvSpPr>
          <p:spPr>
            <a:xfrm>
              <a:off x="1303800" y="1597875"/>
              <a:ext cx="3066300" cy="191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obster"/>
                  <a:ea typeface="Lobster"/>
                  <a:cs typeface="Lobster"/>
                  <a:sym typeface="Lobster"/>
                </a:rPr>
                <a:t>Playfield</a:t>
              </a:r>
              <a:endParaRPr>
                <a:solidFill>
                  <a:schemeClr val="lt1"/>
                </a:solidFill>
                <a:latin typeface="Lobster"/>
                <a:ea typeface="Lobster"/>
                <a:cs typeface="Lobster"/>
                <a:sym typeface="Lobster"/>
              </a:endParaRPr>
            </a:p>
          </p:txBody>
        </p:sp>
        <p:sp>
          <p:nvSpPr>
            <p:cNvPr id="406" name="Shape 406"/>
            <p:cNvSpPr/>
            <p:nvPr/>
          </p:nvSpPr>
          <p:spPr>
            <a:xfrm>
              <a:off x="1303800" y="3514875"/>
              <a:ext cx="690300" cy="592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Lobster"/>
                  <a:ea typeface="Lobster"/>
                  <a:cs typeface="Lobster"/>
                  <a:sym typeface="Lobster"/>
                </a:rPr>
                <a:t>Minimap</a:t>
              </a:r>
              <a:endParaRPr sz="1100">
                <a:solidFill>
                  <a:schemeClr val="lt1"/>
                </a:solidFill>
                <a:latin typeface="Lobster"/>
                <a:ea typeface="Lobster"/>
                <a:cs typeface="Lobster"/>
                <a:sym typeface="Lobster"/>
              </a:endParaRPr>
            </a:p>
          </p:txBody>
        </p:sp>
        <p:sp>
          <p:nvSpPr>
            <p:cNvPr id="407" name="Shape 407"/>
            <p:cNvSpPr/>
            <p:nvPr/>
          </p:nvSpPr>
          <p:spPr>
            <a:xfrm>
              <a:off x="1994100" y="3514875"/>
              <a:ext cx="2376000" cy="592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obster"/>
                  <a:ea typeface="Lobster"/>
                  <a:cs typeface="Lobster"/>
                  <a:sym typeface="Lobster"/>
                </a:rPr>
                <a:t>Shop</a:t>
              </a:r>
              <a:endParaRPr>
                <a:solidFill>
                  <a:schemeClr val="lt1"/>
                </a:solidFill>
                <a:latin typeface="Lobster"/>
                <a:ea typeface="Lobster"/>
                <a:cs typeface="Lobster"/>
                <a:sym typeface="Lobster"/>
              </a:endParaRPr>
            </a:p>
          </p:txBody>
        </p:sp>
      </p:grpSp>
      <p:grpSp>
        <p:nvGrpSpPr>
          <p:cNvPr id="408" name="Shape 408"/>
          <p:cNvGrpSpPr/>
          <p:nvPr/>
        </p:nvGrpSpPr>
        <p:grpSpPr>
          <a:xfrm>
            <a:off x="3821400" y="1204850"/>
            <a:ext cx="903225" cy="949825"/>
            <a:chOff x="3821400" y="1204850"/>
            <a:chExt cx="903225" cy="949825"/>
          </a:xfrm>
        </p:grpSpPr>
        <p:sp>
          <p:nvSpPr>
            <p:cNvPr id="409" name="Shape 409"/>
            <p:cNvSpPr/>
            <p:nvPr/>
          </p:nvSpPr>
          <p:spPr>
            <a:xfrm>
              <a:off x="3821400" y="1597875"/>
              <a:ext cx="548700" cy="5568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 name="Shape 410"/>
            <p:cNvSpPr/>
            <p:nvPr/>
          </p:nvSpPr>
          <p:spPr>
            <a:xfrm rot="5405917">
              <a:off x="3895958" y="1793325"/>
              <a:ext cx="174300" cy="1659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p:nvPr/>
          </p:nvSpPr>
          <p:spPr>
            <a:xfrm rot="5405917">
              <a:off x="4100149" y="1827075"/>
              <a:ext cx="174300" cy="984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p:nvPr/>
          </p:nvSpPr>
          <p:spPr>
            <a:xfrm rot="5405917">
              <a:off x="4201277" y="1827075"/>
              <a:ext cx="174300" cy="984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Shape 413"/>
            <p:cNvSpPr txBox="1"/>
            <p:nvPr/>
          </p:nvSpPr>
          <p:spPr>
            <a:xfrm>
              <a:off x="3852225" y="1204850"/>
              <a:ext cx="872400" cy="26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obster"/>
                  <a:ea typeface="Lobster"/>
                  <a:cs typeface="Lobster"/>
                  <a:sym typeface="Lobster"/>
                </a:rPr>
                <a:t>Controls</a:t>
              </a:r>
              <a:endParaRPr>
                <a:latin typeface="Lobster"/>
                <a:ea typeface="Lobster"/>
                <a:cs typeface="Lobster"/>
                <a:sym typeface="Lobster"/>
              </a:endParaRPr>
            </a:p>
          </p:txBody>
        </p:sp>
        <p:cxnSp>
          <p:nvCxnSpPr>
            <p:cNvPr id="414" name="Shape 414"/>
            <p:cNvCxnSpPr>
              <a:stCxn id="409" idx="0"/>
              <a:endCxn id="413" idx="2"/>
            </p:cNvCxnSpPr>
            <p:nvPr/>
          </p:nvCxnSpPr>
          <p:spPr>
            <a:xfrm rot="-5400000">
              <a:off x="4128450" y="1437975"/>
              <a:ext cx="127200" cy="192600"/>
            </a:xfrm>
            <a:prstGeom prst="curvedConnector3">
              <a:avLst>
                <a:gd fmla="val 50010" name="adj1"/>
              </a:avLst>
            </a:prstGeom>
            <a:noFill/>
            <a:ln cap="flat" cmpd="sng" w="19050">
              <a:solidFill>
                <a:schemeClr val="dk2"/>
              </a:solidFill>
              <a:prstDash val="solid"/>
              <a:round/>
              <a:headEnd len="med" w="med" type="none"/>
              <a:tailEnd len="med" w="med" type="none"/>
            </a:ln>
          </p:spPr>
        </p:cxnSp>
      </p:grpSp>
      <p:sp>
        <p:nvSpPr>
          <p:cNvPr id="415" name="Shape 415"/>
          <p:cNvSpPr/>
          <p:nvPr/>
        </p:nvSpPr>
        <p:spPr>
          <a:xfrm>
            <a:off x="4963250" y="3797375"/>
            <a:ext cx="3487800" cy="8973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Lobster"/>
              <a:ea typeface="Lobster"/>
              <a:cs typeface="Lobster"/>
              <a:sym typeface="Lobster"/>
            </a:endParaRPr>
          </a:p>
        </p:txBody>
      </p:sp>
      <p:cxnSp>
        <p:nvCxnSpPr>
          <p:cNvPr id="416" name="Shape 416"/>
          <p:cNvCxnSpPr>
            <a:stCxn id="407" idx="3"/>
            <a:endCxn id="415" idx="1"/>
          </p:cNvCxnSpPr>
          <p:nvPr/>
        </p:nvCxnSpPr>
        <p:spPr>
          <a:xfrm>
            <a:off x="4370100" y="3811125"/>
            <a:ext cx="593100" cy="435000"/>
          </a:xfrm>
          <a:prstGeom prst="curvedConnector3">
            <a:avLst>
              <a:gd fmla="val 50004" name="adj1"/>
            </a:avLst>
          </a:prstGeom>
          <a:noFill/>
          <a:ln cap="flat" cmpd="sng" w="19050">
            <a:solidFill>
              <a:schemeClr val="dk2"/>
            </a:solidFill>
            <a:prstDash val="solid"/>
            <a:round/>
            <a:headEnd len="med" w="med" type="none"/>
            <a:tailEnd len="med" w="med" type="triangle"/>
          </a:ln>
        </p:spPr>
      </p:cxnSp>
      <p:sp>
        <p:nvSpPr>
          <p:cNvPr id="417" name="Shape 417"/>
          <p:cNvSpPr/>
          <p:nvPr/>
        </p:nvSpPr>
        <p:spPr>
          <a:xfrm>
            <a:off x="5052075" y="3901175"/>
            <a:ext cx="5127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Long Range</a:t>
            </a:r>
            <a:endParaRPr sz="1000">
              <a:solidFill>
                <a:schemeClr val="lt1"/>
              </a:solidFill>
              <a:latin typeface="Lobster"/>
              <a:ea typeface="Lobster"/>
              <a:cs typeface="Lobster"/>
              <a:sym typeface="Lobster"/>
            </a:endParaRPr>
          </a:p>
        </p:txBody>
      </p:sp>
      <p:sp>
        <p:nvSpPr>
          <p:cNvPr id="418" name="Shape 418"/>
          <p:cNvSpPr/>
          <p:nvPr/>
        </p:nvSpPr>
        <p:spPr>
          <a:xfrm>
            <a:off x="5613593" y="3901175"/>
            <a:ext cx="5127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Short Range</a:t>
            </a:r>
            <a:endParaRPr sz="1000">
              <a:solidFill>
                <a:schemeClr val="lt1"/>
              </a:solidFill>
              <a:latin typeface="Lobster"/>
              <a:ea typeface="Lobster"/>
              <a:cs typeface="Lobster"/>
              <a:sym typeface="Lobster"/>
            </a:endParaRPr>
          </a:p>
        </p:txBody>
      </p:sp>
      <p:sp>
        <p:nvSpPr>
          <p:cNvPr id="419" name="Shape 419"/>
          <p:cNvSpPr/>
          <p:nvPr/>
        </p:nvSpPr>
        <p:spPr>
          <a:xfrm>
            <a:off x="6175112" y="3901175"/>
            <a:ext cx="5127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Sugar Farm</a:t>
            </a:r>
            <a:endParaRPr sz="1000">
              <a:solidFill>
                <a:schemeClr val="lt1"/>
              </a:solidFill>
              <a:latin typeface="Lobster"/>
              <a:ea typeface="Lobster"/>
              <a:cs typeface="Lobster"/>
              <a:sym typeface="Lobster"/>
            </a:endParaRPr>
          </a:p>
        </p:txBody>
      </p:sp>
      <p:sp>
        <p:nvSpPr>
          <p:cNvPr id="420" name="Shape 420"/>
          <p:cNvSpPr/>
          <p:nvPr/>
        </p:nvSpPr>
        <p:spPr>
          <a:xfrm>
            <a:off x="6736630" y="3901175"/>
            <a:ext cx="5127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Honey Pot</a:t>
            </a:r>
            <a:endParaRPr sz="1000">
              <a:solidFill>
                <a:schemeClr val="lt1"/>
              </a:solidFill>
              <a:latin typeface="Lobster"/>
              <a:ea typeface="Lobster"/>
              <a:cs typeface="Lobster"/>
              <a:sym typeface="Lobster"/>
            </a:endParaRPr>
          </a:p>
        </p:txBody>
      </p:sp>
      <p:sp>
        <p:nvSpPr>
          <p:cNvPr id="421" name="Shape 421"/>
          <p:cNvSpPr/>
          <p:nvPr/>
        </p:nvSpPr>
        <p:spPr>
          <a:xfrm>
            <a:off x="7298148" y="3901175"/>
            <a:ext cx="5127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Round Wall</a:t>
            </a:r>
            <a:endParaRPr sz="1000">
              <a:solidFill>
                <a:schemeClr val="lt1"/>
              </a:solidFill>
              <a:latin typeface="Lobster"/>
              <a:ea typeface="Lobster"/>
              <a:cs typeface="Lobster"/>
              <a:sym typeface="Lobster"/>
            </a:endParaRPr>
          </a:p>
        </p:txBody>
      </p:sp>
      <p:sp>
        <p:nvSpPr>
          <p:cNvPr id="422" name="Shape 422"/>
          <p:cNvSpPr/>
          <p:nvPr/>
        </p:nvSpPr>
        <p:spPr>
          <a:xfrm>
            <a:off x="7859675" y="3901175"/>
            <a:ext cx="512700" cy="5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Long Wall</a:t>
            </a:r>
            <a:endParaRPr sz="1000">
              <a:solidFill>
                <a:schemeClr val="lt1"/>
              </a:solidFill>
              <a:latin typeface="Lobster"/>
              <a:ea typeface="Lobster"/>
              <a:cs typeface="Lobster"/>
              <a:sym typeface="Lobster"/>
            </a:endParaRPr>
          </a:p>
        </p:txBody>
      </p:sp>
      <p:sp>
        <p:nvSpPr>
          <p:cNvPr id="423" name="Shape 423"/>
          <p:cNvSpPr/>
          <p:nvPr/>
        </p:nvSpPr>
        <p:spPr>
          <a:xfrm>
            <a:off x="5052075" y="4511981"/>
            <a:ext cx="512700" cy="1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30</a:t>
            </a:r>
            <a:endParaRPr sz="1000">
              <a:solidFill>
                <a:schemeClr val="lt1"/>
              </a:solidFill>
              <a:latin typeface="Lobster"/>
              <a:ea typeface="Lobster"/>
              <a:cs typeface="Lobster"/>
              <a:sym typeface="Lobster"/>
            </a:endParaRPr>
          </a:p>
        </p:txBody>
      </p:sp>
      <p:sp>
        <p:nvSpPr>
          <p:cNvPr id="424" name="Shape 424"/>
          <p:cNvSpPr/>
          <p:nvPr/>
        </p:nvSpPr>
        <p:spPr>
          <a:xfrm>
            <a:off x="5613593" y="4511981"/>
            <a:ext cx="512700" cy="1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25</a:t>
            </a:r>
            <a:endParaRPr sz="1000">
              <a:solidFill>
                <a:schemeClr val="lt1"/>
              </a:solidFill>
              <a:latin typeface="Lobster"/>
              <a:ea typeface="Lobster"/>
              <a:cs typeface="Lobster"/>
              <a:sym typeface="Lobster"/>
            </a:endParaRPr>
          </a:p>
        </p:txBody>
      </p:sp>
      <p:sp>
        <p:nvSpPr>
          <p:cNvPr id="425" name="Shape 425"/>
          <p:cNvSpPr/>
          <p:nvPr/>
        </p:nvSpPr>
        <p:spPr>
          <a:xfrm>
            <a:off x="6175111" y="4511981"/>
            <a:ext cx="512700" cy="1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80</a:t>
            </a:r>
            <a:endParaRPr sz="1000">
              <a:solidFill>
                <a:schemeClr val="lt1"/>
              </a:solidFill>
              <a:latin typeface="Lobster"/>
              <a:ea typeface="Lobster"/>
              <a:cs typeface="Lobster"/>
              <a:sym typeface="Lobster"/>
            </a:endParaRPr>
          </a:p>
        </p:txBody>
      </p:sp>
      <p:sp>
        <p:nvSpPr>
          <p:cNvPr id="426" name="Shape 426"/>
          <p:cNvSpPr/>
          <p:nvPr/>
        </p:nvSpPr>
        <p:spPr>
          <a:xfrm>
            <a:off x="6736630" y="4511981"/>
            <a:ext cx="512700" cy="1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60</a:t>
            </a:r>
            <a:endParaRPr sz="1000">
              <a:solidFill>
                <a:schemeClr val="lt1"/>
              </a:solidFill>
              <a:latin typeface="Lobster"/>
              <a:ea typeface="Lobster"/>
              <a:cs typeface="Lobster"/>
              <a:sym typeface="Lobster"/>
            </a:endParaRPr>
          </a:p>
        </p:txBody>
      </p:sp>
      <p:sp>
        <p:nvSpPr>
          <p:cNvPr id="427" name="Shape 427"/>
          <p:cNvSpPr/>
          <p:nvPr/>
        </p:nvSpPr>
        <p:spPr>
          <a:xfrm>
            <a:off x="7298148" y="4511981"/>
            <a:ext cx="512700" cy="1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10</a:t>
            </a:r>
            <a:endParaRPr sz="1000">
              <a:solidFill>
                <a:schemeClr val="lt1"/>
              </a:solidFill>
              <a:latin typeface="Lobster"/>
              <a:ea typeface="Lobster"/>
              <a:cs typeface="Lobster"/>
              <a:sym typeface="Lobster"/>
            </a:endParaRPr>
          </a:p>
        </p:txBody>
      </p:sp>
      <p:sp>
        <p:nvSpPr>
          <p:cNvPr id="428" name="Shape 428"/>
          <p:cNvSpPr/>
          <p:nvPr/>
        </p:nvSpPr>
        <p:spPr>
          <a:xfrm>
            <a:off x="7859675" y="4511981"/>
            <a:ext cx="512700" cy="1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obster"/>
                <a:ea typeface="Lobster"/>
                <a:cs typeface="Lobster"/>
                <a:sym typeface="Lobster"/>
              </a:rPr>
              <a:t>15</a:t>
            </a:r>
            <a:endParaRPr sz="1000">
              <a:solidFill>
                <a:schemeClr val="lt1"/>
              </a:solidFill>
              <a:latin typeface="Lobster"/>
              <a:ea typeface="Lobster"/>
              <a:cs typeface="Lobster"/>
              <a:sym typeface="Lobster"/>
            </a:endParaRPr>
          </a:p>
        </p:txBody>
      </p:sp>
      <p:sp>
        <p:nvSpPr>
          <p:cNvPr id="429" name="Shape 429"/>
          <p:cNvSpPr/>
          <p:nvPr/>
        </p:nvSpPr>
        <p:spPr>
          <a:xfrm>
            <a:off x="4963250" y="1204850"/>
            <a:ext cx="3695100" cy="24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Lobster"/>
              <a:ea typeface="Lobster"/>
              <a:cs typeface="Lobster"/>
              <a:sym typeface="Lobster"/>
            </a:endParaRPr>
          </a:p>
        </p:txBody>
      </p:sp>
      <p:cxnSp>
        <p:nvCxnSpPr>
          <p:cNvPr id="430" name="Shape 430"/>
          <p:cNvCxnSpPr>
            <a:stCxn id="405" idx="3"/>
            <a:endCxn id="429" idx="1"/>
          </p:cNvCxnSpPr>
          <p:nvPr/>
        </p:nvCxnSpPr>
        <p:spPr>
          <a:xfrm flipH="1" rot="10800000">
            <a:off x="4370100" y="2430375"/>
            <a:ext cx="593100" cy="126000"/>
          </a:xfrm>
          <a:prstGeom prst="curvedConnector3">
            <a:avLst>
              <a:gd fmla="val 50004" name="adj1"/>
            </a:avLst>
          </a:prstGeom>
          <a:noFill/>
          <a:ln cap="flat" cmpd="sng" w="19050">
            <a:solidFill>
              <a:schemeClr val="dk2"/>
            </a:solidFill>
            <a:prstDash val="solid"/>
            <a:round/>
            <a:headEnd len="med" w="med" type="none"/>
            <a:tailEnd len="med" w="med" type="triangle"/>
          </a:ln>
        </p:spPr>
      </p:cxnSp>
      <p:pic>
        <p:nvPicPr>
          <p:cNvPr id="431" name="Shape 431"/>
          <p:cNvPicPr preferRelativeResize="0"/>
          <p:nvPr/>
        </p:nvPicPr>
        <p:blipFill>
          <a:blip r:embed="rId3">
            <a:alphaModFix/>
          </a:blip>
          <a:stretch>
            <a:fillRect/>
          </a:stretch>
        </p:blipFill>
        <p:spPr>
          <a:xfrm>
            <a:off x="6582488" y="2212998"/>
            <a:ext cx="456622" cy="435000"/>
          </a:xfrm>
          <a:prstGeom prst="rect">
            <a:avLst/>
          </a:prstGeom>
          <a:noFill/>
          <a:ln>
            <a:noFill/>
          </a:ln>
          <a:effectLst>
            <a:outerShdw blurRad="57150" rotWithShape="0" algn="bl" dir="5400000" dist="19050">
              <a:srgbClr val="000000">
                <a:alpha val="50000"/>
              </a:srgbClr>
            </a:outerShdw>
          </a:effectLst>
        </p:spPr>
      </p:pic>
      <p:pic>
        <p:nvPicPr>
          <p:cNvPr id="432" name="Shape 432"/>
          <p:cNvPicPr preferRelativeResize="0"/>
          <p:nvPr/>
        </p:nvPicPr>
        <p:blipFill>
          <a:blip r:embed="rId4">
            <a:alphaModFix/>
          </a:blip>
          <a:stretch>
            <a:fillRect/>
          </a:stretch>
        </p:blipFill>
        <p:spPr>
          <a:xfrm>
            <a:off x="5526075" y="2624325"/>
            <a:ext cx="456600" cy="456600"/>
          </a:xfrm>
          <a:prstGeom prst="rect">
            <a:avLst/>
          </a:prstGeom>
          <a:noFill/>
          <a:ln>
            <a:noFill/>
          </a:ln>
          <a:effectLst>
            <a:outerShdw blurRad="57150" rotWithShape="0" algn="bl" dir="5400000" dist="19050">
              <a:srgbClr val="000000">
                <a:alpha val="50000"/>
              </a:srgbClr>
            </a:outerShdw>
          </a:effectLst>
        </p:spPr>
      </p:pic>
      <p:pic>
        <p:nvPicPr>
          <p:cNvPr id="433" name="Shape 433"/>
          <p:cNvPicPr preferRelativeResize="0"/>
          <p:nvPr/>
        </p:nvPicPr>
        <p:blipFill>
          <a:blip r:embed="rId4">
            <a:alphaModFix/>
          </a:blip>
          <a:stretch>
            <a:fillRect/>
          </a:stretch>
        </p:blipFill>
        <p:spPr>
          <a:xfrm>
            <a:off x="7176625" y="2868163"/>
            <a:ext cx="456600" cy="456600"/>
          </a:xfrm>
          <a:prstGeom prst="rect">
            <a:avLst/>
          </a:prstGeom>
          <a:noFill/>
          <a:ln>
            <a:noFill/>
          </a:ln>
          <a:effectLst>
            <a:outerShdw blurRad="57150" rotWithShape="0" algn="bl" dir="5400000" dist="19050">
              <a:srgbClr val="000000">
                <a:alpha val="50000"/>
              </a:srgbClr>
            </a:outerShdw>
          </a:effectLst>
        </p:spPr>
      </p:pic>
      <p:pic>
        <p:nvPicPr>
          <p:cNvPr id="434" name="Shape 434"/>
          <p:cNvPicPr preferRelativeResize="0"/>
          <p:nvPr/>
        </p:nvPicPr>
        <p:blipFill>
          <a:blip r:embed="rId4">
            <a:alphaModFix/>
          </a:blip>
          <a:stretch>
            <a:fillRect/>
          </a:stretch>
        </p:blipFill>
        <p:spPr>
          <a:xfrm>
            <a:off x="7775250" y="1923450"/>
            <a:ext cx="456600" cy="456600"/>
          </a:xfrm>
          <a:prstGeom prst="rect">
            <a:avLst/>
          </a:prstGeom>
          <a:noFill/>
          <a:ln>
            <a:noFill/>
          </a:ln>
          <a:effectLst>
            <a:outerShdw blurRad="57150" rotWithShape="0" algn="bl" dir="5400000" dist="19050">
              <a:srgbClr val="000000">
                <a:alpha val="50000"/>
              </a:srgbClr>
            </a:outerShdw>
          </a:effectLst>
        </p:spPr>
      </p:pic>
      <p:grpSp>
        <p:nvGrpSpPr>
          <p:cNvPr id="435" name="Shape 435"/>
          <p:cNvGrpSpPr/>
          <p:nvPr/>
        </p:nvGrpSpPr>
        <p:grpSpPr>
          <a:xfrm>
            <a:off x="4953793" y="1224453"/>
            <a:ext cx="1676765" cy="1040325"/>
            <a:chOff x="4993925" y="1350112"/>
            <a:chExt cx="1595400" cy="959887"/>
          </a:xfrm>
        </p:grpSpPr>
        <p:sp>
          <p:nvSpPr>
            <p:cNvPr id="436" name="Shape 436"/>
            <p:cNvSpPr/>
            <p:nvPr/>
          </p:nvSpPr>
          <p:spPr>
            <a:xfrm>
              <a:off x="4993925" y="1489123"/>
              <a:ext cx="1595400" cy="820875"/>
            </a:xfrm>
            <a:custGeom>
              <a:pathLst>
                <a:path extrusionOk="0" h="32835" w="63816">
                  <a:moveTo>
                    <a:pt x="0" y="3586"/>
                  </a:moveTo>
                  <a:cubicBezTo>
                    <a:pt x="9092" y="5102"/>
                    <a:pt x="18030" y="12326"/>
                    <a:pt x="26923" y="9901"/>
                  </a:cubicBezTo>
                  <a:cubicBezTo>
                    <a:pt x="30563" y="8908"/>
                    <a:pt x="32473" y="4753"/>
                    <a:pt x="35564" y="2589"/>
                  </a:cubicBezTo>
                  <a:cubicBezTo>
                    <a:pt x="39122" y="98"/>
                    <a:pt x="44802" y="-974"/>
                    <a:pt x="48527" y="1260"/>
                  </a:cubicBezTo>
                  <a:cubicBezTo>
                    <a:pt x="51509" y="3049"/>
                    <a:pt x="51671" y="7525"/>
                    <a:pt x="52515" y="10898"/>
                  </a:cubicBezTo>
                  <a:cubicBezTo>
                    <a:pt x="54511" y="18878"/>
                    <a:pt x="56973" y="28271"/>
                    <a:pt x="63816" y="32835"/>
                  </a:cubicBezTo>
                </a:path>
              </a:pathLst>
            </a:custGeom>
            <a:noFill/>
            <a:ln cap="flat" cmpd="sng" w="28575">
              <a:solidFill>
                <a:schemeClr val="accent2"/>
              </a:solidFill>
              <a:prstDash val="solid"/>
              <a:round/>
              <a:headEnd len="med" w="med" type="none"/>
              <a:tailEnd len="med" w="med" type="triangle"/>
            </a:ln>
          </p:spPr>
        </p:sp>
        <p:pic>
          <p:nvPicPr>
            <p:cNvPr id="437" name="Shape 437"/>
            <p:cNvPicPr preferRelativeResize="0"/>
            <p:nvPr/>
          </p:nvPicPr>
          <p:blipFill>
            <a:blip r:embed="rId5">
              <a:alphaModFix/>
            </a:blip>
            <a:stretch>
              <a:fillRect/>
            </a:stretch>
          </p:blipFill>
          <p:spPr>
            <a:xfrm rot="6548394">
              <a:off x="5220575" y="1538488"/>
              <a:ext cx="246383" cy="282550"/>
            </a:xfrm>
            <a:prstGeom prst="rect">
              <a:avLst/>
            </a:prstGeom>
            <a:noFill/>
            <a:ln>
              <a:noFill/>
            </a:ln>
            <a:effectLst>
              <a:outerShdw blurRad="57150" rotWithShape="0" algn="bl" dir="5400000" dist="19050">
                <a:srgbClr val="000000">
                  <a:alpha val="50000"/>
                </a:srgbClr>
              </a:outerShdw>
            </a:effectLst>
          </p:spPr>
        </p:pic>
        <p:pic>
          <p:nvPicPr>
            <p:cNvPr id="438" name="Shape 438"/>
            <p:cNvPicPr preferRelativeResize="0"/>
            <p:nvPr/>
          </p:nvPicPr>
          <p:blipFill>
            <a:blip r:embed="rId5">
              <a:alphaModFix/>
            </a:blip>
            <a:stretch>
              <a:fillRect/>
            </a:stretch>
          </p:blipFill>
          <p:spPr>
            <a:xfrm rot="2700000">
              <a:off x="5685625" y="1500088"/>
              <a:ext cx="246384" cy="282550"/>
            </a:xfrm>
            <a:prstGeom prst="rect">
              <a:avLst/>
            </a:prstGeom>
            <a:noFill/>
            <a:ln>
              <a:noFill/>
            </a:ln>
            <a:effectLst>
              <a:outerShdw blurRad="57150" rotWithShape="0" algn="bl" dir="5400000" dist="19050">
                <a:srgbClr val="000000">
                  <a:alpha val="50000"/>
                </a:srgbClr>
              </a:outerShdw>
            </a:effectLst>
          </p:spPr>
        </p:pic>
        <p:pic>
          <p:nvPicPr>
            <p:cNvPr id="439" name="Shape 439"/>
            <p:cNvPicPr preferRelativeResize="0"/>
            <p:nvPr/>
          </p:nvPicPr>
          <p:blipFill>
            <a:blip r:embed="rId5">
              <a:alphaModFix/>
            </a:blip>
            <a:stretch>
              <a:fillRect/>
            </a:stretch>
          </p:blipFill>
          <p:spPr>
            <a:xfrm rot="8753869">
              <a:off x="6112250" y="1394888"/>
              <a:ext cx="246384" cy="282550"/>
            </a:xfrm>
            <a:prstGeom prst="rect">
              <a:avLst/>
            </a:prstGeom>
            <a:noFill/>
            <a:ln>
              <a:noFill/>
            </a:ln>
            <a:effectLst>
              <a:outerShdw blurRad="57150" rotWithShape="0" algn="bl" dir="5400000" dist="19050">
                <a:srgbClr val="000000">
                  <a:alpha val="50000"/>
                </a:srgbClr>
              </a:outerShdw>
            </a:effectLst>
          </p:spPr>
        </p:pic>
        <p:pic>
          <p:nvPicPr>
            <p:cNvPr id="440" name="Shape 440"/>
            <p:cNvPicPr preferRelativeResize="0"/>
            <p:nvPr/>
          </p:nvPicPr>
          <p:blipFill>
            <a:blip r:embed="rId5">
              <a:alphaModFix/>
            </a:blip>
            <a:stretch>
              <a:fillRect/>
            </a:stretch>
          </p:blipFill>
          <p:spPr>
            <a:xfrm rot="9479396">
              <a:off x="6243044" y="1826338"/>
              <a:ext cx="246384" cy="282550"/>
            </a:xfrm>
            <a:prstGeom prst="rect">
              <a:avLst/>
            </a:prstGeom>
            <a:noFill/>
            <a:ln>
              <a:noFill/>
            </a:ln>
            <a:effectLst>
              <a:outerShdw blurRad="57150" rotWithShape="0" algn="bl" dir="5400000" dist="19050">
                <a:srgbClr val="000000">
                  <a:alpha val="50000"/>
                </a:srgbClr>
              </a:outerShdw>
            </a:effectLst>
          </p:spPr>
        </p:pic>
      </p:grpSp>
      <p:pic>
        <p:nvPicPr>
          <p:cNvPr id="441" name="Shape 441"/>
          <p:cNvPicPr preferRelativeResize="0"/>
          <p:nvPr/>
        </p:nvPicPr>
        <p:blipFill>
          <a:blip r:embed="rId6">
            <a:alphaModFix/>
          </a:blip>
          <a:stretch>
            <a:fillRect/>
          </a:stretch>
        </p:blipFill>
        <p:spPr>
          <a:xfrm>
            <a:off x="5716375" y="1663675"/>
            <a:ext cx="512700" cy="54932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Shape 4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Ants</a:t>
            </a:r>
            <a:endParaRPr/>
          </a:p>
        </p:txBody>
      </p:sp>
      <p:sp>
        <p:nvSpPr>
          <p:cNvPr id="447" name="Shape 44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Ants can take numerous forms:</a:t>
            </a:r>
            <a:endParaRPr/>
          </a:p>
          <a:p>
            <a:pPr indent="-311150" lvl="0" marL="457200" rtl="0">
              <a:spcBef>
                <a:spcPts val="1600"/>
              </a:spcBef>
              <a:spcAft>
                <a:spcPts val="0"/>
              </a:spcAft>
              <a:buSzPts val="1300"/>
              <a:buChar char="●"/>
            </a:pPr>
            <a:r>
              <a:rPr lang="en"/>
              <a:t>normal</a:t>
            </a:r>
            <a:endParaRPr/>
          </a:p>
          <a:p>
            <a:pPr indent="-311150" lvl="0" marL="457200" rtl="0">
              <a:spcBef>
                <a:spcPts val="0"/>
              </a:spcBef>
              <a:spcAft>
                <a:spcPts val="0"/>
              </a:spcAft>
              <a:buSzPts val="1300"/>
              <a:buChar char="●"/>
            </a:pPr>
            <a:r>
              <a:rPr lang="en"/>
              <a:t>strong &amp; slow</a:t>
            </a:r>
            <a:endParaRPr/>
          </a:p>
          <a:p>
            <a:pPr indent="-311150" lvl="0" marL="457200" rtl="0">
              <a:spcBef>
                <a:spcPts val="0"/>
              </a:spcBef>
              <a:spcAft>
                <a:spcPts val="0"/>
              </a:spcAft>
              <a:buSzPts val="1300"/>
              <a:buChar char="●"/>
            </a:pPr>
            <a:r>
              <a:rPr lang="en"/>
              <a:t>extra fast</a:t>
            </a:r>
            <a:endParaRPr/>
          </a:p>
        </p:txBody>
      </p:sp>
      <p:sp>
        <p:nvSpPr>
          <p:cNvPr id="448" name="Shape 4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449" name="Shape 449"/>
          <p:cNvPicPr preferRelativeResize="0"/>
          <p:nvPr/>
        </p:nvPicPr>
        <p:blipFill>
          <a:blip r:embed="rId3">
            <a:alphaModFix/>
          </a:blip>
          <a:stretch>
            <a:fillRect/>
          </a:stretch>
        </p:blipFill>
        <p:spPr>
          <a:xfrm>
            <a:off x="4995000" y="352500"/>
            <a:ext cx="3456050" cy="44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Shape 45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Towers</a:t>
            </a:r>
            <a:endParaRPr/>
          </a:p>
        </p:txBody>
      </p:sp>
      <p:sp>
        <p:nvSpPr>
          <p:cNvPr id="455" name="Shape 45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There are six kinds of towers:</a:t>
            </a:r>
            <a:endParaRPr/>
          </a:p>
          <a:p>
            <a:pPr indent="-311150" lvl="0" marL="457200" rtl="0">
              <a:spcBef>
                <a:spcPts val="1600"/>
              </a:spcBef>
              <a:spcAft>
                <a:spcPts val="0"/>
              </a:spcAft>
              <a:buSzPts val="1300"/>
              <a:buAutoNum type="arabicPeriod"/>
            </a:pPr>
            <a:r>
              <a:rPr lang="en"/>
              <a:t>the main toast object to defend</a:t>
            </a:r>
            <a:endParaRPr/>
          </a:p>
          <a:p>
            <a:pPr indent="-311150" lvl="0" marL="457200" rtl="0">
              <a:spcBef>
                <a:spcPts val="0"/>
              </a:spcBef>
              <a:spcAft>
                <a:spcPts val="0"/>
              </a:spcAft>
              <a:buSzPts val="1300"/>
              <a:buAutoNum type="arabicPeriod"/>
            </a:pPr>
            <a:r>
              <a:rPr lang="en"/>
              <a:t>long range ant appeasement units</a:t>
            </a:r>
            <a:endParaRPr/>
          </a:p>
          <a:p>
            <a:pPr indent="-311150" lvl="0" marL="457200" rtl="0">
              <a:spcBef>
                <a:spcPts val="0"/>
              </a:spcBef>
              <a:spcAft>
                <a:spcPts val="0"/>
              </a:spcAft>
              <a:buSzPts val="1300"/>
              <a:buAutoNum type="arabicPeriod"/>
            </a:pPr>
            <a:r>
              <a:rPr lang="en"/>
              <a:t>short range ant appeasment units</a:t>
            </a:r>
            <a:endParaRPr/>
          </a:p>
          <a:p>
            <a:pPr indent="-311150" lvl="0" marL="457200" rtl="0">
              <a:spcBef>
                <a:spcPts val="0"/>
              </a:spcBef>
              <a:spcAft>
                <a:spcPts val="0"/>
              </a:spcAft>
              <a:buSzPts val="1300"/>
              <a:buAutoNum type="arabicPeriod"/>
            </a:pPr>
            <a:r>
              <a:rPr lang="en"/>
              <a:t>static obstacle &amp; wall units</a:t>
            </a:r>
            <a:endParaRPr/>
          </a:p>
          <a:p>
            <a:pPr indent="-311150" lvl="0" marL="457200" rtl="0">
              <a:spcBef>
                <a:spcPts val="0"/>
              </a:spcBef>
              <a:spcAft>
                <a:spcPts val="0"/>
              </a:spcAft>
              <a:buSzPts val="1300"/>
              <a:buAutoNum type="arabicPeriod"/>
            </a:pPr>
            <a:r>
              <a:rPr lang="en"/>
              <a:t>disposable honeypot units</a:t>
            </a:r>
            <a:endParaRPr/>
          </a:p>
          <a:p>
            <a:pPr indent="-311150" lvl="0" marL="457200">
              <a:spcBef>
                <a:spcPts val="0"/>
              </a:spcBef>
              <a:spcAft>
                <a:spcPts val="0"/>
              </a:spcAft>
              <a:buSzPts val="1300"/>
              <a:buAutoNum type="arabicPeriod"/>
            </a:pPr>
            <a:r>
              <a:rPr lang="en"/>
              <a:t>loot farm units</a:t>
            </a:r>
            <a:endParaRPr/>
          </a:p>
        </p:txBody>
      </p:sp>
      <p:sp>
        <p:nvSpPr>
          <p:cNvPr id="456" name="Shape 45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457" name="Shape 457"/>
          <p:cNvPicPr preferRelativeResize="0"/>
          <p:nvPr/>
        </p:nvPicPr>
        <p:blipFill>
          <a:blip r:embed="rId3">
            <a:alphaModFix/>
          </a:blip>
          <a:stretch>
            <a:fillRect/>
          </a:stretch>
        </p:blipFill>
        <p:spPr>
          <a:xfrm>
            <a:off x="5923013" y="1325004"/>
            <a:ext cx="1012375" cy="1084700"/>
          </a:xfrm>
          <a:prstGeom prst="rect">
            <a:avLst/>
          </a:prstGeom>
          <a:noFill/>
          <a:ln>
            <a:noFill/>
          </a:ln>
          <a:effectLst>
            <a:outerShdw blurRad="200025" rotWithShape="0" algn="bl" dir="5400000" dist="104775">
              <a:srgbClr val="000000">
                <a:alpha val="50000"/>
              </a:srgbClr>
            </a:outerShdw>
          </a:effectLst>
        </p:spPr>
      </p:pic>
      <p:pic>
        <p:nvPicPr>
          <p:cNvPr id="458" name="Shape 458"/>
          <p:cNvPicPr preferRelativeResize="0"/>
          <p:nvPr/>
        </p:nvPicPr>
        <p:blipFill>
          <a:blip r:embed="rId4">
            <a:alphaModFix/>
          </a:blip>
          <a:stretch>
            <a:fillRect/>
          </a:stretch>
        </p:blipFill>
        <p:spPr>
          <a:xfrm>
            <a:off x="7274050" y="2149978"/>
            <a:ext cx="932675" cy="999300"/>
          </a:xfrm>
          <a:prstGeom prst="rect">
            <a:avLst/>
          </a:prstGeom>
          <a:noFill/>
          <a:ln>
            <a:noFill/>
          </a:ln>
          <a:effectLst>
            <a:outerShdw blurRad="171450" rotWithShape="0" algn="bl" dir="5400000" dist="85725">
              <a:srgbClr val="000000">
                <a:alpha val="50000"/>
              </a:srgbClr>
            </a:outerShdw>
          </a:effectLst>
        </p:spPr>
      </p:pic>
      <p:pic>
        <p:nvPicPr>
          <p:cNvPr id="459" name="Shape 459"/>
          <p:cNvPicPr preferRelativeResize="0"/>
          <p:nvPr/>
        </p:nvPicPr>
        <p:blipFill>
          <a:blip r:embed="rId5">
            <a:alphaModFix/>
          </a:blip>
          <a:stretch>
            <a:fillRect/>
          </a:stretch>
        </p:blipFill>
        <p:spPr>
          <a:xfrm>
            <a:off x="7146479" y="532435"/>
            <a:ext cx="1187825" cy="1131575"/>
          </a:xfrm>
          <a:prstGeom prst="rect">
            <a:avLst/>
          </a:prstGeom>
          <a:noFill/>
          <a:ln>
            <a:noFill/>
          </a:ln>
          <a:effectLst>
            <a:outerShdw blurRad="57150" rotWithShape="0" algn="bl" dir="5400000" dist="57150">
              <a:srgbClr val="000000">
                <a:alpha val="50000"/>
              </a:srgbClr>
            </a:outerShdw>
          </a:effectLst>
        </p:spPr>
      </p:pic>
      <p:pic>
        <p:nvPicPr>
          <p:cNvPr id="460" name="Shape 460"/>
          <p:cNvPicPr preferRelativeResize="0"/>
          <p:nvPr/>
        </p:nvPicPr>
        <p:blipFill>
          <a:blip r:embed="rId6">
            <a:alphaModFix/>
          </a:blip>
          <a:stretch>
            <a:fillRect/>
          </a:stretch>
        </p:blipFill>
        <p:spPr>
          <a:xfrm>
            <a:off x="5850712" y="2718498"/>
            <a:ext cx="1084700" cy="1084700"/>
          </a:xfrm>
          <a:prstGeom prst="rect">
            <a:avLst/>
          </a:prstGeom>
          <a:noFill/>
          <a:ln>
            <a:noFill/>
          </a:ln>
          <a:effectLst>
            <a:outerShdw blurRad="171450" rotWithShape="0" algn="bl" dir="5400000" dist="19050">
              <a:srgbClr val="000000">
                <a:alpha val="50000"/>
              </a:srgbClr>
            </a:outerShdw>
          </a:effectLst>
        </p:spPr>
      </p:pic>
      <p:pic>
        <p:nvPicPr>
          <p:cNvPr id="461" name="Shape 461"/>
          <p:cNvPicPr preferRelativeResize="0"/>
          <p:nvPr/>
        </p:nvPicPr>
        <p:blipFill>
          <a:blip r:embed="rId7">
            <a:alphaModFix/>
          </a:blip>
          <a:stretch>
            <a:fillRect/>
          </a:stretch>
        </p:blipFill>
        <p:spPr>
          <a:xfrm>
            <a:off x="7198025" y="3446950"/>
            <a:ext cx="1084700" cy="1084700"/>
          </a:xfrm>
          <a:prstGeom prst="rect">
            <a:avLst/>
          </a:prstGeom>
          <a:noFill/>
          <a:ln>
            <a:noFill/>
          </a:ln>
          <a:effectLst>
            <a:outerShdw blurRad="242888" rotWithShape="0" algn="bl" dir="5400000" dist="1333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