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
      <p:font typeface="Pacifico"/>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acific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rPr lang="en" sz="6000">
                <a:latin typeface="Pacifico"/>
                <a:ea typeface="Pacifico"/>
                <a:cs typeface="Pacifico"/>
                <a:sym typeface="Pacifico"/>
              </a:rPr>
              <a:t>Kelvin </a:t>
            </a:r>
            <a:r>
              <a:rPr lang="en" sz="6000" u="sng">
                <a:latin typeface="Pacifico"/>
                <a:ea typeface="Pacifico"/>
                <a:cs typeface="Pacifico"/>
                <a:sym typeface="Pacifico"/>
              </a:rPr>
              <a:t>373</a:t>
            </a:r>
            <a:endParaRPr sz="6000">
              <a:latin typeface="Pacifico"/>
              <a:ea typeface="Pacifico"/>
              <a:cs typeface="Pacifico"/>
              <a:sym typeface="Pacifico"/>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Stephen Barkas, Blase Johnson, </a:t>
            </a:r>
            <a:endParaRPr/>
          </a:p>
          <a:p>
            <a:pPr indent="0" lvl="0" marL="0">
              <a:spcBef>
                <a:spcPts val="0"/>
              </a:spcBef>
              <a:spcAft>
                <a:spcPts val="0"/>
              </a:spcAft>
              <a:buNone/>
            </a:pPr>
            <a:r>
              <a:rPr lang="en"/>
              <a:t>Chris Johnston, </a:t>
            </a:r>
            <a:r>
              <a:rPr lang="en"/>
              <a:t>Pavel Samsonov,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Camera</a:t>
            </a:r>
            <a:endParaRPr/>
          </a:p>
        </p:txBody>
      </p:sp>
      <p:sp>
        <p:nvSpPr>
          <p:cNvPr id="332" name="Shape 332"/>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Final stage will be set in a room with TVs in the background that will be filming the epic battle.</a:t>
            </a:r>
            <a:endParaRPr sz="2400"/>
          </a:p>
          <a:p>
            <a:pPr indent="-381000" lvl="0" marL="457200" rtl="0">
              <a:spcBef>
                <a:spcPts val="0"/>
              </a:spcBef>
              <a:spcAft>
                <a:spcPts val="0"/>
              </a:spcAft>
              <a:buSzPts val="2400"/>
              <a:buChar char="●"/>
            </a:pPr>
            <a:r>
              <a:rPr lang="en" sz="2400"/>
              <a:t>As the battle goes on the TV start breaking down and displaying static</a:t>
            </a:r>
            <a:endParaRPr sz="2400"/>
          </a:p>
          <a:p>
            <a:pPr indent="-381000" lvl="0" marL="457200" rtl="0">
              <a:spcBef>
                <a:spcPts val="0"/>
              </a:spcBef>
              <a:spcAft>
                <a:spcPts val="0"/>
              </a:spcAft>
              <a:buSzPts val="2400"/>
              <a:buChar char="●"/>
            </a:pPr>
            <a:r>
              <a:rPr lang="en" sz="2400"/>
              <a:t>Dialog boxes will use secondary cameras to zoom in on Hero and Bosses’ faces.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Camera</a:t>
            </a:r>
            <a:endParaRPr/>
          </a:p>
        </p:txBody>
      </p:sp>
      <p:pic>
        <p:nvPicPr>
          <p:cNvPr id="338" name="Shape 338"/>
          <p:cNvPicPr preferRelativeResize="0"/>
          <p:nvPr/>
        </p:nvPicPr>
        <p:blipFill>
          <a:blip r:embed="rId3">
            <a:alphaModFix/>
          </a:blip>
          <a:stretch>
            <a:fillRect/>
          </a:stretch>
        </p:blipFill>
        <p:spPr>
          <a:xfrm>
            <a:off x="1418701" y="1136900"/>
            <a:ext cx="6306600" cy="394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Physics</a:t>
            </a:r>
            <a:endParaRPr/>
          </a:p>
        </p:txBody>
      </p:sp>
      <p:sp>
        <p:nvSpPr>
          <p:cNvPr id="344" name="Shape 344"/>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Platforming will be handled by rigidbody physics</a:t>
            </a:r>
            <a:endParaRPr sz="2400"/>
          </a:p>
          <a:p>
            <a:pPr indent="-381000" lvl="0" marL="457200" rtl="0">
              <a:spcBef>
                <a:spcPts val="0"/>
              </a:spcBef>
              <a:spcAft>
                <a:spcPts val="0"/>
              </a:spcAft>
              <a:buSzPts val="2400"/>
              <a:buChar char="●"/>
            </a:pPr>
            <a:r>
              <a:rPr lang="en" sz="2400"/>
              <a:t>Water particles &amp; projectiles will be affected by gravity. Particles stop moving and shortly disappear when hitting a rigid body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 World</a:t>
            </a:r>
            <a:endParaRPr/>
          </a:p>
        </p:txBody>
      </p:sp>
      <p:sp>
        <p:nvSpPr>
          <p:cNvPr id="350" name="Shape 350"/>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latin typeface="Maven Pro"/>
                <a:ea typeface="Maven Pro"/>
                <a:cs typeface="Maven Pro"/>
                <a:sym typeface="Maven Pro"/>
              </a:rPr>
              <a:t>Lights</a:t>
            </a:r>
            <a:endParaRPr b="1" sz="2400">
              <a:latin typeface="Maven Pro"/>
              <a:ea typeface="Maven Pro"/>
              <a:cs typeface="Maven Pro"/>
              <a:sym typeface="Maven Pro"/>
            </a:endParaRPr>
          </a:p>
          <a:p>
            <a:pPr indent="-381000" lvl="0" marL="457200" rtl="0">
              <a:spcBef>
                <a:spcPts val="0"/>
              </a:spcBef>
              <a:spcAft>
                <a:spcPts val="0"/>
              </a:spcAft>
              <a:buSzPts val="2400"/>
              <a:buChar char="●"/>
            </a:pPr>
            <a:r>
              <a:rPr lang="en" sz="2400"/>
              <a:t>Point lighting: Spotlight follows player around in a dark room for one of the bosses.</a:t>
            </a:r>
            <a:endParaRPr sz="2400"/>
          </a:p>
          <a:p>
            <a:pPr indent="-381000" lvl="0" marL="457200" rtl="0">
              <a:spcBef>
                <a:spcPts val="0"/>
              </a:spcBef>
              <a:spcAft>
                <a:spcPts val="0"/>
              </a:spcAft>
              <a:buSzPts val="2400"/>
              <a:buChar char="●"/>
            </a:pPr>
            <a:r>
              <a:rPr lang="en" sz="2400"/>
              <a:t>Directional lighting: Platforms block light</a:t>
            </a:r>
            <a:endParaRPr sz="2400"/>
          </a:p>
          <a:p>
            <a:pPr indent="-381000" lvl="0" marL="457200" rtl="0">
              <a:spcBef>
                <a:spcPts val="0"/>
              </a:spcBef>
              <a:spcAft>
                <a:spcPts val="0"/>
              </a:spcAft>
              <a:buSzPts val="2400"/>
              <a:buChar char="●"/>
            </a:pPr>
            <a:r>
              <a:rPr lang="en" sz="2400"/>
              <a:t>Spotlights: Boss rooms have spotlights.</a:t>
            </a:r>
            <a:endParaRPr sz="2400"/>
          </a:p>
          <a:p>
            <a:pPr indent="0" lvl="0" marL="0" rtl="0">
              <a:spcBef>
                <a:spcPts val="0"/>
              </a:spcBef>
              <a:spcAft>
                <a:spcPts val="0"/>
              </a:spcAft>
              <a:buNone/>
            </a:pPr>
            <a:r>
              <a:rPr b="1" lang="en" sz="2400">
                <a:latin typeface="Maven Pro"/>
                <a:ea typeface="Maven Pro"/>
                <a:cs typeface="Maven Pro"/>
                <a:sym typeface="Maven Pro"/>
              </a:rPr>
              <a:t>Normal Map</a:t>
            </a:r>
            <a:endParaRPr b="1" sz="2400">
              <a:latin typeface="Maven Pro"/>
              <a:ea typeface="Maven Pro"/>
              <a:cs typeface="Maven Pro"/>
              <a:sym typeface="Maven Pro"/>
            </a:endParaRPr>
          </a:p>
          <a:p>
            <a:pPr indent="-381000" lvl="0" marL="457200" rtl="0">
              <a:spcBef>
                <a:spcPts val="0"/>
              </a:spcBef>
              <a:spcAft>
                <a:spcPts val="0"/>
              </a:spcAft>
              <a:buSzPts val="2400"/>
              <a:buChar char="●"/>
            </a:pPr>
            <a:r>
              <a:rPr lang="en" sz="2400"/>
              <a:t>Background for each level will implement a normal map made by an auto-generator. </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Lighting Example for Boss Room</a:t>
            </a:r>
            <a:endParaRPr/>
          </a:p>
        </p:txBody>
      </p:sp>
      <p:pic>
        <p:nvPicPr>
          <p:cNvPr id="356" name="Shape 356"/>
          <p:cNvPicPr preferRelativeResize="0"/>
          <p:nvPr/>
        </p:nvPicPr>
        <p:blipFill>
          <a:blip r:embed="rId3">
            <a:alphaModFix/>
          </a:blip>
          <a:stretch>
            <a:fillRect/>
          </a:stretch>
        </p:blipFill>
        <p:spPr>
          <a:xfrm>
            <a:off x="1303800" y="1161675"/>
            <a:ext cx="5953401" cy="394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Particle System</a:t>
            </a:r>
            <a:endParaRPr/>
          </a:p>
        </p:txBody>
      </p:sp>
      <p:sp>
        <p:nvSpPr>
          <p:cNvPr id="362" name="Shape 362"/>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Squirtgun and water balloons produce water particles </a:t>
            </a:r>
            <a:endParaRPr sz="2400"/>
          </a:p>
          <a:p>
            <a:pPr indent="-381000" lvl="0" marL="457200" rtl="0">
              <a:spcBef>
                <a:spcPts val="0"/>
              </a:spcBef>
              <a:spcAft>
                <a:spcPts val="0"/>
              </a:spcAft>
              <a:buSzPts val="2400"/>
              <a:buChar char="●"/>
            </a:pPr>
            <a:r>
              <a:rPr lang="en" sz="2400"/>
              <a:t>Sparks from Robots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HUD Example</a:t>
            </a:r>
            <a:endParaRPr/>
          </a:p>
        </p:txBody>
      </p:sp>
      <p:pic>
        <p:nvPicPr>
          <p:cNvPr id="368" name="Shape 368"/>
          <p:cNvPicPr preferRelativeResize="0"/>
          <p:nvPr/>
        </p:nvPicPr>
        <p:blipFill>
          <a:blip r:embed="rId3">
            <a:alphaModFix/>
          </a:blip>
          <a:stretch>
            <a:fillRect/>
          </a:stretch>
        </p:blipFill>
        <p:spPr>
          <a:xfrm>
            <a:off x="1818452" y="1305100"/>
            <a:ext cx="6001200" cy="375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 systems</a:t>
            </a:r>
            <a:endParaRPr/>
          </a:p>
        </p:txBody>
      </p:sp>
      <p:sp>
        <p:nvSpPr>
          <p:cNvPr id="374" name="Shape 374"/>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Difficulty System</a:t>
            </a:r>
            <a:endParaRPr sz="2400"/>
          </a:p>
          <a:p>
            <a:pPr indent="-381000" lvl="1" marL="914400" rtl="0">
              <a:spcBef>
                <a:spcPts val="0"/>
              </a:spcBef>
              <a:spcAft>
                <a:spcPts val="0"/>
              </a:spcAft>
              <a:buSzPts val="2400"/>
              <a:buChar char="○"/>
            </a:pPr>
            <a:r>
              <a:rPr lang="en" sz="2400"/>
              <a:t>Health and damage multipliers</a:t>
            </a:r>
            <a:endParaRPr sz="2400"/>
          </a:p>
          <a:p>
            <a:pPr indent="-381000" lvl="0" marL="457200" rtl="0">
              <a:spcBef>
                <a:spcPts val="0"/>
              </a:spcBef>
              <a:spcAft>
                <a:spcPts val="0"/>
              </a:spcAft>
              <a:buSzPts val="2400"/>
              <a:buChar char="●"/>
            </a:pPr>
            <a:r>
              <a:rPr lang="en" sz="2400"/>
              <a:t>Scoring System</a:t>
            </a:r>
            <a:endParaRPr sz="2400"/>
          </a:p>
          <a:p>
            <a:pPr indent="-381000" lvl="1" marL="914400" rtl="0">
              <a:spcBef>
                <a:spcPts val="0"/>
              </a:spcBef>
              <a:spcAft>
                <a:spcPts val="0"/>
              </a:spcAft>
              <a:buSzPts val="2400"/>
              <a:buChar char="○"/>
            </a:pPr>
            <a:r>
              <a:rPr lang="en" sz="2400"/>
              <a:t>Combo based multiplier based </a:t>
            </a:r>
            <a:endParaRPr sz="2400"/>
          </a:p>
          <a:p>
            <a:pPr indent="-381000" lvl="0" marL="457200" rtl="0">
              <a:spcBef>
                <a:spcPts val="0"/>
              </a:spcBef>
              <a:spcAft>
                <a:spcPts val="0"/>
              </a:spcAft>
              <a:buSzPts val="2400"/>
              <a:buChar char="●"/>
            </a:pPr>
            <a:r>
              <a:rPr lang="en" sz="2400"/>
              <a:t>Powerup System</a:t>
            </a:r>
            <a:endParaRPr sz="2400"/>
          </a:p>
          <a:p>
            <a:pPr indent="-381000" lvl="1" marL="914400" rtl="0">
              <a:spcBef>
                <a:spcPts val="0"/>
              </a:spcBef>
              <a:spcAft>
                <a:spcPts val="0"/>
              </a:spcAft>
              <a:buSzPts val="2400"/>
              <a:buChar char="○"/>
            </a:pPr>
            <a:r>
              <a:rPr lang="en" sz="2400"/>
              <a:t>Speed Multipliers</a:t>
            </a:r>
            <a:endParaRPr sz="2400"/>
          </a:p>
          <a:p>
            <a:pPr indent="-381000" lvl="1" marL="914400" rtl="0">
              <a:spcBef>
                <a:spcPts val="0"/>
              </a:spcBef>
              <a:spcAft>
                <a:spcPts val="0"/>
              </a:spcAft>
              <a:buSzPts val="2400"/>
              <a:buChar char="○"/>
            </a:pPr>
            <a:r>
              <a:rPr lang="en" sz="2400"/>
              <a:t>Infinite Health, Infinite Water Balloons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are we going to meet the deadline?</a:t>
            </a:r>
            <a:endParaRPr/>
          </a:p>
        </p:txBody>
      </p:sp>
      <p:sp>
        <p:nvSpPr>
          <p:cNvPr id="380" name="Shape 380"/>
          <p:cNvSpPr txBox="1"/>
          <p:nvPr>
            <p:ph idx="1" type="body"/>
          </p:nvPr>
        </p:nvSpPr>
        <p:spPr>
          <a:xfrm>
            <a:off x="1303800" y="1280500"/>
            <a:ext cx="7030500" cy="30339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b="1" lang="en" sz="2400"/>
              <a:t>Week 1</a:t>
            </a:r>
            <a:endParaRPr b="1" sz="2400"/>
          </a:p>
          <a:p>
            <a:pPr indent="-381000" lvl="0" marL="457200" rtl="0">
              <a:lnSpc>
                <a:spcPct val="100000"/>
              </a:lnSpc>
              <a:spcBef>
                <a:spcPts val="0"/>
              </a:spcBef>
              <a:spcAft>
                <a:spcPts val="0"/>
              </a:spcAft>
              <a:buSzPts val="2400"/>
              <a:buChar char="●"/>
            </a:pPr>
            <a:r>
              <a:rPr lang="en" sz="2400"/>
              <a:t>Have platforming physics working</a:t>
            </a:r>
            <a:endParaRPr sz="2400"/>
          </a:p>
          <a:p>
            <a:pPr indent="-381000" lvl="0" marL="457200" rtl="0">
              <a:lnSpc>
                <a:spcPct val="100000"/>
              </a:lnSpc>
              <a:spcBef>
                <a:spcPts val="0"/>
              </a:spcBef>
              <a:spcAft>
                <a:spcPts val="0"/>
              </a:spcAft>
              <a:buSzPts val="2400"/>
              <a:buChar char="●"/>
            </a:pPr>
            <a:r>
              <a:rPr lang="en" sz="2400"/>
              <a:t>Have collision working</a:t>
            </a:r>
            <a:endParaRPr sz="2400"/>
          </a:p>
          <a:p>
            <a:pPr indent="-381000" lvl="0" marL="457200" rtl="0">
              <a:lnSpc>
                <a:spcPct val="100000"/>
              </a:lnSpc>
              <a:spcBef>
                <a:spcPts val="0"/>
              </a:spcBef>
              <a:spcAft>
                <a:spcPts val="0"/>
              </a:spcAft>
              <a:buSzPts val="2400"/>
              <a:buChar char="●"/>
            </a:pPr>
            <a:r>
              <a:rPr lang="en" sz="2400"/>
              <a:t>Finalize planning documents</a:t>
            </a:r>
            <a:endParaRPr sz="2400"/>
          </a:p>
          <a:p>
            <a:pPr indent="0" lvl="0" marL="0" rtl="0">
              <a:lnSpc>
                <a:spcPct val="100000"/>
              </a:lnSpc>
              <a:spcBef>
                <a:spcPts val="0"/>
              </a:spcBef>
              <a:spcAft>
                <a:spcPts val="0"/>
              </a:spcAft>
              <a:buNone/>
            </a:pPr>
            <a:r>
              <a:rPr b="1" lang="en" sz="2400"/>
              <a:t>Week 2</a:t>
            </a:r>
            <a:endParaRPr b="1" sz="2400"/>
          </a:p>
          <a:p>
            <a:pPr indent="-381000" lvl="0" marL="457200" rtl="0">
              <a:lnSpc>
                <a:spcPct val="100000"/>
              </a:lnSpc>
              <a:spcBef>
                <a:spcPts val="0"/>
              </a:spcBef>
              <a:spcAft>
                <a:spcPts val="0"/>
              </a:spcAft>
              <a:buSzPts val="2400"/>
              <a:buChar char="●"/>
            </a:pPr>
            <a:r>
              <a:rPr lang="en" sz="2400"/>
              <a:t>Implement lighting and particle system</a:t>
            </a:r>
            <a:endParaRPr sz="2400"/>
          </a:p>
          <a:p>
            <a:pPr indent="-381000" lvl="0" marL="457200">
              <a:spcBef>
                <a:spcPts val="0"/>
              </a:spcBef>
              <a:spcAft>
                <a:spcPts val="0"/>
              </a:spcAft>
              <a:buSzPts val="2400"/>
              <a:buChar char="●"/>
            </a:pPr>
            <a:r>
              <a:rPr lang="en" sz="2400"/>
              <a:t>Implement levels and bosses</a:t>
            </a:r>
            <a:endParaRPr sz="2400"/>
          </a:p>
          <a:p>
            <a:pPr indent="0" lvl="0" marL="0">
              <a:lnSpc>
                <a:spcPct val="100000"/>
              </a:lnSpc>
              <a:spcBef>
                <a:spcPts val="0"/>
              </a:spcBef>
              <a:spcAft>
                <a:spcPts val="0"/>
              </a:spcAft>
              <a:buNone/>
            </a:pPr>
            <a:r>
              <a:rPr b="1" lang="en" sz="2400"/>
              <a:t>Week 3</a:t>
            </a:r>
            <a:endParaRPr b="1" sz="2400"/>
          </a:p>
          <a:p>
            <a:pPr indent="-381000" lvl="0" marL="457200" rtl="0">
              <a:lnSpc>
                <a:spcPct val="100000"/>
              </a:lnSpc>
              <a:spcBef>
                <a:spcPts val="0"/>
              </a:spcBef>
              <a:spcAft>
                <a:spcPts val="0"/>
              </a:spcAft>
              <a:buSzPts val="2400"/>
              <a:buChar char="●"/>
            </a:pPr>
            <a:r>
              <a:rPr lang="en" sz="2400"/>
              <a:t>Minor </a:t>
            </a:r>
            <a:r>
              <a:rPr lang="en" sz="2400"/>
              <a:t>tweaks</a:t>
            </a:r>
            <a:r>
              <a:rPr lang="en" sz="2400"/>
              <a:t> and debugging</a:t>
            </a:r>
            <a:endParaRPr sz="2400"/>
          </a:p>
          <a:p>
            <a:pPr indent="-381000" lvl="0" marL="457200">
              <a:lnSpc>
                <a:spcPct val="100000"/>
              </a:lnSpc>
              <a:spcBef>
                <a:spcPts val="0"/>
              </a:spcBef>
              <a:spcAft>
                <a:spcPts val="0"/>
              </a:spcAft>
              <a:buSzPts val="2400"/>
              <a:buChar char="●"/>
            </a:pPr>
            <a:r>
              <a:rPr lang="en" sz="2400"/>
              <a:t>Playtesting</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Season Pass!!!1!</a:t>
            </a:r>
            <a:endParaRPr/>
          </a:p>
        </p:txBody>
      </p:sp>
      <p:sp>
        <p:nvSpPr>
          <p:cNvPr id="386" name="Shape 386"/>
          <p:cNvSpPr txBox="1"/>
          <p:nvPr>
            <p:ph idx="1" type="body"/>
          </p:nvPr>
        </p:nvSpPr>
        <p:spPr>
          <a:xfrm>
            <a:off x="5708900" y="945050"/>
            <a:ext cx="3139500" cy="3264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Gamestop pre-order exclusive</a:t>
            </a:r>
            <a:endParaRPr sz="1800"/>
          </a:p>
          <a:p>
            <a:pPr indent="-342900" lvl="0" marL="457200" rtl="0">
              <a:spcBef>
                <a:spcPts val="0"/>
              </a:spcBef>
              <a:spcAft>
                <a:spcPts val="0"/>
              </a:spcAft>
              <a:buSzPts val="1800"/>
              <a:buChar char="-"/>
            </a:pPr>
            <a:r>
              <a:rPr lang="en" sz="1800"/>
              <a:t>1 additional level</a:t>
            </a:r>
            <a:endParaRPr sz="1800"/>
          </a:p>
          <a:p>
            <a:pPr indent="-342900" lvl="0" marL="457200" rtl="0">
              <a:spcBef>
                <a:spcPts val="0"/>
              </a:spcBef>
              <a:spcAft>
                <a:spcPts val="0"/>
              </a:spcAft>
              <a:buSzPts val="1800"/>
              <a:buChar char="-"/>
            </a:pPr>
            <a:r>
              <a:rPr lang="en" sz="1800"/>
              <a:t>Cheat codez</a:t>
            </a:r>
            <a:endParaRPr sz="1800"/>
          </a:p>
          <a:p>
            <a:pPr indent="-342900" lvl="0" marL="457200">
              <a:spcBef>
                <a:spcPts val="0"/>
              </a:spcBef>
              <a:spcAft>
                <a:spcPts val="0"/>
              </a:spcAft>
              <a:buSzPts val="1800"/>
              <a:buChar char="-"/>
            </a:pPr>
            <a:r>
              <a:rPr lang="en" sz="1800"/>
              <a:t>MTN DEW XP Boost</a:t>
            </a:r>
            <a:endParaRPr sz="1800"/>
          </a:p>
        </p:txBody>
      </p:sp>
      <p:sp>
        <p:nvSpPr>
          <p:cNvPr id="387" name="Shape 387"/>
          <p:cNvSpPr/>
          <p:nvPr/>
        </p:nvSpPr>
        <p:spPr>
          <a:xfrm>
            <a:off x="284225" y="1234350"/>
            <a:ext cx="5424678" cy="2541618"/>
          </a:xfrm>
          <a:prstGeom prst="irregularSeal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7200"/>
              <a:t>$24.99</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Backstory</a:t>
            </a:r>
            <a:endParaRPr/>
          </a:p>
        </p:txBody>
      </p:sp>
      <p:sp>
        <p:nvSpPr>
          <p:cNvPr id="284" name="Shape 284"/>
          <p:cNvSpPr txBox="1"/>
          <p:nvPr>
            <p:ph idx="1" type="body"/>
          </p:nvPr>
        </p:nvSpPr>
        <p:spPr>
          <a:xfrm>
            <a:off x="1056750" y="14607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The year is 20XX. In the years following the Mole Sunk war against the robots, humanity has fallen and Earth was taken over by the robots from the planet Kelvin 373. After years of the robots draining Earth of its resources, you are humanity’s last hope to stop them. The odds are stacked against you, but you must succeed. Failure is not an option. Go out there and save humanity! </a:t>
            </a:r>
            <a:endParaRPr sz="2400"/>
          </a:p>
          <a:p>
            <a:pPr indent="0" lvl="0" marL="0">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 Description</a:t>
            </a:r>
            <a:endParaRPr/>
          </a:p>
        </p:txBody>
      </p:sp>
      <p:sp>
        <p:nvSpPr>
          <p:cNvPr id="290" name="Shape 29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t>Kelvin 373 will be a 2-D Action Platformer, which will work as a side scroller. Guide Hobbes through 4 levels armed with just a squirtgun and water balloons, and face up against General Kelvin’s robot army.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Splash Screen</a:t>
            </a:r>
            <a:endParaRPr/>
          </a:p>
        </p:txBody>
      </p:sp>
      <p:sp>
        <p:nvSpPr>
          <p:cNvPr id="296" name="Shape 296"/>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t>Splash screen will have our game name and a placeholder image. If no action is taken by the player, after ~10 seconds we will display the backstory to the game. If any action is taken while the story is being displayed the splash screen will be brought back up. There will be buttons to start the game with each difficulty setting.</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 Objects</a:t>
            </a:r>
            <a:endParaRPr/>
          </a:p>
        </p:txBody>
      </p:sp>
      <p:sp>
        <p:nvSpPr>
          <p:cNvPr id="302" name="Shape 302"/>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Hero Character</a:t>
            </a:r>
            <a:endParaRPr sz="2400"/>
          </a:p>
          <a:p>
            <a:pPr indent="-381000" lvl="0" marL="457200" rtl="0">
              <a:spcBef>
                <a:spcPts val="0"/>
              </a:spcBef>
              <a:spcAft>
                <a:spcPts val="0"/>
              </a:spcAft>
              <a:buSzPts val="2400"/>
              <a:buChar char="●"/>
            </a:pPr>
            <a:r>
              <a:rPr lang="en" sz="2400"/>
              <a:t>Boss Characters</a:t>
            </a:r>
            <a:endParaRPr sz="2400"/>
          </a:p>
          <a:p>
            <a:pPr indent="-381000" lvl="0" marL="457200" rtl="0">
              <a:spcBef>
                <a:spcPts val="0"/>
              </a:spcBef>
              <a:spcAft>
                <a:spcPts val="0"/>
              </a:spcAft>
              <a:buSzPts val="2400"/>
              <a:buChar char="●"/>
            </a:pPr>
            <a:r>
              <a:rPr lang="en" sz="2400"/>
              <a:t>Boss Minions</a:t>
            </a:r>
            <a:endParaRPr sz="2400"/>
          </a:p>
          <a:p>
            <a:pPr indent="-381000" lvl="0" marL="457200" rtl="0">
              <a:spcBef>
                <a:spcPts val="0"/>
              </a:spcBef>
              <a:spcAft>
                <a:spcPts val="0"/>
              </a:spcAft>
              <a:buSzPts val="2400"/>
              <a:buChar char="●"/>
            </a:pPr>
            <a:r>
              <a:rPr lang="en" sz="2400"/>
              <a:t>Projectiles (Squirt gun, water balloons, etc)</a:t>
            </a:r>
            <a:endParaRPr sz="2400"/>
          </a:p>
          <a:p>
            <a:pPr indent="-381000" lvl="1" marL="914400" rtl="0">
              <a:spcBef>
                <a:spcPts val="0"/>
              </a:spcBef>
              <a:spcAft>
                <a:spcPts val="0"/>
              </a:spcAft>
              <a:buSzPts val="2400"/>
              <a:buChar char="○"/>
            </a:pPr>
            <a:r>
              <a:rPr lang="en" sz="2400"/>
              <a:t>Squirt gun: Fires a projectile in a fast arc</a:t>
            </a:r>
            <a:endParaRPr sz="2400"/>
          </a:p>
          <a:p>
            <a:pPr indent="-381000" lvl="1" marL="914400" rtl="0">
              <a:spcBef>
                <a:spcPts val="0"/>
              </a:spcBef>
              <a:spcAft>
                <a:spcPts val="0"/>
              </a:spcAft>
              <a:buSzPts val="2400"/>
              <a:buChar char="○"/>
            </a:pPr>
            <a:r>
              <a:rPr lang="en" sz="2400"/>
              <a:t>Water balloon: Strong splash damage projectile which travels in a slow arc. </a:t>
            </a:r>
            <a:endParaRPr sz="2400"/>
          </a:p>
          <a:p>
            <a:pPr indent="-381000" lvl="1" marL="914400" rtl="0">
              <a:spcBef>
                <a:spcPts val="0"/>
              </a:spcBef>
              <a:spcAft>
                <a:spcPts val="0"/>
              </a:spcAft>
              <a:buSzPts val="2400"/>
              <a:buChar char="○"/>
            </a:pPr>
            <a:r>
              <a:rPr lang="en" sz="2400"/>
              <a:t>All water projectiles give off droplets as a particle effect when traveling and on hit</a:t>
            </a:r>
            <a:endParaRPr sz="2400"/>
          </a:p>
          <a:p>
            <a:pPr indent="0" lvl="0" marL="0" marR="0" rtl="0" algn="l">
              <a:lnSpc>
                <a:spcPct val="115000"/>
              </a:lnSpc>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Behaviors</a:t>
            </a:r>
            <a:endParaRPr/>
          </a:p>
        </p:txBody>
      </p:sp>
      <p:sp>
        <p:nvSpPr>
          <p:cNvPr id="308" name="Shape 308"/>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sz="2400"/>
              <a:t>Interpolate</a:t>
            </a:r>
            <a:r>
              <a:rPr lang="en" sz="2400"/>
              <a:t> </a:t>
            </a:r>
            <a:endParaRPr sz="2400"/>
          </a:p>
          <a:p>
            <a:pPr indent="-381000" lvl="0" marL="457200" rtl="0">
              <a:lnSpc>
                <a:spcPct val="115000"/>
              </a:lnSpc>
              <a:spcBef>
                <a:spcPts val="0"/>
              </a:spcBef>
              <a:spcAft>
                <a:spcPts val="0"/>
              </a:spcAft>
              <a:buSzPts val="2400"/>
              <a:buChar char="●"/>
            </a:pPr>
            <a:r>
              <a:rPr lang="en" sz="2400"/>
              <a:t>Camera Position</a:t>
            </a:r>
            <a:endParaRPr sz="2400"/>
          </a:p>
          <a:p>
            <a:pPr indent="-381000" lvl="0" marL="457200" rtl="0">
              <a:lnSpc>
                <a:spcPct val="115000"/>
              </a:lnSpc>
              <a:spcBef>
                <a:spcPts val="0"/>
              </a:spcBef>
              <a:spcAft>
                <a:spcPts val="0"/>
              </a:spcAft>
              <a:buSzPts val="2400"/>
              <a:buChar char="●"/>
            </a:pPr>
            <a:r>
              <a:rPr lang="en" sz="2400"/>
              <a:t>Whatever else comes up</a:t>
            </a:r>
            <a:endParaRPr sz="2400"/>
          </a:p>
          <a:p>
            <a:pPr indent="0" lvl="0" marL="0" rtl="0">
              <a:lnSpc>
                <a:spcPct val="115000"/>
              </a:lnSpc>
              <a:spcBef>
                <a:spcPts val="0"/>
              </a:spcBef>
              <a:spcAft>
                <a:spcPts val="0"/>
              </a:spcAft>
              <a:buNone/>
            </a:pPr>
            <a:r>
              <a:rPr b="1" lang="en" sz="2400"/>
              <a:t>Shake Position </a:t>
            </a:r>
            <a:endParaRPr b="1" sz="2400"/>
          </a:p>
          <a:p>
            <a:pPr indent="-381000" lvl="0" marL="457200" rtl="0">
              <a:lnSpc>
                <a:spcPct val="115000"/>
              </a:lnSpc>
              <a:spcBef>
                <a:spcPts val="0"/>
              </a:spcBef>
              <a:spcAft>
                <a:spcPts val="0"/>
              </a:spcAft>
              <a:buSzPts val="2400"/>
              <a:buChar char="●"/>
            </a:pPr>
            <a:r>
              <a:rPr lang="en" sz="2400"/>
              <a:t>Screen shake when boss is defeated</a:t>
            </a:r>
            <a:endParaRPr sz="2400"/>
          </a:p>
          <a:p>
            <a:pPr indent="-381000" lvl="0" marL="457200" rtl="0">
              <a:lnSpc>
                <a:spcPct val="115000"/>
              </a:lnSpc>
              <a:spcBef>
                <a:spcPts val="0"/>
              </a:spcBef>
              <a:spcAft>
                <a:spcPts val="0"/>
              </a:spcAft>
              <a:buSzPts val="2400"/>
              <a:buChar char="●"/>
            </a:pPr>
            <a:r>
              <a:rPr lang="en" sz="2400"/>
              <a:t>Small object shake on hero when taking damage</a:t>
            </a:r>
            <a:endParaRPr sz="2400"/>
          </a:p>
          <a:p>
            <a:pPr indent="0" lvl="0" marL="0" rtl="0">
              <a:lnSpc>
                <a:spcPct val="115000"/>
              </a:lnSpc>
              <a:spcBef>
                <a:spcPts val="0"/>
              </a:spcBef>
              <a:spcAft>
                <a:spcPts val="0"/>
              </a:spcAft>
              <a:buNone/>
            </a:pPr>
            <a:r>
              <a:t/>
            </a:r>
            <a:endParaRPr sz="2400"/>
          </a:p>
          <a:p>
            <a:pPr indent="0" lvl="0" marL="0" rtl="0">
              <a:spcBef>
                <a:spcPts val="0"/>
              </a:spcBef>
              <a:spcAft>
                <a:spcPts val="0"/>
              </a:spcAft>
              <a:buNone/>
            </a:pPr>
            <a:r>
              <a:t/>
            </a:r>
            <a:endParaRPr sz="2400"/>
          </a:p>
          <a:p>
            <a:pPr indent="0" lvl="0" marL="0">
              <a:lnSpc>
                <a:spcPct val="115000"/>
              </a:lnSpc>
              <a:spcBef>
                <a:spcPts val="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Behaviors</a:t>
            </a:r>
            <a:endParaRPr/>
          </a:p>
        </p:txBody>
      </p:sp>
      <p:sp>
        <p:nvSpPr>
          <p:cNvPr id="314" name="Shape 314"/>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2400"/>
              <a:t>Chase </a:t>
            </a:r>
            <a:endParaRPr b="1" sz="2400"/>
          </a:p>
          <a:p>
            <a:pPr indent="-381000" lvl="0" marL="457200" rtl="0">
              <a:lnSpc>
                <a:spcPct val="100000"/>
              </a:lnSpc>
              <a:spcBef>
                <a:spcPts val="0"/>
              </a:spcBef>
              <a:spcAft>
                <a:spcPts val="0"/>
              </a:spcAft>
              <a:buSzPts val="2400"/>
              <a:buChar char="●"/>
            </a:pPr>
            <a:r>
              <a:rPr lang="en" sz="2400"/>
              <a:t>Minions will chase after the hero</a:t>
            </a:r>
            <a:endParaRPr sz="2400"/>
          </a:p>
          <a:p>
            <a:pPr indent="-381000" lvl="0" marL="457200" rtl="0">
              <a:lnSpc>
                <a:spcPct val="100000"/>
              </a:lnSpc>
              <a:spcBef>
                <a:spcPts val="0"/>
              </a:spcBef>
              <a:spcAft>
                <a:spcPts val="0"/>
              </a:spcAft>
              <a:buSzPts val="2400"/>
              <a:buChar char="●"/>
            </a:pPr>
            <a:r>
              <a:rPr lang="en" sz="2400"/>
              <a:t>One boss will have spotlight that follows the hero</a:t>
            </a:r>
            <a:endParaRPr sz="2400"/>
          </a:p>
          <a:p>
            <a:pPr indent="-381000" lvl="0" marL="457200" rtl="0">
              <a:lnSpc>
                <a:spcPct val="100000"/>
              </a:lnSpc>
              <a:spcBef>
                <a:spcPts val="0"/>
              </a:spcBef>
              <a:spcAft>
                <a:spcPts val="0"/>
              </a:spcAft>
              <a:buSzPts val="2400"/>
              <a:buChar char="●"/>
            </a:pPr>
            <a:r>
              <a:rPr lang="en" sz="2400"/>
              <a:t>Enemy projectiles follow hero</a:t>
            </a:r>
            <a:endParaRPr sz="2400"/>
          </a:p>
          <a:p>
            <a:pPr indent="0" lvl="0" marL="0" rtl="0">
              <a:lnSpc>
                <a:spcPct val="100000"/>
              </a:lnSpc>
              <a:spcBef>
                <a:spcPts val="0"/>
              </a:spcBef>
              <a:spcAft>
                <a:spcPts val="0"/>
              </a:spcAft>
              <a:buNone/>
            </a:pPr>
            <a:r>
              <a:rPr b="1" lang="en" sz="2400"/>
              <a:t>Collision</a:t>
            </a:r>
            <a:endParaRPr b="1" sz="2400"/>
          </a:p>
          <a:p>
            <a:pPr indent="-381000" lvl="0" marL="457200" rtl="0">
              <a:lnSpc>
                <a:spcPct val="100000"/>
              </a:lnSpc>
              <a:spcBef>
                <a:spcPts val="0"/>
              </a:spcBef>
              <a:spcAft>
                <a:spcPts val="0"/>
              </a:spcAft>
              <a:buSzPts val="2400"/>
              <a:buChar char="●"/>
            </a:pPr>
            <a:r>
              <a:rPr lang="en" sz="2400"/>
              <a:t>Per pixel collision occurs with projectiles and boss objects. </a:t>
            </a:r>
            <a:endParaRPr sz="2400"/>
          </a:p>
          <a:p>
            <a:pPr indent="-381000" lvl="0" marL="457200" rtl="0">
              <a:lnSpc>
                <a:spcPct val="100000"/>
              </a:lnSpc>
              <a:spcBef>
                <a:spcPts val="0"/>
              </a:spcBef>
              <a:spcAft>
                <a:spcPts val="0"/>
              </a:spcAft>
              <a:buSzPts val="2400"/>
              <a:buChar char="●"/>
            </a:pPr>
            <a:r>
              <a:rPr lang="en" sz="2400"/>
              <a:t>Object collision occurs with water balloons</a:t>
            </a:r>
            <a:r>
              <a:rPr lang="en" sz="1400"/>
              <a:t>.</a:t>
            </a:r>
            <a:endParaRPr sz="1400"/>
          </a:p>
          <a:p>
            <a:pPr indent="0" lvl="0" marL="0" rtl="0">
              <a:spcBef>
                <a:spcPts val="1600"/>
              </a:spcBef>
              <a:spcAft>
                <a:spcPts val="0"/>
              </a:spcAft>
              <a:buNone/>
            </a:pPr>
            <a:r>
              <a:t/>
            </a:r>
            <a:endParaRPr sz="1400"/>
          </a:p>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Behaviors</a:t>
            </a:r>
            <a:endParaRPr/>
          </a:p>
        </p:txBody>
      </p:sp>
      <p:sp>
        <p:nvSpPr>
          <p:cNvPr id="320" name="Shape 3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400"/>
              <a:t>Game Over</a:t>
            </a:r>
            <a:endParaRPr b="1" sz="2400"/>
          </a:p>
          <a:p>
            <a:pPr indent="-381000" lvl="0" marL="457200" rtl="0">
              <a:spcBef>
                <a:spcPts val="1600"/>
              </a:spcBef>
              <a:spcAft>
                <a:spcPts val="0"/>
              </a:spcAft>
              <a:buSzPts val="2400"/>
              <a:buChar char="●"/>
            </a:pPr>
            <a:r>
              <a:rPr lang="en" sz="2400"/>
              <a:t>When player health drops to zero, show screen to prompt user to press button to restart.</a:t>
            </a:r>
            <a:endParaRPr sz="2400"/>
          </a:p>
          <a:p>
            <a:pPr indent="-381000" lvl="0" marL="457200" rtl="0">
              <a:spcBef>
                <a:spcPts val="0"/>
              </a:spcBef>
              <a:spcAft>
                <a:spcPts val="0"/>
              </a:spcAft>
              <a:buSzPts val="2400"/>
              <a:buChar char="●"/>
            </a:pPr>
            <a:r>
              <a:rPr lang="en" sz="2400"/>
              <a:t>Player will resume gameplay back at the start of their current level</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Projectile Behavior</a:t>
            </a:r>
            <a:endParaRPr/>
          </a:p>
        </p:txBody>
      </p:sp>
      <p:pic>
        <p:nvPicPr>
          <p:cNvPr id="326" name="Shape 326"/>
          <p:cNvPicPr preferRelativeResize="0"/>
          <p:nvPr/>
        </p:nvPicPr>
        <p:blipFill>
          <a:blip r:embed="rId3">
            <a:alphaModFix/>
          </a:blip>
          <a:stretch>
            <a:fillRect/>
          </a:stretch>
        </p:blipFill>
        <p:spPr>
          <a:xfrm>
            <a:off x="1258750" y="1315000"/>
            <a:ext cx="5822850" cy="382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