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7" r:id="rId2"/>
    <p:sldId id="256" r:id="rId3"/>
    <p:sldId id="428" r:id="rId4"/>
    <p:sldId id="431" r:id="rId5"/>
    <p:sldId id="430" r:id="rId6"/>
    <p:sldId id="432" r:id="rId7"/>
    <p:sldId id="434" r:id="rId8"/>
    <p:sldId id="433" r:id="rId9"/>
    <p:sldId id="441" r:id="rId10"/>
    <p:sldId id="435" r:id="rId11"/>
    <p:sldId id="436" r:id="rId12"/>
    <p:sldId id="437" r:id="rId13"/>
    <p:sldId id="438" r:id="rId14"/>
    <p:sldId id="440" r:id="rId15"/>
    <p:sldId id="444" r:id="rId16"/>
    <p:sldId id="446" r:id="rId17"/>
    <p:sldId id="442" r:id="rId18"/>
    <p:sldId id="447" r:id="rId19"/>
    <p:sldId id="445" r:id="rId20"/>
    <p:sldId id="450" r:id="rId21"/>
    <p:sldId id="439" r:id="rId22"/>
    <p:sldId id="451" r:id="rId23"/>
    <p:sldId id="453" r:id="rId24"/>
    <p:sldId id="455" r:id="rId25"/>
    <p:sldId id="45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457"/>
            <p14:sldId id="256"/>
            <p14:sldId id="428"/>
            <p14:sldId id="431"/>
            <p14:sldId id="430"/>
            <p14:sldId id="432"/>
            <p14:sldId id="434"/>
            <p14:sldId id="433"/>
            <p14:sldId id="441"/>
            <p14:sldId id="435"/>
            <p14:sldId id="436"/>
            <p14:sldId id="437"/>
            <p14:sldId id="438"/>
            <p14:sldId id="440"/>
            <p14:sldId id="444"/>
            <p14:sldId id="446"/>
            <p14:sldId id="442"/>
            <p14:sldId id="447"/>
            <p14:sldId id="445"/>
            <p14:sldId id="450"/>
            <p14:sldId id="439"/>
            <p14:sldId id="451"/>
            <p14:sldId id="453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Product: Three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Projected Distant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 smtClean="0"/>
                  <a:t> not normalized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 smtClean="0"/>
                  <a:t> is normalized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Cosine-theta</a:t>
                </a:r>
              </a:p>
              <a:p>
                <a:pPr lvl="1"/>
                <a:r>
                  <a:rPr lang="en-US" dirty="0" smtClean="0"/>
                  <a:t>Both normalized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Direction (normalization is not important)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 smtClean="0"/>
                  <a:t>&gt; 0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 smtClean="0"/>
                  <a:t>&lt; 0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6478838" y="639209"/>
            <a:ext cx="3448786" cy="2791227"/>
            <a:chOff x="4748169" y="1770814"/>
            <a:chExt cx="3448786" cy="2791227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748169" y="1770814"/>
              <a:ext cx="2856963" cy="1759665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4748169" y="3343274"/>
              <a:ext cx="1183864" cy="187205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685897" y="2262519"/>
                  <a:ext cx="820206" cy="402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897" y="2262519"/>
                  <a:ext cx="820206" cy="4029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2727" r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 flipV="1">
              <a:off x="5266329" y="2982375"/>
              <a:ext cx="2930626" cy="463422"/>
            </a:xfrm>
            <a:prstGeom prst="straightConnector1">
              <a:avLst/>
            </a:prstGeom>
            <a:ln w="9525">
              <a:solidFill>
                <a:srgbClr val="FF0000"/>
              </a:solidFill>
              <a:prstDash val="dash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29998" y="3477031"/>
                  <a:ext cx="82020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998" y="3477031"/>
                  <a:ext cx="820206" cy="37677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613" r="-7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 flipV="1">
              <a:off x="7605133" y="1779734"/>
              <a:ext cx="297813" cy="187881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49614" y="3665416"/>
              <a:ext cx="3053332" cy="500919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lgDash"/>
              <a:headEnd type="arrow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21110549">
                  <a:off x="5784172" y="3880251"/>
                  <a:ext cx="1323486" cy="6817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10549">
                  <a:off x="5784172" y="3880251"/>
                  <a:ext cx="1323486" cy="6817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2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 flipV="1">
              <a:off x="4751229" y="3540947"/>
              <a:ext cx="98385" cy="6206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224230" y="3381534"/>
            <a:ext cx="1183864" cy="989733"/>
            <a:chOff x="3375331" y="2937974"/>
            <a:chExt cx="1183864" cy="989733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3375331" y="2969072"/>
              <a:ext cx="1041928" cy="635314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375331" y="3417180"/>
              <a:ext cx="1183864" cy="187205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475586" y="2937974"/>
                  <a:ext cx="820206" cy="378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5586" y="2937974"/>
                  <a:ext cx="820206" cy="37875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80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557160" y="3550937"/>
                  <a:ext cx="82020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160" y="3550937"/>
                  <a:ext cx="820206" cy="3767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1613" r="-7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81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Intersection: Case A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54633" y="2545194"/>
            <a:ext cx="2926080" cy="2926080"/>
            <a:chOff x="6148010" y="3113796"/>
            <a:chExt cx="2926080" cy="2926080"/>
          </a:xfrm>
        </p:grpSpPr>
        <p:sp>
          <p:nvSpPr>
            <p:cNvPr id="22" name="Oval 21"/>
            <p:cNvSpPr/>
            <p:nvPr/>
          </p:nvSpPr>
          <p:spPr>
            <a:xfrm>
              <a:off x="6148010" y="3113796"/>
              <a:ext cx="2926080" cy="2926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Or 3"/>
            <p:cNvSpPr/>
            <p:nvPr/>
          </p:nvSpPr>
          <p:spPr>
            <a:xfrm>
              <a:off x="7471089" y="4466784"/>
              <a:ext cx="182880" cy="182880"/>
            </a:xfrm>
            <a:prstGeom prst="flowChar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V="1">
            <a:off x="1947678" y="4013583"/>
            <a:ext cx="5721474" cy="2539286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932593" y="3419770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67402" y="3248291"/>
            <a:ext cx="4688314" cy="3125400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8584" y="5266541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7666" y="646521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67612" y="339222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429737" y="5780603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90305">
            <a:off x="3643480" y="4626324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364008" y="2118961"/>
            <a:ext cx="1363842" cy="19385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52753" y="2467232"/>
            <a:ext cx="5200112" cy="3342830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3288721" y="3859951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7332" y="4042467"/>
            <a:ext cx="383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  Center of Sphere</a:t>
            </a:r>
          </a:p>
          <a:p>
            <a:r>
              <a:rPr lang="en-US" dirty="0" smtClean="0"/>
              <a:t>r: Radius of Sphere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641082" y="2940611"/>
            <a:ext cx="1466971" cy="102960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417731" y="2227033"/>
            <a:ext cx="575780" cy="741037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446589" y="2188594"/>
            <a:ext cx="2003837" cy="140641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"/>
          <p:cNvSpPr txBox="1">
            <a:spLocks/>
          </p:cNvSpPr>
          <p:nvPr/>
        </p:nvSpPr>
        <p:spPr>
          <a:xfrm>
            <a:off x="9183199" y="1598767"/>
            <a:ext cx="1400088" cy="1040388"/>
          </a:xfrm>
          <a:prstGeom prst="wedgeRoundRectCallout">
            <a:avLst>
              <a:gd name="adj1" fmla="val -69854"/>
              <a:gd name="adj2" fmla="val 31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Greater or less than r?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Flowchart: Or 44"/>
          <p:cNvSpPr/>
          <p:nvPr/>
        </p:nvSpPr>
        <p:spPr>
          <a:xfrm>
            <a:off x="7006959" y="3050269"/>
            <a:ext cx="182880" cy="182880"/>
          </a:xfrm>
          <a:prstGeom prst="flowChartOr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620289" y="2303107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81165" y="1795795"/>
            <a:ext cx="383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&gt; </a:t>
            </a:r>
            <a:r>
              <a:rPr lang="en-US" sz="2800" dirty="0" err="1" smtClean="0"/>
              <a:t>len</a:t>
            </a:r>
            <a:endParaRPr lang="en-US" sz="28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97" y="5603683"/>
            <a:ext cx="7746953" cy="110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1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Intersection: Case A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54633" y="2545194"/>
            <a:ext cx="2926080" cy="2926080"/>
            <a:chOff x="6148010" y="3113796"/>
            <a:chExt cx="2926080" cy="2926080"/>
          </a:xfrm>
        </p:grpSpPr>
        <p:sp>
          <p:nvSpPr>
            <p:cNvPr id="22" name="Oval 21"/>
            <p:cNvSpPr/>
            <p:nvPr/>
          </p:nvSpPr>
          <p:spPr>
            <a:xfrm>
              <a:off x="6148010" y="3113796"/>
              <a:ext cx="2926080" cy="2926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Or 3"/>
            <p:cNvSpPr/>
            <p:nvPr/>
          </p:nvSpPr>
          <p:spPr>
            <a:xfrm>
              <a:off x="7471089" y="4466784"/>
              <a:ext cx="182880" cy="182880"/>
            </a:xfrm>
            <a:prstGeom prst="flowChar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V="1">
            <a:off x="1947678" y="4013583"/>
            <a:ext cx="5721474" cy="2539286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932593" y="3419770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67402" y="3248291"/>
            <a:ext cx="4688314" cy="3125400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8584" y="5266541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7666" y="646521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67612" y="339222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429737" y="5780603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90305">
            <a:off x="3643480" y="4626324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364008" y="2118961"/>
            <a:ext cx="1363842" cy="19385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52753" y="2467232"/>
            <a:ext cx="5200112" cy="3342830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3288721" y="3859951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7332" y="4042467"/>
            <a:ext cx="383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  Center of Sphere</a:t>
            </a:r>
          </a:p>
          <a:p>
            <a:r>
              <a:rPr lang="en-US" dirty="0" smtClean="0"/>
              <a:t>r: Radius of Sphere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641082" y="2940611"/>
            <a:ext cx="1466971" cy="102960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417731" y="2227033"/>
            <a:ext cx="575780" cy="741037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446589" y="2188594"/>
            <a:ext cx="2003837" cy="140641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"/>
          <p:cNvSpPr txBox="1">
            <a:spLocks/>
          </p:cNvSpPr>
          <p:nvPr/>
        </p:nvSpPr>
        <p:spPr>
          <a:xfrm>
            <a:off x="9183199" y="1598767"/>
            <a:ext cx="1400088" cy="1040388"/>
          </a:xfrm>
          <a:prstGeom prst="wedgeRoundRectCallout">
            <a:avLst>
              <a:gd name="adj1" fmla="val -69854"/>
              <a:gd name="adj2" fmla="val 31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Greater or less than r?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Flowchart: Or 44"/>
          <p:cNvSpPr/>
          <p:nvPr/>
        </p:nvSpPr>
        <p:spPr>
          <a:xfrm>
            <a:off x="7006959" y="3050269"/>
            <a:ext cx="182880" cy="182880"/>
          </a:xfrm>
          <a:prstGeom prst="flowChartOr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171923" y="1725614"/>
            <a:ext cx="166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</a:t>
            </a:r>
            <a:r>
              <a:rPr lang="en-US" dirty="0" smtClean="0"/>
              <a:t> = P1 + h * V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098400" y="2047288"/>
            <a:ext cx="337546" cy="1002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620289" y="2303107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81165" y="1795795"/>
            <a:ext cx="383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&gt; </a:t>
            </a:r>
            <a:r>
              <a:rPr lang="en-US" sz="2800" dirty="0" err="1" smtClean="0"/>
              <a:t>len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0" y="5629320"/>
            <a:ext cx="8459958" cy="11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9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Intersection: Case A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54633" y="2545194"/>
            <a:ext cx="2926080" cy="2926080"/>
            <a:chOff x="6148010" y="3113796"/>
            <a:chExt cx="2926080" cy="2926080"/>
          </a:xfrm>
        </p:grpSpPr>
        <p:sp>
          <p:nvSpPr>
            <p:cNvPr id="22" name="Oval 21"/>
            <p:cNvSpPr/>
            <p:nvPr/>
          </p:nvSpPr>
          <p:spPr>
            <a:xfrm>
              <a:off x="6148010" y="3113796"/>
              <a:ext cx="2926080" cy="2926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Or 3"/>
            <p:cNvSpPr/>
            <p:nvPr/>
          </p:nvSpPr>
          <p:spPr>
            <a:xfrm>
              <a:off x="7471089" y="4466784"/>
              <a:ext cx="182880" cy="182880"/>
            </a:xfrm>
            <a:prstGeom prst="flowChar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V="1">
            <a:off x="1947678" y="4013583"/>
            <a:ext cx="5721474" cy="2539286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932593" y="3419770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67402" y="3248291"/>
            <a:ext cx="4688314" cy="3125400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8584" y="5266541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7666" y="646521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67612" y="339222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429737" y="5780603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90305">
            <a:off x="3643480" y="4626324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364008" y="2118961"/>
            <a:ext cx="1363842" cy="19385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52753" y="2467232"/>
            <a:ext cx="5200112" cy="3342830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3288721" y="3859951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7332" y="4042467"/>
            <a:ext cx="383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  Center of Sphere</a:t>
            </a:r>
          </a:p>
          <a:p>
            <a:r>
              <a:rPr lang="en-US" dirty="0" smtClean="0"/>
              <a:t>r: Radius of Sphere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54633" y="3714705"/>
            <a:ext cx="1431798" cy="285137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11756" y="3821411"/>
            <a:ext cx="38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641082" y="2940611"/>
            <a:ext cx="1466971" cy="102960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417731" y="2227033"/>
            <a:ext cx="575780" cy="741037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446589" y="2188594"/>
            <a:ext cx="2003837" cy="140641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"/>
          <p:cNvSpPr txBox="1">
            <a:spLocks/>
          </p:cNvSpPr>
          <p:nvPr/>
        </p:nvSpPr>
        <p:spPr>
          <a:xfrm>
            <a:off x="9183199" y="1598767"/>
            <a:ext cx="1400088" cy="1040388"/>
          </a:xfrm>
          <a:prstGeom prst="wedgeRoundRectCallout">
            <a:avLst>
              <a:gd name="adj1" fmla="val -69854"/>
              <a:gd name="adj2" fmla="val 31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Greater or less than r?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Flowchart: Or 44"/>
          <p:cNvSpPr/>
          <p:nvPr/>
        </p:nvSpPr>
        <p:spPr>
          <a:xfrm>
            <a:off x="7006959" y="3050269"/>
            <a:ext cx="182880" cy="182880"/>
          </a:xfrm>
          <a:prstGeom prst="flowChartOr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171923" y="1725614"/>
            <a:ext cx="14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098400" y="2047288"/>
            <a:ext cx="337546" cy="1002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620289" y="2303107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81165" y="1795795"/>
            <a:ext cx="383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&gt; </a:t>
            </a:r>
            <a:r>
              <a:rPr lang="en-US" sz="2800" dirty="0" err="1" smtClean="0"/>
              <a:t>len</a:t>
            </a:r>
            <a:endParaRPr lang="en-US" sz="28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0" y="5629320"/>
            <a:ext cx="8459958" cy="11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Intersection: Case A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54633" y="2545194"/>
            <a:ext cx="2926080" cy="2926080"/>
            <a:chOff x="6148010" y="3113796"/>
            <a:chExt cx="2926080" cy="2926080"/>
          </a:xfrm>
        </p:grpSpPr>
        <p:sp>
          <p:nvSpPr>
            <p:cNvPr id="22" name="Oval 21"/>
            <p:cNvSpPr/>
            <p:nvPr/>
          </p:nvSpPr>
          <p:spPr>
            <a:xfrm>
              <a:off x="6148010" y="3113796"/>
              <a:ext cx="2926080" cy="2926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Or 3"/>
            <p:cNvSpPr/>
            <p:nvPr/>
          </p:nvSpPr>
          <p:spPr>
            <a:xfrm>
              <a:off x="7471089" y="4466784"/>
              <a:ext cx="182880" cy="182880"/>
            </a:xfrm>
            <a:prstGeom prst="flowChar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V="1">
            <a:off x="1947678" y="4013583"/>
            <a:ext cx="5721474" cy="2539286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932593" y="3419770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67402" y="3248291"/>
            <a:ext cx="4688314" cy="3125400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8584" y="5266541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7666" y="646521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67612" y="339222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429737" y="5780603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90305">
            <a:off x="3643480" y="4626324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364008" y="2118961"/>
            <a:ext cx="1363842" cy="19385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52753" y="2467232"/>
            <a:ext cx="5200112" cy="3342830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3288721" y="3859951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7332" y="4042467"/>
            <a:ext cx="383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  Center of Sphere</a:t>
            </a:r>
          </a:p>
          <a:p>
            <a:r>
              <a:rPr lang="en-US" dirty="0" smtClean="0"/>
              <a:t>r: Radius of Sphere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54633" y="3714705"/>
            <a:ext cx="1431798" cy="285137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11756" y="3821411"/>
            <a:ext cx="38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641082" y="2940611"/>
            <a:ext cx="1466971" cy="102960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417731" y="2227033"/>
            <a:ext cx="575780" cy="741037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446589" y="2188594"/>
            <a:ext cx="2003837" cy="140641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"/>
          <p:cNvSpPr txBox="1">
            <a:spLocks/>
          </p:cNvSpPr>
          <p:nvPr/>
        </p:nvSpPr>
        <p:spPr>
          <a:xfrm>
            <a:off x="9183199" y="1598767"/>
            <a:ext cx="1400088" cy="1040388"/>
          </a:xfrm>
          <a:prstGeom prst="wedgeRoundRectCallout">
            <a:avLst>
              <a:gd name="adj1" fmla="val -69854"/>
              <a:gd name="adj2" fmla="val 31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Greater or less than r?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584701" y="2193087"/>
            <a:ext cx="853046" cy="545094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Or 44"/>
          <p:cNvSpPr/>
          <p:nvPr/>
        </p:nvSpPr>
        <p:spPr>
          <a:xfrm>
            <a:off x="7006959" y="3050269"/>
            <a:ext cx="182880" cy="182880"/>
          </a:xfrm>
          <a:prstGeom prst="flowChartOr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171923" y="1725614"/>
            <a:ext cx="14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098400" y="2047288"/>
            <a:ext cx="337546" cy="1002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620289" y="2303107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577614" y="2738181"/>
            <a:ext cx="679287" cy="9655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9582634">
            <a:off x="5537831" y="1671796"/>
            <a:ext cx="223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</a:t>
            </a:r>
            <a:r>
              <a:rPr lang="en-US" dirty="0" err="1" smtClean="0"/>
              <a:t>sqrt</a:t>
            </a:r>
            <a:r>
              <a:rPr lang="en-US" dirty="0" smtClean="0"/>
              <a:t> (r*r – d *d)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81165" y="1795795"/>
            <a:ext cx="383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&gt; </a:t>
            </a:r>
            <a:r>
              <a:rPr lang="en-US" sz="2800" dirty="0" err="1" smtClean="0"/>
              <a:t>len</a:t>
            </a:r>
            <a:endParaRPr lang="en-US" sz="2800" dirty="0"/>
          </a:p>
        </p:txBody>
      </p:sp>
      <p:cxnSp>
        <p:nvCxnSpPr>
          <p:cNvPr id="32" name="Straight Arrow Connector 31"/>
          <p:cNvCxnSpPr>
            <a:stCxn id="45" idx="3"/>
          </p:cNvCxnSpPr>
          <p:nvPr/>
        </p:nvCxnSpPr>
        <p:spPr>
          <a:xfrm flipH="1">
            <a:off x="6285767" y="3206367"/>
            <a:ext cx="747974" cy="495368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45" idx="5"/>
          </p:cNvCxnSpPr>
          <p:nvPr/>
        </p:nvCxnSpPr>
        <p:spPr>
          <a:xfrm flipH="1" flipV="1">
            <a:off x="7163057" y="3206367"/>
            <a:ext cx="510676" cy="781218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80589" y="3714705"/>
            <a:ext cx="1335020" cy="260259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0" y="5629320"/>
            <a:ext cx="8459958" cy="11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8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Intersection: Case A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54633" y="2545194"/>
            <a:ext cx="2926080" cy="2926080"/>
            <a:chOff x="6148010" y="3113796"/>
            <a:chExt cx="2926080" cy="2926080"/>
          </a:xfrm>
        </p:grpSpPr>
        <p:sp>
          <p:nvSpPr>
            <p:cNvPr id="22" name="Oval 21"/>
            <p:cNvSpPr/>
            <p:nvPr/>
          </p:nvSpPr>
          <p:spPr>
            <a:xfrm>
              <a:off x="6148010" y="3113796"/>
              <a:ext cx="2926080" cy="2926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Or 3"/>
            <p:cNvSpPr/>
            <p:nvPr/>
          </p:nvSpPr>
          <p:spPr>
            <a:xfrm>
              <a:off x="7471089" y="4466784"/>
              <a:ext cx="182880" cy="182880"/>
            </a:xfrm>
            <a:prstGeom prst="flowChar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V="1">
            <a:off x="1947678" y="4013583"/>
            <a:ext cx="5721474" cy="2539286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932593" y="3419770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67402" y="3248291"/>
            <a:ext cx="4688314" cy="3125400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8584" y="5266541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7666" y="646521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67612" y="339222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429737" y="5780603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90305">
            <a:off x="3643480" y="4626324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364008" y="2118961"/>
            <a:ext cx="1363842" cy="19385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52753" y="2467232"/>
            <a:ext cx="5200112" cy="3342830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3288721" y="3859951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7332" y="4042467"/>
            <a:ext cx="383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  Center of Sphere</a:t>
            </a:r>
          </a:p>
          <a:p>
            <a:r>
              <a:rPr lang="en-US" dirty="0" smtClean="0"/>
              <a:t>r: Radius of Sphere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54633" y="3714705"/>
            <a:ext cx="1431798" cy="285137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11756" y="3821411"/>
            <a:ext cx="38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641082" y="2940611"/>
            <a:ext cx="1466971" cy="102960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417731" y="2227033"/>
            <a:ext cx="575780" cy="741037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446589" y="2188594"/>
            <a:ext cx="2003837" cy="140641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"/>
          <p:cNvSpPr txBox="1">
            <a:spLocks/>
          </p:cNvSpPr>
          <p:nvPr/>
        </p:nvSpPr>
        <p:spPr>
          <a:xfrm>
            <a:off x="9183199" y="1598767"/>
            <a:ext cx="1400088" cy="1040388"/>
          </a:xfrm>
          <a:prstGeom prst="wedgeRoundRectCallout">
            <a:avLst>
              <a:gd name="adj1" fmla="val -69854"/>
              <a:gd name="adj2" fmla="val 31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Greater or less than r?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584701" y="2193087"/>
            <a:ext cx="853046" cy="545094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Or 44"/>
          <p:cNvSpPr/>
          <p:nvPr/>
        </p:nvSpPr>
        <p:spPr>
          <a:xfrm>
            <a:off x="7006959" y="3050269"/>
            <a:ext cx="182880" cy="182880"/>
          </a:xfrm>
          <a:prstGeom prst="flowChartOr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171923" y="1725614"/>
            <a:ext cx="14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098400" y="2047288"/>
            <a:ext cx="337546" cy="1002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620289" y="2303107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577614" y="2738181"/>
            <a:ext cx="679287" cy="9655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9582634">
            <a:off x="5670308" y="1916892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81165" y="1795795"/>
            <a:ext cx="383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&gt; </a:t>
            </a:r>
            <a:r>
              <a:rPr lang="en-US" sz="2800" dirty="0" err="1" smtClean="0"/>
              <a:t>len</a:t>
            </a:r>
            <a:endParaRPr lang="en-US" sz="2800" dirty="0"/>
          </a:p>
        </p:txBody>
      </p:sp>
      <p:sp>
        <p:nvSpPr>
          <p:cNvPr id="32" name="Flowchart: Or 31"/>
          <p:cNvSpPr/>
          <p:nvPr/>
        </p:nvSpPr>
        <p:spPr>
          <a:xfrm>
            <a:off x="6146732" y="3606984"/>
            <a:ext cx="182880" cy="182880"/>
          </a:xfrm>
          <a:prstGeom prst="flowChartOr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00465" y="2903959"/>
            <a:ext cx="236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 = P1 + (h – a) * V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757388" y="3092146"/>
            <a:ext cx="1393936" cy="58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364489" y="3441000"/>
            <a:ext cx="923580" cy="602437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4536" y="3407303"/>
            <a:ext cx="255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= (P2 – P1).Normalize()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0" y="5629320"/>
            <a:ext cx="8459958" cy="11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3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61481" y="3355071"/>
            <a:ext cx="2926080" cy="3352313"/>
            <a:chOff x="8997833" y="330208"/>
            <a:chExt cx="2926080" cy="3352313"/>
          </a:xfrm>
        </p:grpSpPr>
        <p:grpSp>
          <p:nvGrpSpPr>
            <p:cNvPr id="20" name="Group 19"/>
            <p:cNvGrpSpPr/>
            <p:nvPr/>
          </p:nvGrpSpPr>
          <p:grpSpPr>
            <a:xfrm>
              <a:off x="8997833" y="756441"/>
              <a:ext cx="2926080" cy="2926080"/>
              <a:chOff x="6148010" y="3113796"/>
              <a:chExt cx="2926080" cy="292608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148010" y="3113796"/>
                <a:ext cx="2926080" cy="29260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Or 3"/>
              <p:cNvSpPr/>
              <p:nvPr/>
            </p:nvSpPr>
            <p:spPr>
              <a:xfrm>
                <a:off x="7471089" y="4466784"/>
                <a:ext cx="182880" cy="182880"/>
              </a:xfrm>
              <a:prstGeom prst="flowChartOr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 flipV="1">
              <a:off x="9107208" y="330208"/>
              <a:ext cx="1363842" cy="193851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Intersection: Case B</a:t>
            </a:r>
            <a:endParaRPr lang="en-US" dirty="0"/>
          </a:p>
        </p:txBody>
      </p:sp>
      <p:cxnSp>
        <p:nvCxnSpPr>
          <p:cNvPr id="5" name="Straight Arrow Connector 4"/>
          <p:cNvCxnSpPr>
            <a:endCxn id="4" idx="0"/>
          </p:cNvCxnSpPr>
          <p:nvPr/>
        </p:nvCxnSpPr>
        <p:spPr>
          <a:xfrm>
            <a:off x="5705394" y="4076648"/>
            <a:ext cx="70606" cy="1057644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90309" y="943549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599962" y="772070"/>
            <a:ext cx="4713470" cy="3110494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16376" y="4475048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80710" y="3969305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25328" y="916008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187453" y="3304382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90305">
            <a:off x="7401196" y="2150103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712164" y="3333841"/>
            <a:ext cx="498305" cy="346005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4818383" y="3184428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ǁ</a:t>
            </a:r>
            <a:r>
              <a:rPr lang="en-US" dirty="0" err="1" smtClean="0"/>
              <a:t>hǁ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905294" y="5332030"/>
            <a:ext cx="575780" cy="741037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826336" y="3461417"/>
            <a:ext cx="2788806" cy="189359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"/>
          <p:cNvSpPr txBox="1">
            <a:spLocks/>
          </p:cNvSpPr>
          <p:nvPr/>
        </p:nvSpPr>
        <p:spPr>
          <a:xfrm>
            <a:off x="2332348" y="5429379"/>
            <a:ext cx="1400088" cy="1040388"/>
          </a:xfrm>
          <a:prstGeom prst="wedgeRoundRectCallout">
            <a:avLst>
              <a:gd name="adj1" fmla="val 61720"/>
              <a:gd name="adj2" fmla="val -2041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Greater or less than r?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49770" y="5497565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81165" y="1795795"/>
            <a:ext cx="421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</a:t>
            </a:r>
            <a:r>
              <a:rPr lang="en-US" sz="2800" dirty="0" smtClean="0"/>
              <a:t>&lt; </a:t>
            </a:r>
            <a:r>
              <a:rPr lang="en-US" sz="2800" dirty="0" smtClean="0"/>
              <a:t>0 (NOTE: h is negative!!)</a:t>
            </a:r>
            <a:endParaRPr lang="en-US" sz="28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387998" y="1910282"/>
            <a:ext cx="923580" cy="602437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747495" y="2341240"/>
            <a:ext cx="255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= (P2 – P1).Normalize()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370906" y="5218044"/>
            <a:ext cx="1419378" cy="96375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598" y="5517348"/>
            <a:ext cx="6773681" cy="11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61481" y="3355071"/>
            <a:ext cx="2926080" cy="3352313"/>
            <a:chOff x="8997833" y="330208"/>
            <a:chExt cx="2926080" cy="3352313"/>
          </a:xfrm>
        </p:grpSpPr>
        <p:grpSp>
          <p:nvGrpSpPr>
            <p:cNvPr id="20" name="Group 19"/>
            <p:cNvGrpSpPr/>
            <p:nvPr/>
          </p:nvGrpSpPr>
          <p:grpSpPr>
            <a:xfrm>
              <a:off x="8997833" y="756441"/>
              <a:ext cx="2926080" cy="2926080"/>
              <a:chOff x="6148010" y="3113796"/>
              <a:chExt cx="2926080" cy="292608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148010" y="3113796"/>
                <a:ext cx="2926080" cy="29260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Or 3"/>
              <p:cNvSpPr/>
              <p:nvPr/>
            </p:nvSpPr>
            <p:spPr>
              <a:xfrm>
                <a:off x="7471089" y="4466784"/>
                <a:ext cx="182880" cy="182880"/>
              </a:xfrm>
              <a:prstGeom prst="flowChartOr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 flipV="1">
              <a:off x="9107208" y="330208"/>
              <a:ext cx="1363842" cy="193851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Intersection: Case B</a:t>
            </a:r>
            <a:endParaRPr lang="en-US" dirty="0"/>
          </a:p>
        </p:txBody>
      </p:sp>
      <p:cxnSp>
        <p:nvCxnSpPr>
          <p:cNvPr id="5" name="Straight Arrow Connector 4"/>
          <p:cNvCxnSpPr>
            <a:endCxn id="4" idx="0"/>
          </p:cNvCxnSpPr>
          <p:nvPr/>
        </p:nvCxnSpPr>
        <p:spPr>
          <a:xfrm>
            <a:off x="5705394" y="4076648"/>
            <a:ext cx="70606" cy="1057644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90309" y="943549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599962" y="772070"/>
            <a:ext cx="4713470" cy="3110494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16376" y="4475048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80710" y="3969305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25328" y="916008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187453" y="3304382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90305">
            <a:off x="7401196" y="2150103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712164" y="3333841"/>
            <a:ext cx="498305" cy="346005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4818383" y="3184428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ǁ</a:t>
            </a:r>
            <a:r>
              <a:rPr lang="en-US" dirty="0" err="1" smtClean="0"/>
              <a:t>hǁ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905294" y="5332030"/>
            <a:ext cx="575780" cy="741037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826336" y="3461417"/>
            <a:ext cx="2788806" cy="189359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"/>
          <p:cNvSpPr txBox="1">
            <a:spLocks/>
          </p:cNvSpPr>
          <p:nvPr/>
        </p:nvSpPr>
        <p:spPr>
          <a:xfrm>
            <a:off x="2332348" y="5429379"/>
            <a:ext cx="1400088" cy="1040388"/>
          </a:xfrm>
          <a:prstGeom prst="wedgeRoundRectCallout">
            <a:avLst>
              <a:gd name="adj1" fmla="val 61720"/>
              <a:gd name="adj2" fmla="val -2041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Greater or less than r?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65232" y="3348678"/>
            <a:ext cx="16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</a:t>
            </a:r>
            <a:r>
              <a:rPr lang="en-US" dirty="0" smtClean="0"/>
              <a:t> = P1 + h * V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32" idx="2"/>
          </p:cNvCxnSpPr>
          <p:nvPr/>
        </p:nvCxnSpPr>
        <p:spPr>
          <a:xfrm>
            <a:off x="3276362" y="3647988"/>
            <a:ext cx="1848944" cy="757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49770" y="5497565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81165" y="1795795"/>
            <a:ext cx="421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</a:t>
            </a:r>
            <a:r>
              <a:rPr lang="en-US" sz="2800" dirty="0" smtClean="0"/>
              <a:t>&lt; </a:t>
            </a:r>
            <a:r>
              <a:rPr lang="en-US" sz="2800" dirty="0" smtClean="0"/>
              <a:t>0 (NOTE: h is negative!!)</a:t>
            </a:r>
            <a:endParaRPr lang="en-US" sz="2800" dirty="0"/>
          </a:p>
        </p:txBody>
      </p:sp>
      <p:sp>
        <p:nvSpPr>
          <p:cNvPr id="32" name="Flowchart: Or 31"/>
          <p:cNvSpPr/>
          <p:nvPr/>
        </p:nvSpPr>
        <p:spPr>
          <a:xfrm>
            <a:off x="5125306" y="4314158"/>
            <a:ext cx="182880" cy="182880"/>
          </a:xfrm>
          <a:prstGeom prst="flowChartOr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387998" y="1910282"/>
            <a:ext cx="923580" cy="602437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747495" y="2341240"/>
            <a:ext cx="255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= (P2 – P1).Normalize()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370906" y="5218044"/>
            <a:ext cx="1419378" cy="96375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739" y="5675865"/>
            <a:ext cx="6901413" cy="100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6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61481" y="3355071"/>
            <a:ext cx="2926080" cy="3352313"/>
            <a:chOff x="8997833" y="330208"/>
            <a:chExt cx="2926080" cy="3352313"/>
          </a:xfrm>
        </p:grpSpPr>
        <p:grpSp>
          <p:nvGrpSpPr>
            <p:cNvPr id="20" name="Group 19"/>
            <p:cNvGrpSpPr/>
            <p:nvPr/>
          </p:nvGrpSpPr>
          <p:grpSpPr>
            <a:xfrm>
              <a:off x="8997833" y="756441"/>
              <a:ext cx="2926080" cy="2926080"/>
              <a:chOff x="6148010" y="3113796"/>
              <a:chExt cx="2926080" cy="292608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148010" y="3113796"/>
                <a:ext cx="2926080" cy="29260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Or 3"/>
              <p:cNvSpPr/>
              <p:nvPr/>
            </p:nvSpPr>
            <p:spPr>
              <a:xfrm>
                <a:off x="7471089" y="4466784"/>
                <a:ext cx="182880" cy="182880"/>
              </a:xfrm>
              <a:prstGeom prst="flowChartOr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 flipV="1">
              <a:off x="9107208" y="330208"/>
              <a:ext cx="1363842" cy="193851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Intersection: Case B</a:t>
            </a:r>
            <a:endParaRPr lang="en-US" dirty="0"/>
          </a:p>
        </p:txBody>
      </p:sp>
      <p:cxnSp>
        <p:nvCxnSpPr>
          <p:cNvPr id="5" name="Straight Arrow Connector 4"/>
          <p:cNvCxnSpPr>
            <a:endCxn id="4" idx="0"/>
          </p:cNvCxnSpPr>
          <p:nvPr/>
        </p:nvCxnSpPr>
        <p:spPr>
          <a:xfrm>
            <a:off x="5705394" y="4076648"/>
            <a:ext cx="70606" cy="1057644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90309" y="943549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599962" y="772070"/>
            <a:ext cx="4713470" cy="3110494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16376" y="4475048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80710" y="3969305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25328" y="916008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187453" y="3304382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90305">
            <a:off x="7401196" y="2150103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712164" y="3333841"/>
            <a:ext cx="498305" cy="346005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4818383" y="3184428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ǁ</a:t>
            </a:r>
            <a:r>
              <a:rPr lang="en-US" dirty="0" err="1" smtClean="0"/>
              <a:t>hǁ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796834" y="3896011"/>
            <a:ext cx="299166" cy="1231559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41163" y="4341067"/>
            <a:ext cx="51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905294" y="5332030"/>
            <a:ext cx="575780" cy="741037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826336" y="3461417"/>
            <a:ext cx="2788806" cy="189359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"/>
          <p:cNvSpPr txBox="1">
            <a:spLocks/>
          </p:cNvSpPr>
          <p:nvPr/>
        </p:nvSpPr>
        <p:spPr>
          <a:xfrm>
            <a:off x="2332348" y="5429379"/>
            <a:ext cx="1400088" cy="1040388"/>
          </a:xfrm>
          <a:prstGeom prst="wedgeRoundRectCallout">
            <a:avLst>
              <a:gd name="adj1" fmla="val 61720"/>
              <a:gd name="adj2" fmla="val -2041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Greater or less than r?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65232" y="3348678"/>
            <a:ext cx="16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</a:t>
            </a:r>
            <a:r>
              <a:rPr lang="en-US" dirty="0" smtClean="0"/>
              <a:t> = P1 + h * V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32" idx="2"/>
          </p:cNvCxnSpPr>
          <p:nvPr/>
        </p:nvCxnSpPr>
        <p:spPr>
          <a:xfrm>
            <a:off x="3276362" y="3647988"/>
            <a:ext cx="1848944" cy="757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49770" y="5497565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325143" y="2726886"/>
            <a:ext cx="800229" cy="11374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9582634">
            <a:off x="5182977" y="2703384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81165" y="1795795"/>
            <a:ext cx="421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</a:t>
            </a:r>
            <a:r>
              <a:rPr lang="en-US" sz="2800" dirty="0" smtClean="0"/>
              <a:t>&lt; </a:t>
            </a:r>
            <a:r>
              <a:rPr lang="en-US" sz="2800" dirty="0" smtClean="0"/>
              <a:t>0 (NOTE: h is negative!!)</a:t>
            </a:r>
            <a:endParaRPr lang="en-US" sz="2800" dirty="0"/>
          </a:p>
        </p:txBody>
      </p:sp>
      <p:sp>
        <p:nvSpPr>
          <p:cNvPr id="32" name="Flowchart: Or 31"/>
          <p:cNvSpPr/>
          <p:nvPr/>
        </p:nvSpPr>
        <p:spPr>
          <a:xfrm>
            <a:off x="5125306" y="4314158"/>
            <a:ext cx="182880" cy="182880"/>
          </a:xfrm>
          <a:prstGeom prst="flowChartOr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387998" y="1910282"/>
            <a:ext cx="923580" cy="602437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747495" y="2341240"/>
            <a:ext cx="255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= (P2 – P1).Normalize()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295168" y="3178147"/>
            <a:ext cx="352741" cy="244931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370906" y="5218044"/>
            <a:ext cx="1419378" cy="96375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739" y="5675865"/>
            <a:ext cx="6901413" cy="100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55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61481" y="3355071"/>
            <a:ext cx="2926080" cy="3352313"/>
            <a:chOff x="8997833" y="330208"/>
            <a:chExt cx="2926080" cy="3352313"/>
          </a:xfrm>
        </p:grpSpPr>
        <p:grpSp>
          <p:nvGrpSpPr>
            <p:cNvPr id="20" name="Group 19"/>
            <p:cNvGrpSpPr/>
            <p:nvPr/>
          </p:nvGrpSpPr>
          <p:grpSpPr>
            <a:xfrm>
              <a:off x="8997833" y="756441"/>
              <a:ext cx="2926080" cy="2926080"/>
              <a:chOff x="6148010" y="3113796"/>
              <a:chExt cx="2926080" cy="292608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148010" y="3113796"/>
                <a:ext cx="2926080" cy="29260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Or 3"/>
              <p:cNvSpPr/>
              <p:nvPr/>
            </p:nvSpPr>
            <p:spPr>
              <a:xfrm>
                <a:off x="7471089" y="4466784"/>
                <a:ext cx="182880" cy="182880"/>
              </a:xfrm>
              <a:prstGeom prst="flowChartOr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 flipV="1">
              <a:off x="9107208" y="330208"/>
              <a:ext cx="1363842" cy="193851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Intersection: Case B</a:t>
            </a:r>
            <a:endParaRPr lang="en-US" dirty="0"/>
          </a:p>
        </p:txBody>
      </p:sp>
      <p:cxnSp>
        <p:nvCxnSpPr>
          <p:cNvPr id="5" name="Straight Arrow Connector 4"/>
          <p:cNvCxnSpPr>
            <a:endCxn id="4" idx="0"/>
          </p:cNvCxnSpPr>
          <p:nvPr/>
        </p:nvCxnSpPr>
        <p:spPr>
          <a:xfrm>
            <a:off x="5705394" y="4076648"/>
            <a:ext cx="70606" cy="1057644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90309" y="943549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599962" y="772070"/>
            <a:ext cx="4713470" cy="3110494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16376" y="4475048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80710" y="3969305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25328" y="916008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187453" y="3304382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90305">
            <a:off x="7401196" y="2150103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712164" y="3333841"/>
            <a:ext cx="498305" cy="346005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4818383" y="3184428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ǁhǁ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796834" y="3896011"/>
            <a:ext cx="299166" cy="1231559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41163" y="4341067"/>
            <a:ext cx="51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905294" y="5332030"/>
            <a:ext cx="575780" cy="741037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826336" y="3461417"/>
            <a:ext cx="2788806" cy="189359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"/>
          <p:cNvSpPr txBox="1">
            <a:spLocks/>
          </p:cNvSpPr>
          <p:nvPr/>
        </p:nvSpPr>
        <p:spPr>
          <a:xfrm>
            <a:off x="2332348" y="5429379"/>
            <a:ext cx="1400088" cy="1040388"/>
          </a:xfrm>
          <a:prstGeom prst="wedgeRoundRectCallout">
            <a:avLst>
              <a:gd name="adj1" fmla="val 61720"/>
              <a:gd name="adj2" fmla="val -2041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Greater or less than r?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65232" y="3348678"/>
            <a:ext cx="16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</a:t>
            </a:r>
            <a:r>
              <a:rPr lang="en-US" dirty="0" smtClean="0"/>
              <a:t> = P1 + h * V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32" idx="2"/>
          </p:cNvCxnSpPr>
          <p:nvPr/>
        </p:nvCxnSpPr>
        <p:spPr>
          <a:xfrm>
            <a:off x="3276362" y="3647988"/>
            <a:ext cx="1848944" cy="757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49770" y="5497565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325143" y="2726886"/>
            <a:ext cx="800229" cy="11374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9582634">
            <a:off x="5182977" y="2703384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81165" y="1795795"/>
            <a:ext cx="421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</a:t>
            </a:r>
            <a:r>
              <a:rPr lang="en-US" sz="2800" dirty="0" smtClean="0"/>
              <a:t>&lt; </a:t>
            </a:r>
            <a:r>
              <a:rPr lang="en-US" sz="2800" dirty="0" smtClean="0"/>
              <a:t>0 (NOTE: h is negative!!)</a:t>
            </a:r>
            <a:endParaRPr lang="en-US" sz="2800" dirty="0"/>
          </a:p>
        </p:txBody>
      </p:sp>
      <p:sp>
        <p:nvSpPr>
          <p:cNvPr id="32" name="Flowchart: Or 31"/>
          <p:cNvSpPr/>
          <p:nvPr/>
        </p:nvSpPr>
        <p:spPr>
          <a:xfrm>
            <a:off x="5125306" y="4314158"/>
            <a:ext cx="182880" cy="182880"/>
          </a:xfrm>
          <a:prstGeom prst="flowChartOr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387998" y="1910282"/>
            <a:ext cx="923580" cy="602437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747495" y="2341240"/>
            <a:ext cx="255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= (P2 – P1).Normalize()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295168" y="3178147"/>
            <a:ext cx="352741" cy="244931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370906" y="5218044"/>
            <a:ext cx="1419378" cy="96375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</p:cNvCxnSpPr>
          <p:nvPr/>
        </p:nvCxnSpPr>
        <p:spPr>
          <a:xfrm flipV="1">
            <a:off x="5776000" y="3814472"/>
            <a:ext cx="333517" cy="1319820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7"/>
          </p:cNvCxnSpPr>
          <p:nvPr/>
        </p:nvCxnSpPr>
        <p:spPr>
          <a:xfrm flipV="1">
            <a:off x="5281404" y="3796800"/>
            <a:ext cx="828113" cy="544140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1"/>
            <a:endCxn id="32" idx="5"/>
          </p:cNvCxnSpPr>
          <p:nvPr/>
        </p:nvCxnSpPr>
        <p:spPr>
          <a:xfrm flipH="1" flipV="1">
            <a:off x="5281404" y="4470256"/>
            <a:ext cx="429938" cy="690818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5"/>
          <p:cNvSpPr txBox="1">
            <a:spLocks/>
          </p:cNvSpPr>
          <p:nvPr/>
        </p:nvSpPr>
        <p:spPr>
          <a:xfrm>
            <a:off x="6553697" y="2876836"/>
            <a:ext cx="3845426" cy="1040388"/>
          </a:xfrm>
          <a:prstGeom prst="wedgeRoundRectCallout">
            <a:avLst>
              <a:gd name="adj1" fmla="val -79528"/>
              <a:gd name="adj2" fmla="val -2695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 * r = d * d + (a-h) * (a-h)    </a:t>
            </a:r>
            <a:r>
              <a:rPr lang="en-US" sz="1600" b="1" dirty="0" smtClean="0">
                <a:solidFill>
                  <a:schemeClr val="tx1"/>
                </a:solidFill>
              </a:rPr>
              <a:t>// h &lt; 0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a - h = </a:t>
            </a:r>
            <a:r>
              <a:rPr lang="en-US" sz="1600" dirty="0" err="1" smtClean="0">
                <a:solidFill>
                  <a:schemeClr val="tx1"/>
                </a:solidFill>
              </a:rPr>
              <a:t>sqrt</a:t>
            </a:r>
            <a:r>
              <a:rPr lang="en-US" sz="1600" dirty="0" smtClean="0">
                <a:solidFill>
                  <a:schemeClr val="tx1"/>
                </a:solidFill>
              </a:rPr>
              <a:t> ( r * r – d * d)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a </a:t>
            </a:r>
            <a:r>
              <a:rPr lang="en-US" sz="1600" dirty="0">
                <a:solidFill>
                  <a:schemeClr val="tx1"/>
                </a:solidFill>
              </a:rPr>
              <a:t>= </a:t>
            </a:r>
            <a:r>
              <a:rPr lang="en-US" sz="1600" dirty="0" err="1">
                <a:solidFill>
                  <a:schemeClr val="tx1"/>
                </a:solidFill>
              </a:rPr>
              <a:t>sqrt</a:t>
            </a:r>
            <a:r>
              <a:rPr lang="en-US" sz="1600" dirty="0">
                <a:solidFill>
                  <a:schemeClr val="tx1"/>
                </a:solidFill>
              </a:rPr>
              <a:t> ( r * r – d * d) </a:t>
            </a:r>
            <a:r>
              <a:rPr lang="en-US" sz="1600" dirty="0" smtClean="0">
                <a:solidFill>
                  <a:schemeClr val="tx1"/>
                </a:solidFill>
              </a:rPr>
              <a:t> + h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739" y="5675865"/>
            <a:ext cx="6901413" cy="100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71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61481" y="3355071"/>
            <a:ext cx="2926080" cy="3352313"/>
            <a:chOff x="8997833" y="330208"/>
            <a:chExt cx="2926080" cy="3352313"/>
          </a:xfrm>
        </p:grpSpPr>
        <p:grpSp>
          <p:nvGrpSpPr>
            <p:cNvPr id="20" name="Group 19"/>
            <p:cNvGrpSpPr/>
            <p:nvPr/>
          </p:nvGrpSpPr>
          <p:grpSpPr>
            <a:xfrm>
              <a:off x="8997833" y="756441"/>
              <a:ext cx="2926080" cy="2926080"/>
              <a:chOff x="6148010" y="3113796"/>
              <a:chExt cx="2926080" cy="292608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148010" y="3113796"/>
                <a:ext cx="2926080" cy="29260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Or 3"/>
              <p:cNvSpPr/>
              <p:nvPr/>
            </p:nvSpPr>
            <p:spPr>
              <a:xfrm>
                <a:off x="7471089" y="4466784"/>
                <a:ext cx="182880" cy="182880"/>
              </a:xfrm>
              <a:prstGeom prst="flowChartOr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 flipV="1">
              <a:off x="9107208" y="330208"/>
              <a:ext cx="1363842" cy="193851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Intersection: Case B</a:t>
            </a:r>
            <a:endParaRPr lang="en-US" dirty="0"/>
          </a:p>
        </p:txBody>
      </p:sp>
      <p:cxnSp>
        <p:nvCxnSpPr>
          <p:cNvPr id="5" name="Straight Arrow Connector 4"/>
          <p:cNvCxnSpPr>
            <a:endCxn id="4" idx="0"/>
          </p:cNvCxnSpPr>
          <p:nvPr/>
        </p:nvCxnSpPr>
        <p:spPr>
          <a:xfrm>
            <a:off x="5705394" y="4076648"/>
            <a:ext cx="70606" cy="1057644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90309" y="943549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599962" y="772070"/>
            <a:ext cx="4713470" cy="3110494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16376" y="4475048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80710" y="3969305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25328" y="916008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187453" y="3304382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90305">
            <a:off x="7401196" y="2150103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712164" y="3333841"/>
            <a:ext cx="498305" cy="346005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4818383" y="3184428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ǁ</a:t>
            </a:r>
            <a:r>
              <a:rPr lang="en-US" dirty="0" err="1" smtClean="0"/>
              <a:t>hǁ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796834" y="3896011"/>
            <a:ext cx="299166" cy="1231559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41163" y="4341067"/>
            <a:ext cx="51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905294" y="5332030"/>
            <a:ext cx="575780" cy="741037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826336" y="3461417"/>
            <a:ext cx="2788806" cy="189359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"/>
          <p:cNvSpPr txBox="1">
            <a:spLocks/>
          </p:cNvSpPr>
          <p:nvPr/>
        </p:nvSpPr>
        <p:spPr>
          <a:xfrm>
            <a:off x="2332348" y="5429379"/>
            <a:ext cx="1400088" cy="1040388"/>
          </a:xfrm>
          <a:prstGeom prst="wedgeRoundRectCallout">
            <a:avLst>
              <a:gd name="adj1" fmla="val 61720"/>
              <a:gd name="adj2" fmla="val -2041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Greater or less than r?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Flowchart: Or 44"/>
          <p:cNvSpPr/>
          <p:nvPr/>
        </p:nvSpPr>
        <p:spPr>
          <a:xfrm>
            <a:off x="6004560" y="3718010"/>
            <a:ext cx="182880" cy="182880"/>
          </a:xfrm>
          <a:prstGeom prst="flowChartOr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265232" y="3348678"/>
            <a:ext cx="16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</a:t>
            </a:r>
            <a:r>
              <a:rPr lang="en-US" dirty="0" smtClean="0"/>
              <a:t> = P1 + h * V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32" idx="2"/>
          </p:cNvCxnSpPr>
          <p:nvPr/>
        </p:nvCxnSpPr>
        <p:spPr>
          <a:xfrm>
            <a:off x="3276362" y="3647988"/>
            <a:ext cx="1848944" cy="757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49770" y="5497565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325143" y="2726886"/>
            <a:ext cx="800229" cy="11374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9582634">
            <a:off x="5182977" y="2703384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81165" y="1795795"/>
            <a:ext cx="421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</a:t>
            </a:r>
            <a:r>
              <a:rPr lang="en-US" sz="2800" dirty="0" smtClean="0"/>
              <a:t>&lt; </a:t>
            </a:r>
            <a:r>
              <a:rPr lang="en-US" sz="2800" dirty="0" smtClean="0"/>
              <a:t>0 (NOTE: h is negative!!)</a:t>
            </a:r>
            <a:endParaRPr lang="en-US" sz="2800" dirty="0"/>
          </a:p>
        </p:txBody>
      </p:sp>
      <p:sp>
        <p:nvSpPr>
          <p:cNvPr id="32" name="Flowchart: Or 31"/>
          <p:cNvSpPr/>
          <p:nvPr/>
        </p:nvSpPr>
        <p:spPr>
          <a:xfrm>
            <a:off x="5125306" y="4314158"/>
            <a:ext cx="182880" cy="182880"/>
          </a:xfrm>
          <a:prstGeom prst="flowChartOr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358907" y="4113137"/>
            <a:ext cx="236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 = P1 +  a * V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45" idx="5"/>
          </p:cNvCxnSpPr>
          <p:nvPr/>
        </p:nvCxnSpPr>
        <p:spPr>
          <a:xfrm flipH="1" flipV="1">
            <a:off x="6160658" y="3874108"/>
            <a:ext cx="1192901" cy="402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387998" y="1910282"/>
            <a:ext cx="923580" cy="602437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747495" y="2341240"/>
            <a:ext cx="255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= (P2 – P1).Normalize()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295168" y="3178147"/>
            <a:ext cx="352741" cy="244931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370906" y="5218044"/>
            <a:ext cx="1419378" cy="96375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739" y="5675865"/>
            <a:ext cx="6901413" cy="100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5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Intersections With Vectors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Intersection: Case C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387242" y="3363581"/>
            <a:ext cx="2926080" cy="2926080"/>
            <a:chOff x="6148010" y="3113796"/>
            <a:chExt cx="2926080" cy="2926080"/>
          </a:xfrm>
        </p:grpSpPr>
        <p:sp>
          <p:nvSpPr>
            <p:cNvPr id="22" name="Oval 21"/>
            <p:cNvSpPr/>
            <p:nvPr/>
          </p:nvSpPr>
          <p:spPr>
            <a:xfrm>
              <a:off x="6148010" y="3113796"/>
              <a:ext cx="2926080" cy="2926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Or 3"/>
            <p:cNvSpPr/>
            <p:nvPr/>
          </p:nvSpPr>
          <p:spPr>
            <a:xfrm>
              <a:off x="7471089" y="4466784"/>
              <a:ext cx="182880" cy="182880"/>
            </a:xfrm>
            <a:prstGeom prst="flowChar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V="1">
            <a:off x="2512828" y="4851988"/>
            <a:ext cx="3197493" cy="754731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97743" y="2473620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2552" y="3691565"/>
            <a:ext cx="2604083" cy="1735976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60510" y="521717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52816" y="551906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994887" y="4834453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90305">
            <a:off x="4926740" y="244168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017903" y="1822607"/>
            <a:ext cx="4731059" cy="3041305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3572990" y="3872739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013835" y="2691895"/>
            <a:ext cx="656805" cy="845316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6488" y="3459952"/>
            <a:ext cx="2025626" cy="135438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"/>
          <p:cNvSpPr txBox="1">
            <a:spLocks/>
          </p:cNvSpPr>
          <p:nvPr/>
        </p:nvSpPr>
        <p:spPr>
          <a:xfrm>
            <a:off x="7876232" y="2154217"/>
            <a:ext cx="1400088" cy="1040388"/>
          </a:xfrm>
          <a:prstGeom prst="wedgeRoundRectCallout">
            <a:avLst>
              <a:gd name="adj1" fmla="val -69854"/>
              <a:gd name="adj2" fmla="val 31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Greater or less than r?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13322" y="2858557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4727119" y="3289387"/>
            <a:ext cx="1068428" cy="151862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81165" y="1795795"/>
            <a:ext cx="383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&gt; 0  &amp;&amp; h &lt; </a:t>
            </a:r>
            <a:r>
              <a:rPr lang="en-US" sz="2800" dirty="0" err="1" smtClean="0"/>
              <a:t>len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969975" y="2166118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333" y="4808009"/>
            <a:ext cx="61150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2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Intersection: Case C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387242" y="3363581"/>
            <a:ext cx="2926080" cy="2926080"/>
            <a:chOff x="6148010" y="3113796"/>
            <a:chExt cx="2926080" cy="2926080"/>
          </a:xfrm>
        </p:grpSpPr>
        <p:sp>
          <p:nvSpPr>
            <p:cNvPr id="22" name="Oval 21"/>
            <p:cNvSpPr/>
            <p:nvPr/>
          </p:nvSpPr>
          <p:spPr>
            <a:xfrm>
              <a:off x="6148010" y="3113796"/>
              <a:ext cx="2926080" cy="2926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Or 3"/>
            <p:cNvSpPr/>
            <p:nvPr/>
          </p:nvSpPr>
          <p:spPr>
            <a:xfrm>
              <a:off x="7471089" y="4466784"/>
              <a:ext cx="182880" cy="182880"/>
            </a:xfrm>
            <a:prstGeom prst="flowChar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V="1">
            <a:off x="2512828" y="4851988"/>
            <a:ext cx="3197493" cy="754731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97743" y="2473620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2552" y="3691565"/>
            <a:ext cx="2604083" cy="1735976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60510" y="521717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52816" y="551906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994887" y="4834453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90305">
            <a:off x="4926740" y="244168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017903" y="1822607"/>
            <a:ext cx="4731059" cy="3041305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3572990" y="3872739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013835" y="2691895"/>
            <a:ext cx="656805" cy="845316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6488" y="3459952"/>
            <a:ext cx="2025626" cy="135438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"/>
          <p:cNvSpPr txBox="1">
            <a:spLocks/>
          </p:cNvSpPr>
          <p:nvPr/>
        </p:nvSpPr>
        <p:spPr>
          <a:xfrm>
            <a:off x="8114851" y="2535450"/>
            <a:ext cx="3001318" cy="627083"/>
          </a:xfrm>
          <a:prstGeom prst="wedgeRoundRectCallout">
            <a:avLst>
              <a:gd name="adj1" fmla="val -69854"/>
              <a:gd name="adj2" fmla="val 31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d = </a:t>
            </a:r>
            <a:r>
              <a:rPr lang="en-US" sz="1600" dirty="0" err="1" smtClean="0">
                <a:solidFill>
                  <a:schemeClr val="tx1"/>
                </a:solidFill>
              </a:rPr>
              <a:t>sqrt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X.mag</a:t>
            </a:r>
            <a:r>
              <a:rPr lang="en-US" sz="1600" dirty="0" smtClean="0">
                <a:solidFill>
                  <a:schemeClr val="tx1"/>
                </a:solidFill>
              </a:rPr>
              <a:t> * </a:t>
            </a:r>
            <a:r>
              <a:rPr lang="en-US" sz="1600" dirty="0" err="1" smtClean="0">
                <a:solidFill>
                  <a:schemeClr val="tx1"/>
                </a:solidFill>
              </a:rPr>
              <a:t>X.mag</a:t>
            </a:r>
            <a:r>
              <a:rPr lang="en-US" sz="1600" dirty="0" smtClean="0">
                <a:solidFill>
                  <a:schemeClr val="tx1"/>
                </a:solidFill>
              </a:rPr>
              <a:t> – h*h)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13322" y="2858557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4727119" y="3289387"/>
            <a:ext cx="1068428" cy="151862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81165" y="1795795"/>
            <a:ext cx="383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&gt; 0  &amp;&amp; h &lt; </a:t>
            </a:r>
            <a:r>
              <a:rPr lang="en-US" sz="2800" dirty="0" err="1" smtClean="0"/>
              <a:t>len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969975" y="2166118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" idx="3"/>
          </p:cNvCxnSpPr>
          <p:nvPr/>
        </p:nvCxnSpPr>
        <p:spPr>
          <a:xfrm flipH="1">
            <a:off x="2512828" y="4872667"/>
            <a:ext cx="3224275" cy="720506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1"/>
          </p:cNvCxnSpPr>
          <p:nvPr/>
        </p:nvCxnSpPr>
        <p:spPr>
          <a:xfrm flipH="1" flipV="1">
            <a:off x="5181600" y="3911337"/>
            <a:ext cx="555503" cy="832014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0"/>
          </p:cNvCxnSpPr>
          <p:nvPr/>
        </p:nvCxnSpPr>
        <p:spPr>
          <a:xfrm flipV="1">
            <a:off x="2603880" y="3911337"/>
            <a:ext cx="2511089" cy="1607732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333" y="4808009"/>
            <a:ext cx="61150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04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Intersection: Case C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387242" y="3363581"/>
            <a:ext cx="2926080" cy="2926080"/>
            <a:chOff x="6148010" y="3113796"/>
            <a:chExt cx="2926080" cy="2926080"/>
          </a:xfrm>
        </p:grpSpPr>
        <p:sp>
          <p:nvSpPr>
            <p:cNvPr id="22" name="Oval 21"/>
            <p:cNvSpPr/>
            <p:nvPr/>
          </p:nvSpPr>
          <p:spPr>
            <a:xfrm>
              <a:off x="6148010" y="3113796"/>
              <a:ext cx="2926080" cy="2926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Or 3"/>
            <p:cNvSpPr/>
            <p:nvPr/>
          </p:nvSpPr>
          <p:spPr>
            <a:xfrm>
              <a:off x="7471089" y="4466784"/>
              <a:ext cx="182880" cy="182880"/>
            </a:xfrm>
            <a:prstGeom prst="flowChar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V="1">
            <a:off x="2512828" y="4851988"/>
            <a:ext cx="3197493" cy="754731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97743" y="2473620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2552" y="3691565"/>
            <a:ext cx="2604083" cy="1735976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60510" y="521717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52816" y="551906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994887" y="4834453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3572990" y="3872739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013835" y="2691895"/>
            <a:ext cx="656805" cy="845316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6488" y="3459952"/>
            <a:ext cx="2025626" cy="135438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"/>
          <p:cNvSpPr txBox="1">
            <a:spLocks/>
          </p:cNvSpPr>
          <p:nvPr/>
        </p:nvSpPr>
        <p:spPr>
          <a:xfrm>
            <a:off x="8114851" y="2535450"/>
            <a:ext cx="3001318" cy="627083"/>
          </a:xfrm>
          <a:prstGeom prst="wedgeRoundRectCallout">
            <a:avLst>
              <a:gd name="adj1" fmla="val -69854"/>
              <a:gd name="adj2" fmla="val 31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d = </a:t>
            </a:r>
            <a:r>
              <a:rPr lang="en-US" sz="1600" dirty="0" err="1" smtClean="0">
                <a:solidFill>
                  <a:schemeClr val="tx1"/>
                </a:solidFill>
              </a:rPr>
              <a:t>sqrt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X.mag</a:t>
            </a:r>
            <a:r>
              <a:rPr lang="en-US" sz="1600" dirty="0" smtClean="0">
                <a:solidFill>
                  <a:schemeClr val="tx1"/>
                </a:solidFill>
              </a:rPr>
              <a:t> * </a:t>
            </a:r>
            <a:r>
              <a:rPr lang="en-US" sz="1600" dirty="0" err="1" smtClean="0">
                <a:solidFill>
                  <a:schemeClr val="tx1"/>
                </a:solidFill>
              </a:rPr>
              <a:t>X.mag</a:t>
            </a:r>
            <a:r>
              <a:rPr lang="en-US" sz="1600" dirty="0" smtClean="0">
                <a:solidFill>
                  <a:schemeClr val="tx1"/>
                </a:solidFill>
              </a:rPr>
              <a:t> – h*h)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13322" y="2858557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4727119" y="3289387"/>
            <a:ext cx="1068428" cy="151862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81165" y="1795795"/>
            <a:ext cx="383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&gt; 0  &amp;&amp; h &lt; </a:t>
            </a:r>
            <a:r>
              <a:rPr lang="en-US" sz="2800" dirty="0" err="1" smtClean="0"/>
              <a:t>len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969975" y="2166118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5" name="Flowchart: Or 24"/>
          <p:cNvSpPr/>
          <p:nvPr/>
        </p:nvSpPr>
        <p:spPr>
          <a:xfrm>
            <a:off x="5057934" y="3777252"/>
            <a:ext cx="182880" cy="182880"/>
          </a:xfrm>
          <a:prstGeom prst="flowChartOr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2" idx="0"/>
          </p:cNvCxnSpPr>
          <p:nvPr/>
        </p:nvCxnSpPr>
        <p:spPr>
          <a:xfrm flipV="1">
            <a:off x="5782974" y="3363581"/>
            <a:ext cx="67308" cy="1437552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74834" y="3839571"/>
            <a:ext cx="38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496353" y="4324934"/>
            <a:ext cx="1300041" cy="489679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73740" y="4429607"/>
            <a:ext cx="38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9" y="5791355"/>
            <a:ext cx="9172575" cy="9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2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Intersection: Case C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387242" y="3363581"/>
            <a:ext cx="2926080" cy="2926080"/>
            <a:chOff x="6148010" y="3113796"/>
            <a:chExt cx="2926080" cy="2926080"/>
          </a:xfrm>
        </p:grpSpPr>
        <p:sp>
          <p:nvSpPr>
            <p:cNvPr id="22" name="Oval 21"/>
            <p:cNvSpPr/>
            <p:nvPr/>
          </p:nvSpPr>
          <p:spPr>
            <a:xfrm>
              <a:off x="6148010" y="3113796"/>
              <a:ext cx="2926080" cy="2926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Or 3"/>
            <p:cNvSpPr/>
            <p:nvPr/>
          </p:nvSpPr>
          <p:spPr>
            <a:xfrm>
              <a:off x="7471089" y="4466784"/>
              <a:ext cx="182880" cy="182880"/>
            </a:xfrm>
            <a:prstGeom prst="flowChar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V="1">
            <a:off x="2512828" y="4851988"/>
            <a:ext cx="3197493" cy="754731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97743" y="2473620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2552" y="3691565"/>
            <a:ext cx="2604083" cy="1735976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60510" y="521717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52816" y="551906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994887" y="4834453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3572990" y="3872739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013835" y="2691895"/>
            <a:ext cx="656805" cy="845316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6488" y="3459952"/>
            <a:ext cx="2025626" cy="135438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"/>
          <p:cNvSpPr txBox="1">
            <a:spLocks/>
          </p:cNvSpPr>
          <p:nvPr/>
        </p:nvSpPr>
        <p:spPr>
          <a:xfrm>
            <a:off x="8114851" y="2535450"/>
            <a:ext cx="3001318" cy="627083"/>
          </a:xfrm>
          <a:prstGeom prst="wedgeRoundRectCallout">
            <a:avLst>
              <a:gd name="adj1" fmla="val -69854"/>
              <a:gd name="adj2" fmla="val 31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d = </a:t>
            </a:r>
            <a:r>
              <a:rPr lang="en-US" sz="1600" dirty="0" err="1" smtClean="0">
                <a:solidFill>
                  <a:schemeClr val="tx1"/>
                </a:solidFill>
              </a:rPr>
              <a:t>sqrt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X.mag</a:t>
            </a:r>
            <a:r>
              <a:rPr lang="en-US" sz="1600" dirty="0" smtClean="0">
                <a:solidFill>
                  <a:schemeClr val="tx1"/>
                </a:solidFill>
              </a:rPr>
              <a:t> * </a:t>
            </a:r>
            <a:r>
              <a:rPr lang="en-US" sz="1600" dirty="0" err="1" smtClean="0">
                <a:solidFill>
                  <a:schemeClr val="tx1"/>
                </a:solidFill>
              </a:rPr>
              <a:t>X.mag</a:t>
            </a:r>
            <a:r>
              <a:rPr lang="en-US" sz="1600" dirty="0" smtClean="0">
                <a:solidFill>
                  <a:schemeClr val="tx1"/>
                </a:solidFill>
              </a:rPr>
              <a:t> – h*h)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13322" y="2858557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4619782" y="3136822"/>
            <a:ext cx="1175765" cy="167118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81165" y="1795795"/>
            <a:ext cx="383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&gt; 0  &amp;&amp; h &lt; </a:t>
            </a:r>
            <a:r>
              <a:rPr lang="en-US" sz="2800" dirty="0" err="1" smtClean="0"/>
              <a:t>len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969975" y="2166118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5" name="Flowchart: Or 24"/>
          <p:cNvSpPr/>
          <p:nvPr/>
        </p:nvSpPr>
        <p:spPr>
          <a:xfrm>
            <a:off x="5057934" y="3777252"/>
            <a:ext cx="182880" cy="182880"/>
          </a:xfrm>
          <a:prstGeom prst="flowChartOr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2" idx="0"/>
          </p:cNvCxnSpPr>
          <p:nvPr/>
        </p:nvCxnSpPr>
        <p:spPr>
          <a:xfrm flipV="1">
            <a:off x="5782974" y="3363581"/>
            <a:ext cx="67308" cy="1437552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74834" y="3839571"/>
            <a:ext cx="38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496353" y="4324934"/>
            <a:ext cx="1300041" cy="489679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73740" y="4429607"/>
            <a:ext cx="36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361493" y="2672376"/>
            <a:ext cx="1068428" cy="151862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932764" y="3512454"/>
            <a:ext cx="1068428" cy="151862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51781" y="3221990"/>
            <a:ext cx="638265" cy="408632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582634">
            <a:off x="4050524" y="2842858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725155" y="2790236"/>
            <a:ext cx="638265" cy="408632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9582634">
            <a:off x="4667155" y="2455659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9" y="5791355"/>
            <a:ext cx="9172575" cy="9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97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Intersection: Case C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387242" y="3363581"/>
            <a:ext cx="2926080" cy="2926080"/>
            <a:chOff x="6148010" y="3113796"/>
            <a:chExt cx="2926080" cy="2926080"/>
          </a:xfrm>
        </p:grpSpPr>
        <p:sp>
          <p:nvSpPr>
            <p:cNvPr id="22" name="Oval 21"/>
            <p:cNvSpPr/>
            <p:nvPr/>
          </p:nvSpPr>
          <p:spPr>
            <a:xfrm>
              <a:off x="6148010" y="3113796"/>
              <a:ext cx="2926080" cy="2926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Or 3"/>
            <p:cNvSpPr/>
            <p:nvPr/>
          </p:nvSpPr>
          <p:spPr>
            <a:xfrm>
              <a:off x="7471089" y="4466784"/>
              <a:ext cx="182880" cy="182880"/>
            </a:xfrm>
            <a:prstGeom prst="flowChar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V="1">
            <a:off x="2512828" y="4851988"/>
            <a:ext cx="3197493" cy="754731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97743" y="2473620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2552" y="3691565"/>
            <a:ext cx="2604083" cy="1735976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60510" y="521717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52816" y="551906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994887" y="4834453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3572990" y="3872739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013835" y="2691895"/>
            <a:ext cx="656805" cy="845316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6488" y="3459952"/>
            <a:ext cx="2025626" cy="135438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"/>
          <p:cNvSpPr txBox="1">
            <a:spLocks/>
          </p:cNvSpPr>
          <p:nvPr/>
        </p:nvSpPr>
        <p:spPr>
          <a:xfrm>
            <a:off x="8114851" y="2535450"/>
            <a:ext cx="3001318" cy="627083"/>
          </a:xfrm>
          <a:prstGeom prst="wedgeRoundRectCallout">
            <a:avLst>
              <a:gd name="adj1" fmla="val -69854"/>
              <a:gd name="adj2" fmla="val 31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d = </a:t>
            </a:r>
            <a:r>
              <a:rPr lang="en-US" sz="1600" dirty="0" err="1" smtClean="0">
                <a:solidFill>
                  <a:schemeClr val="tx1"/>
                </a:solidFill>
              </a:rPr>
              <a:t>sqrt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X.mag</a:t>
            </a:r>
            <a:r>
              <a:rPr lang="en-US" sz="1600" dirty="0" smtClean="0">
                <a:solidFill>
                  <a:schemeClr val="tx1"/>
                </a:solidFill>
              </a:rPr>
              <a:t> * </a:t>
            </a:r>
            <a:r>
              <a:rPr lang="en-US" sz="1600" dirty="0" err="1" smtClean="0">
                <a:solidFill>
                  <a:schemeClr val="tx1"/>
                </a:solidFill>
              </a:rPr>
              <a:t>X.mag</a:t>
            </a:r>
            <a:r>
              <a:rPr lang="en-US" sz="1600" dirty="0" smtClean="0">
                <a:solidFill>
                  <a:schemeClr val="tx1"/>
                </a:solidFill>
              </a:rPr>
              <a:t> – h*h)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13322" y="2858557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4619782" y="3136822"/>
            <a:ext cx="1175765" cy="167118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81165" y="1795795"/>
            <a:ext cx="383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&gt; 0  &amp;&amp; h &lt; </a:t>
            </a:r>
            <a:r>
              <a:rPr lang="en-US" sz="2800" dirty="0" err="1" smtClean="0"/>
              <a:t>len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969975" y="2166118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5" name="Flowchart: Or 24"/>
          <p:cNvSpPr/>
          <p:nvPr/>
        </p:nvSpPr>
        <p:spPr>
          <a:xfrm>
            <a:off x="5057934" y="3777252"/>
            <a:ext cx="182880" cy="182880"/>
          </a:xfrm>
          <a:prstGeom prst="flowChartOr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2" idx="0"/>
          </p:cNvCxnSpPr>
          <p:nvPr/>
        </p:nvCxnSpPr>
        <p:spPr>
          <a:xfrm flipV="1">
            <a:off x="5782974" y="3363581"/>
            <a:ext cx="67308" cy="1437552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74834" y="3839571"/>
            <a:ext cx="38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496353" y="4324934"/>
            <a:ext cx="1300041" cy="489679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73740" y="4429607"/>
            <a:ext cx="36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361493" y="2672376"/>
            <a:ext cx="1068428" cy="151862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932764" y="3512454"/>
            <a:ext cx="1068428" cy="151862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51781" y="3221990"/>
            <a:ext cx="638265" cy="408632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582634">
            <a:off x="4050524" y="2842858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725155" y="2790236"/>
            <a:ext cx="638265" cy="408632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9582634">
            <a:off x="4667155" y="2455659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22" idx="0"/>
          </p:cNvCxnSpPr>
          <p:nvPr/>
        </p:nvCxnSpPr>
        <p:spPr>
          <a:xfrm flipV="1">
            <a:off x="5795547" y="3363581"/>
            <a:ext cx="54735" cy="1352988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1"/>
            <a:endCxn id="25" idx="5"/>
          </p:cNvCxnSpPr>
          <p:nvPr/>
        </p:nvCxnSpPr>
        <p:spPr>
          <a:xfrm flipH="1" flipV="1">
            <a:off x="5214032" y="3933350"/>
            <a:ext cx="523071" cy="81000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0"/>
            <a:endCxn id="25" idx="7"/>
          </p:cNvCxnSpPr>
          <p:nvPr/>
        </p:nvCxnSpPr>
        <p:spPr>
          <a:xfrm flipH="1">
            <a:off x="5214032" y="3363581"/>
            <a:ext cx="636250" cy="440453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5"/>
          <p:cNvSpPr txBox="1">
            <a:spLocks/>
          </p:cNvSpPr>
          <p:nvPr/>
        </p:nvSpPr>
        <p:spPr>
          <a:xfrm>
            <a:off x="4929262" y="1821560"/>
            <a:ext cx="3001318" cy="627083"/>
          </a:xfrm>
          <a:prstGeom prst="wedgeRoundRectCallout">
            <a:avLst>
              <a:gd name="adj1" fmla="val -48908"/>
              <a:gd name="adj2" fmla="val 12268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sqrt</a:t>
            </a:r>
            <a:r>
              <a:rPr lang="en-US" sz="1600" dirty="0" smtClean="0">
                <a:solidFill>
                  <a:schemeClr val="tx1"/>
                </a:solidFill>
              </a:rPr>
              <a:t>(r * r – d * d)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9" y="5791355"/>
            <a:ext cx="9172575" cy="9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59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Intersection: Case C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387242" y="3363581"/>
            <a:ext cx="2926080" cy="2926080"/>
            <a:chOff x="6148010" y="3113796"/>
            <a:chExt cx="2926080" cy="2926080"/>
          </a:xfrm>
        </p:grpSpPr>
        <p:sp>
          <p:nvSpPr>
            <p:cNvPr id="22" name="Oval 21"/>
            <p:cNvSpPr/>
            <p:nvPr/>
          </p:nvSpPr>
          <p:spPr>
            <a:xfrm>
              <a:off x="6148010" y="3113796"/>
              <a:ext cx="2926080" cy="2926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Or 3"/>
            <p:cNvSpPr/>
            <p:nvPr/>
          </p:nvSpPr>
          <p:spPr>
            <a:xfrm>
              <a:off x="7471089" y="4466784"/>
              <a:ext cx="182880" cy="182880"/>
            </a:xfrm>
            <a:prstGeom prst="flowChar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V="1">
            <a:off x="2512828" y="4851988"/>
            <a:ext cx="3197493" cy="754731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97743" y="2473620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2552" y="3691565"/>
            <a:ext cx="2604083" cy="1735976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60510" y="521717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52816" y="551906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994887" y="4834453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3572990" y="3872739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013835" y="2691895"/>
            <a:ext cx="656805" cy="845316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6488" y="3459952"/>
            <a:ext cx="2025626" cy="135438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"/>
          <p:cNvSpPr txBox="1">
            <a:spLocks/>
          </p:cNvSpPr>
          <p:nvPr/>
        </p:nvSpPr>
        <p:spPr>
          <a:xfrm>
            <a:off x="8114851" y="2535450"/>
            <a:ext cx="3001318" cy="627083"/>
          </a:xfrm>
          <a:prstGeom prst="wedgeRoundRectCallout">
            <a:avLst>
              <a:gd name="adj1" fmla="val -69854"/>
              <a:gd name="adj2" fmla="val 31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d = </a:t>
            </a:r>
            <a:r>
              <a:rPr lang="en-US" sz="1600" dirty="0" err="1" smtClean="0">
                <a:solidFill>
                  <a:schemeClr val="tx1"/>
                </a:solidFill>
              </a:rPr>
              <a:t>sqrt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X.mag</a:t>
            </a:r>
            <a:r>
              <a:rPr lang="en-US" sz="1600" dirty="0" smtClean="0">
                <a:solidFill>
                  <a:schemeClr val="tx1"/>
                </a:solidFill>
              </a:rPr>
              <a:t> * </a:t>
            </a:r>
            <a:r>
              <a:rPr lang="en-US" sz="1600" dirty="0" err="1" smtClean="0">
                <a:solidFill>
                  <a:schemeClr val="tx1"/>
                </a:solidFill>
              </a:rPr>
              <a:t>X.mag</a:t>
            </a:r>
            <a:r>
              <a:rPr lang="en-US" sz="1600" dirty="0" smtClean="0">
                <a:solidFill>
                  <a:schemeClr val="tx1"/>
                </a:solidFill>
              </a:rPr>
              <a:t> – h*h)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13322" y="2858557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4619782" y="3136822"/>
            <a:ext cx="1175765" cy="167118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81165" y="1795795"/>
            <a:ext cx="383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&gt; 0  &amp;&amp; h &lt; </a:t>
            </a:r>
            <a:r>
              <a:rPr lang="en-US" sz="2800" dirty="0" err="1" smtClean="0"/>
              <a:t>len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969975" y="2166118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5" name="Flowchart: Or 24"/>
          <p:cNvSpPr/>
          <p:nvPr/>
        </p:nvSpPr>
        <p:spPr>
          <a:xfrm>
            <a:off x="5758842" y="3303864"/>
            <a:ext cx="182880" cy="182880"/>
          </a:xfrm>
          <a:prstGeom prst="flowChartOr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2" idx="0"/>
          </p:cNvCxnSpPr>
          <p:nvPr/>
        </p:nvCxnSpPr>
        <p:spPr>
          <a:xfrm flipV="1">
            <a:off x="5782974" y="3363581"/>
            <a:ext cx="67308" cy="1437552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74834" y="3839571"/>
            <a:ext cx="38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496353" y="4324934"/>
            <a:ext cx="1300041" cy="489679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73740" y="4429607"/>
            <a:ext cx="36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361493" y="2672376"/>
            <a:ext cx="1068428" cy="151862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932764" y="3512454"/>
            <a:ext cx="1068428" cy="151862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51781" y="3221990"/>
            <a:ext cx="638265" cy="408632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582634">
            <a:off x="4050524" y="2842858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725155" y="2790236"/>
            <a:ext cx="638265" cy="408632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9582634">
            <a:off x="4667155" y="2455659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6" name="Flowchart: Or 45"/>
          <p:cNvSpPr/>
          <p:nvPr/>
        </p:nvSpPr>
        <p:spPr>
          <a:xfrm>
            <a:off x="4399546" y="4214807"/>
            <a:ext cx="182880" cy="182880"/>
          </a:xfrm>
          <a:prstGeom prst="flowChartOr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426246" y="3199785"/>
            <a:ext cx="213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 = P1 + (h – a)  * V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538728" y="3508286"/>
            <a:ext cx="1848944" cy="757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38508" y="2400413"/>
            <a:ext cx="213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 = P1 + (</a:t>
            </a:r>
            <a:r>
              <a:rPr lang="en-US" smtClean="0"/>
              <a:t>h + </a:t>
            </a:r>
            <a:r>
              <a:rPr lang="en-US" dirty="0" smtClean="0"/>
              <a:t>a)  * V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25" idx="1"/>
          </p:cNvCxnSpPr>
          <p:nvPr/>
        </p:nvCxnSpPr>
        <p:spPr>
          <a:xfrm>
            <a:off x="3350990" y="2708914"/>
            <a:ext cx="2434634" cy="621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9" y="5791355"/>
            <a:ext cx="9172575" cy="9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6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 to Line Distance</a:t>
            </a:r>
            <a:endParaRPr lang="en-US" dirty="0"/>
          </a:p>
        </p:txBody>
      </p:sp>
      <p:sp>
        <p:nvSpPr>
          <p:cNvPr id="7" name="Flowchart: Or 6"/>
          <p:cNvSpPr/>
          <p:nvPr/>
        </p:nvSpPr>
        <p:spPr>
          <a:xfrm>
            <a:off x="5642289" y="4249045"/>
            <a:ext cx="182880" cy="182880"/>
          </a:xfrm>
          <a:prstGeom prst="flowChartOr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7" idx="2"/>
          </p:cNvCxnSpPr>
          <p:nvPr/>
        </p:nvCxnSpPr>
        <p:spPr>
          <a:xfrm flipV="1">
            <a:off x="1830258" y="4340485"/>
            <a:ext cx="3812031" cy="393661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39151" y="1607886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12623" y="2590108"/>
            <a:ext cx="1211220" cy="172158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73960" y="2747733"/>
            <a:ext cx="2753870" cy="1814074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68441" y="4565467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94224" y="4653335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27713" y="1399960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336295" y="3968719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80961" y="3334076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747733" y="1861686"/>
            <a:ext cx="923580" cy="602437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09523" y="2160654"/>
            <a:ext cx="255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= (P2 – P1).Normalize()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6029556" y="871073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359311" y="953254"/>
            <a:ext cx="4736689" cy="3044923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9582634">
            <a:off x="2799854" y="2286909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vMagnitude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78856" y="4411407"/>
            <a:ext cx="38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PA:  when d &gt; 0 &amp;&amp; d &lt; </a:t>
            </a:r>
            <a:r>
              <a:rPr lang="en-US" dirty="0" err="1" smtClean="0"/>
              <a:t>vMagnitude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869961" y="2791535"/>
            <a:ext cx="1026937" cy="1446557"/>
          </a:xfrm>
          <a:prstGeom prst="straightConnector1">
            <a:avLst/>
          </a:prstGeom>
          <a:ln w="22225">
            <a:solidFill>
              <a:srgbClr val="FF000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5"/>
          <p:cNvSpPr txBox="1">
            <a:spLocks/>
          </p:cNvSpPr>
          <p:nvPr/>
        </p:nvSpPr>
        <p:spPr>
          <a:xfrm>
            <a:off x="6524730" y="3410644"/>
            <a:ext cx="2018459" cy="650347"/>
          </a:xfrm>
          <a:prstGeom prst="wedgeRoundRectCallout">
            <a:avLst>
              <a:gd name="adj1" fmla="val -97503"/>
              <a:gd name="adj2" fmla="val 204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 = Closest distance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13" y="5036303"/>
            <a:ext cx="8149599" cy="15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3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 to Line Distance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26" idx="0"/>
          </p:cNvCxnSpPr>
          <p:nvPr/>
        </p:nvCxnSpPr>
        <p:spPr>
          <a:xfrm flipH="1">
            <a:off x="1660836" y="4724170"/>
            <a:ext cx="178315" cy="1020544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39151" y="1607886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87702" y="4814175"/>
            <a:ext cx="773134" cy="101164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62409" y="4460769"/>
            <a:ext cx="698427" cy="460080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98929" y="5037148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31907" y="4245505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76658" y="167689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336295" y="3968719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31630" y="4394253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6029556" y="871073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359311" y="953254"/>
            <a:ext cx="4736689" cy="3044923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9582634">
            <a:off x="2799854" y="2286909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vMagnitude</a:t>
            </a:r>
            <a:endParaRPr lang="en-US" dirty="0"/>
          </a:p>
        </p:txBody>
      </p:sp>
      <p:sp>
        <p:nvSpPr>
          <p:cNvPr id="26" name="Flowchart: Or 25"/>
          <p:cNvSpPr/>
          <p:nvPr/>
        </p:nvSpPr>
        <p:spPr>
          <a:xfrm>
            <a:off x="1569396" y="5744714"/>
            <a:ext cx="182880" cy="182880"/>
          </a:xfrm>
          <a:prstGeom prst="flowChartOr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05962" y="5907076"/>
            <a:ext cx="399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 when d &lt; 0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23938" y="3941288"/>
            <a:ext cx="2430426" cy="158957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256817" y="3411689"/>
            <a:ext cx="923580" cy="602437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607" y="3710657"/>
            <a:ext cx="255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= (P2 – P1).Normalize()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389937" y="4828324"/>
            <a:ext cx="149695" cy="976941"/>
          </a:xfrm>
          <a:prstGeom prst="straightConnector1">
            <a:avLst/>
          </a:prstGeom>
          <a:ln w="22225">
            <a:solidFill>
              <a:srgbClr val="FF000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5"/>
          <p:cNvSpPr txBox="1">
            <a:spLocks/>
          </p:cNvSpPr>
          <p:nvPr/>
        </p:nvSpPr>
        <p:spPr>
          <a:xfrm>
            <a:off x="3500963" y="4753537"/>
            <a:ext cx="2018459" cy="1092358"/>
          </a:xfrm>
          <a:prstGeom prst="wedgeRoundRectCallout">
            <a:avLst>
              <a:gd name="adj1" fmla="val -98164"/>
              <a:gd name="adj2" fmla="val 177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Closest distance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1833175" y="4752994"/>
            <a:ext cx="1316814" cy="611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651129" y="5845895"/>
            <a:ext cx="1316814" cy="611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599" y="3630765"/>
            <a:ext cx="4257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3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 to Line Distance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39151" y="1607886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3" idx="5"/>
          </p:cNvCxnSpPr>
          <p:nvPr/>
        </p:nvCxnSpPr>
        <p:spPr>
          <a:xfrm flipH="1" flipV="1">
            <a:off x="7586835" y="995649"/>
            <a:ext cx="676196" cy="8847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73960" y="825541"/>
            <a:ext cx="5671869" cy="3736267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55492" y="4719784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6405" y="1253381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336295" y="3968719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80961" y="3334076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6029556" y="871073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359311" y="953254"/>
            <a:ext cx="4736689" cy="3044923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9582634">
            <a:off x="2799854" y="2286909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vMagnitude</a:t>
            </a:r>
            <a:endParaRPr lang="en-US" dirty="0"/>
          </a:p>
        </p:txBody>
      </p:sp>
      <p:sp>
        <p:nvSpPr>
          <p:cNvPr id="23" name="Flowchart: Or 22"/>
          <p:cNvSpPr/>
          <p:nvPr/>
        </p:nvSpPr>
        <p:spPr>
          <a:xfrm>
            <a:off x="8106933" y="1724348"/>
            <a:ext cx="182880" cy="182880"/>
          </a:xfrm>
          <a:prstGeom prst="flowChartOr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43499" y="1886710"/>
            <a:ext cx="399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 when d &gt; </a:t>
            </a:r>
            <a:r>
              <a:rPr lang="en-US" dirty="0" err="1" smtClean="0"/>
              <a:t>vMagnitude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306348" y="871073"/>
            <a:ext cx="2430426" cy="158957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7040001" y="251582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3" idx="2"/>
          </p:cNvCxnSpPr>
          <p:nvPr/>
        </p:nvCxnSpPr>
        <p:spPr>
          <a:xfrm>
            <a:off x="6617111" y="1640461"/>
            <a:ext cx="1489822" cy="175327"/>
          </a:xfrm>
          <a:prstGeom prst="straightConnector1">
            <a:avLst/>
          </a:prstGeom>
          <a:ln w="22225">
            <a:solidFill>
              <a:srgbClr val="FF000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5"/>
          <p:cNvSpPr txBox="1">
            <a:spLocks/>
          </p:cNvSpPr>
          <p:nvPr/>
        </p:nvSpPr>
        <p:spPr>
          <a:xfrm>
            <a:off x="6909777" y="2418404"/>
            <a:ext cx="2018459" cy="1092358"/>
          </a:xfrm>
          <a:prstGeom prst="wedgeRoundRectCallout">
            <a:avLst>
              <a:gd name="adj1" fmla="val -25086"/>
              <a:gd name="adj2" fmla="val -11187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 = Closest distance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43" y="4211237"/>
            <a:ext cx="8821737" cy="10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 to Line Distance</a:t>
            </a:r>
            <a:endParaRPr lang="en-US" dirty="0"/>
          </a:p>
        </p:txBody>
      </p:sp>
      <p:sp>
        <p:nvSpPr>
          <p:cNvPr id="7" name="Flowchart: Or 6"/>
          <p:cNvSpPr/>
          <p:nvPr/>
        </p:nvSpPr>
        <p:spPr>
          <a:xfrm>
            <a:off x="5642289" y="4249045"/>
            <a:ext cx="182880" cy="182880"/>
          </a:xfrm>
          <a:prstGeom prst="flowChartOr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39151" y="1607886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095964" y="1997884"/>
            <a:ext cx="1627879" cy="231381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73960" y="2747733"/>
            <a:ext cx="2753870" cy="1814074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06419" y="2398109"/>
            <a:ext cx="107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94224" y="4653335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27713" y="1399960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336295" y="3968719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80961" y="3334076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816303" y="3718639"/>
            <a:ext cx="923580" cy="602437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77553" y="3807553"/>
            <a:ext cx="255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= (P2 – P1).Normalize()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78856" y="4411407"/>
            <a:ext cx="38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46" name="Title 5"/>
          <p:cNvSpPr txBox="1">
            <a:spLocks/>
          </p:cNvSpPr>
          <p:nvPr/>
        </p:nvSpPr>
        <p:spPr>
          <a:xfrm>
            <a:off x="5776958" y="2427821"/>
            <a:ext cx="2454125" cy="803765"/>
          </a:xfrm>
          <a:prstGeom prst="wedgeRoundRectCallout">
            <a:avLst>
              <a:gd name="adj1" fmla="val -97503"/>
              <a:gd name="adj2" fmla="val 204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Projected = P1 + d * 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Flowchart: Or 20"/>
          <p:cNvSpPr/>
          <p:nvPr/>
        </p:nvSpPr>
        <p:spPr>
          <a:xfrm>
            <a:off x="4600634" y="2767441"/>
            <a:ext cx="182880" cy="182880"/>
          </a:xfrm>
          <a:prstGeom prst="flowChartOr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53" y="5048827"/>
            <a:ext cx="7572375" cy="10287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1830258" y="4340485"/>
            <a:ext cx="3812031" cy="393661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68441" y="4565467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8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41" y="3228465"/>
            <a:ext cx="10515600" cy="1325563"/>
          </a:xfrm>
        </p:spPr>
        <p:txBody>
          <a:bodyPr/>
          <a:lstStyle/>
          <a:p>
            <a:r>
              <a:rPr lang="en-US" dirty="0" smtClean="0"/>
              <a:t>NEXT: Line Sphere Intersection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6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148010" y="3113796"/>
            <a:ext cx="2926080" cy="2926080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Or 3"/>
          <p:cNvSpPr/>
          <p:nvPr/>
        </p:nvSpPr>
        <p:spPr>
          <a:xfrm>
            <a:off x="7471089" y="4466784"/>
            <a:ext cx="182880" cy="182880"/>
          </a:xfrm>
          <a:prstGeom prst="flowChartOr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659058" y="4558224"/>
            <a:ext cx="3812031" cy="393661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67951" y="1825625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341423" y="2807847"/>
            <a:ext cx="1211220" cy="172158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602760" y="2965472"/>
            <a:ext cx="2753870" cy="1814074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7241" y="4783206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3024" y="4871074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56513" y="161769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165095" y="4186458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9761" y="3551815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576533" y="2079425"/>
            <a:ext cx="923580" cy="602437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38323" y="2378393"/>
            <a:ext cx="255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= (P2 – P1).Normalize()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858356" y="1088812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88111" y="1170993"/>
            <a:ext cx="4736689" cy="3044923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4628654" y="2504648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07656" y="4629146"/>
            <a:ext cx="383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  Center of Sphere = </a:t>
            </a:r>
            <a:r>
              <a:rPr lang="en-US" dirty="0" err="1" smtClean="0"/>
              <a:t>transform.localP</a:t>
            </a:r>
            <a:endParaRPr lang="en-US" dirty="0" smtClean="0"/>
          </a:p>
          <a:p>
            <a:r>
              <a:rPr lang="en-US" dirty="0" smtClean="0"/>
              <a:t>r: Radius of Sphere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4" y="5152538"/>
            <a:ext cx="7175729" cy="15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6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Sphere Intersection: Case A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664761" y="3080227"/>
            <a:ext cx="2926080" cy="2926080"/>
            <a:chOff x="6148010" y="3113796"/>
            <a:chExt cx="2926080" cy="2926080"/>
          </a:xfrm>
        </p:grpSpPr>
        <p:sp>
          <p:nvSpPr>
            <p:cNvPr id="22" name="Oval 21"/>
            <p:cNvSpPr/>
            <p:nvPr/>
          </p:nvSpPr>
          <p:spPr>
            <a:xfrm>
              <a:off x="6148010" y="3113796"/>
              <a:ext cx="2926080" cy="2926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Or 3"/>
            <p:cNvSpPr/>
            <p:nvPr/>
          </p:nvSpPr>
          <p:spPr>
            <a:xfrm>
              <a:off x="7471089" y="4466784"/>
              <a:ext cx="182880" cy="182880"/>
            </a:xfrm>
            <a:prstGeom prst="flowChar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1947678" y="4524655"/>
            <a:ext cx="6040162" cy="2028214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932593" y="3419770"/>
            <a:ext cx="4751995" cy="31262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67402" y="3248291"/>
            <a:ext cx="4688314" cy="3125400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8584" y="5266541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7666" y="646521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67612" y="3392229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429737" y="5780603"/>
            <a:ext cx="502856" cy="7147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90305">
            <a:off x="3643480" y="4626324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364008" y="2118961"/>
            <a:ext cx="1770884" cy="249713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52753" y="2467232"/>
            <a:ext cx="5200112" cy="3342830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582634">
            <a:off x="3288721" y="3859951"/>
            <a:ext cx="13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57460" y="4577500"/>
            <a:ext cx="383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  Center of Sphere</a:t>
            </a:r>
          </a:p>
          <a:p>
            <a:r>
              <a:rPr lang="en-US" dirty="0" smtClean="0"/>
              <a:t>r: Radius of Sphere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8002364" y="3392229"/>
            <a:ext cx="1512643" cy="11665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417731" y="2227034"/>
            <a:ext cx="979898" cy="1261142"/>
          </a:xfrm>
          <a:prstGeom prst="straightConnector1">
            <a:avLst/>
          </a:prstGeom>
          <a:ln w="12700">
            <a:solidFill>
              <a:srgbClr val="0070C0"/>
            </a:solidFill>
            <a:prstDash val="lgDash"/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446589" y="2188594"/>
            <a:ext cx="2003837" cy="140641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"/>
          <p:cNvSpPr txBox="1">
            <a:spLocks/>
          </p:cNvSpPr>
          <p:nvPr/>
        </p:nvSpPr>
        <p:spPr>
          <a:xfrm>
            <a:off x="9410959" y="1940021"/>
            <a:ext cx="1400088" cy="1040388"/>
          </a:xfrm>
          <a:prstGeom prst="wedgeRoundRectCallout">
            <a:avLst>
              <a:gd name="adj1" fmla="val -69854"/>
              <a:gd name="adj2" fmla="val 31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Greater or less than r?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Flowchart: Or 44"/>
          <p:cNvSpPr/>
          <p:nvPr/>
        </p:nvSpPr>
        <p:spPr>
          <a:xfrm>
            <a:off x="7006959" y="3050269"/>
            <a:ext cx="182880" cy="182880"/>
          </a:xfrm>
          <a:prstGeom prst="flowChartOr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931892" y="2669113"/>
            <a:ext cx="7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81165" y="1795795"/>
            <a:ext cx="383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&gt; </a:t>
            </a:r>
            <a:r>
              <a:rPr lang="en-US" sz="2800" dirty="0" err="1" smtClean="0"/>
              <a:t>len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97" y="5603683"/>
            <a:ext cx="7746953" cy="110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9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2624</TotalTime>
  <Words>849</Words>
  <Application>Microsoft Office PowerPoint</Application>
  <PresentationFormat>Widescreen</PresentationFormat>
  <Paragraphs>269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Dot Product: Three properties</vt:lpstr>
      <vt:lpstr>Intersections With Vectors</vt:lpstr>
      <vt:lpstr>Pt to Line Distance</vt:lpstr>
      <vt:lpstr>Pt to Line Distance</vt:lpstr>
      <vt:lpstr>Pt to Line Distance</vt:lpstr>
      <vt:lpstr>Pt to Line Distance</vt:lpstr>
      <vt:lpstr>NEXT: Line Sphere Intersection</vt:lpstr>
      <vt:lpstr>Line Sphere Intersection</vt:lpstr>
      <vt:lpstr>Line Sphere Intersection: Case A</vt:lpstr>
      <vt:lpstr>Line Sphere Intersection: Case A</vt:lpstr>
      <vt:lpstr>Line Sphere Intersection: Case A</vt:lpstr>
      <vt:lpstr>Line Sphere Intersection: Case A</vt:lpstr>
      <vt:lpstr>Line Sphere Intersection: Case A</vt:lpstr>
      <vt:lpstr>Line Sphere Intersection: Case A</vt:lpstr>
      <vt:lpstr>Line Sphere Intersection: Case B</vt:lpstr>
      <vt:lpstr>Line Sphere Intersection: Case B</vt:lpstr>
      <vt:lpstr>Line Sphere Intersection: Case B</vt:lpstr>
      <vt:lpstr>Line Sphere Intersection: Case B</vt:lpstr>
      <vt:lpstr>Line Sphere Intersection: Case B</vt:lpstr>
      <vt:lpstr>Line Sphere Intersection: Case C</vt:lpstr>
      <vt:lpstr>Line Sphere Intersection: Case C</vt:lpstr>
      <vt:lpstr>Line Sphere Intersection: Case C</vt:lpstr>
      <vt:lpstr>Line Sphere Intersection: Case C</vt:lpstr>
      <vt:lpstr>Line Sphere Intersection: Case C</vt:lpstr>
      <vt:lpstr>Line Sphere Intersection: Case C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1452</cp:revision>
  <dcterms:created xsi:type="dcterms:W3CDTF">2015-10-15T20:24:08Z</dcterms:created>
  <dcterms:modified xsi:type="dcterms:W3CDTF">2018-10-08T19:52:01Z</dcterms:modified>
</cp:coreProperties>
</file>