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17" r:id="rId13"/>
    <p:sldId id="350" r:id="rId14"/>
    <p:sldId id="322" r:id="rId15"/>
    <p:sldId id="323" r:id="rId16"/>
    <p:sldId id="293" r:id="rId17"/>
    <p:sldId id="292" r:id="rId18"/>
    <p:sldId id="324" r:id="rId19"/>
    <p:sldId id="294" r:id="rId20"/>
    <p:sldId id="318" r:id="rId21"/>
    <p:sldId id="319" r:id="rId22"/>
    <p:sldId id="309" r:id="rId23"/>
    <p:sldId id="313" r:id="rId24"/>
    <p:sldId id="314" r:id="rId25"/>
    <p:sldId id="295" r:id="rId26"/>
    <p:sldId id="315" r:id="rId27"/>
    <p:sldId id="316" r:id="rId28"/>
    <p:sldId id="296" r:id="rId29"/>
    <p:sldId id="310" r:id="rId31"/>
    <p:sldId id="308" r:id="rId32"/>
    <p:sldId id="320" r:id="rId33"/>
    <p:sldId id="312" r:id="rId34"/>
    <p:sldId id="387" r:id="rId35"/>
    <p:sldId id="388" r:id="rId36"/>
    <p:sldId id="297" r:id="rId37"/>
    <p:sldId id="298" r:id="rId38"/>
    <p:sldId id="299" r:id="rId39"/>
    <p:sldId id="300" r:id="rId40"/>
    <p:sldId id="301" r:id="rId41"/>
    <p:sldId id="302" r:id="rId42"/>
    <p:sldId id="304" r:id="rId43"/>
    <p:sldId id="389" r:id="rId44"/>
    <p:sldId id="305" r:id="rId45"/>
    <p:sldId id="306" r:id="rId46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453"/>
    <a:srgbClr val="152E3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4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b="1" err="1">
                <a:solidFill>
                  <a:srgbClr val="FF0000"/>
                </a:solidFill>
                <a:latin typeface="Arial" panose="020B0604020202090204" pitchFamily="34" charset="0"/>
                <a:ea typeface="黑体" pitchFamily="2" charset="-122"/>
                <a:sym typeface="+mn-ea"/>
              </a:rPr>
              <a:t>netstat -anpt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b="1" err="1">
                <a:solidFill>
                  <a:srgbClr val="FF0000"/>
                </a:solidFill>
                <a:latin typeface="Arial" panose="020B0604020202090204" pitchFamily="34" charset="0"/>
                <a:ea typeface="黑体" pitchFamily="2" charset="-122"/>
                <a:sym typeface="+mn-ea"/>
              </a:rPr>
              <a:t>netstat -anpt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Group 2"/>
          <p:cNvGrpSpPr/>
          <p:nvPr userDrawn="1"/>
        </p:nvGrpSpPr>
        <p:grpSpPr>
          <a:xfrm>
            <a:off x="-3222625" y="304800"/>
            <a:ext cx="4365625" cy="4724400"/>
            <a:chOff x="-2030" y="192"/>
            <a:chExt cx="2750" cy="2976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rgbClr val="99CCCC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703060505090304" charset="0"/>
                <a:ea typeface="宋体" pitchFamily="2" charset="-122"/>
                <a:cs typeface="+mn-ea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rgbClr val="006666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ea"/>
              </a:endParaRPr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1029970" y="1034415"/>
            <a:ext cx="7626985" cy="494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8575" y="1825625"/>
            <a:ext cx="721677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2050" name="Group 2"/>
          <p:cNvGrpSpPr/>
          <p:nvPr userDrawn="1"/>
        </p:nvGrpSpPr>
        <p:grpSpPr>
          <a:xfrm>
            <a:off x="-3222625" y="304800"/>
            <a:ext cx="4365625" cy="4724400"/>
            <a:chOff x="-2030" y="192"/>
            <a:chExt cx="2750" cy="2976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rgbClr val="99CCCC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703060505090304" charset="0"/>
                <a:ea typeface="宋体" pitchFamily="2" charset="-122"/>
                <a:cs typeface="+mn-ea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rgbClr val="006666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ea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1141095" y="1327150"/>
            <a:ext cx="7351395" cy="889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666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3975" y="1276350"/>
            <a:ext cx="6858000" cy="3551555"/>
          </a:xfrm>
        </p:spPr>
        <p:txBody>
          <a:bodyPr>
            <a:normAutofit fontScale="900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>
                <a:latin typeface="Times New Roman" panose="02020703060505090304" charset="0"/>
              </a:rPr>
              <a:t>实验六</a:t>
            </a:r>
            <a:br>
              <a:rPr lang="zh-CN" altLang="en-US" b="1">
                <a:latin typeface="Times New Roman" panose="02020703060505090304" charset="0"/>
              </a:rPr>
            </a:br>
            <a:r>
              <a:rPr b="1">
                <a:solidFill>
                  <a:srgbClr val="0A5453"/>
                </a:solidFill>
                <a:uFillTx/>
                <a:latin typeface="Times New Roman" panose="02020703060505090304" charset="0"/>
              </a:rPr>
              <a:t>Linux基本网络配置与服务搭建</a:t>
            </a:r>
            <a:endParaRPr b="1">
              <a:solidFill>
                <a:srgbClr val="0A5453"/>
              </a:solidFill>
              <a:uFillTx/>
              <a:latin typeface="Times New Roman" panose="0202070306050509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QQ20191229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7135" y="1059180"/>
            <a:ext cx="5015230" cy="47390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网络基本配置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8575" y="1591945"/>
            <a:ext cx="7216775" cy="59944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en-US" sz="2400">
                <a:latin typeface="Times New Roman" panose="02020703060505090304" charset="0"/>
                <a:sym typeface="+mn-ea"/>
              </a:rPr>
              <a:t>NAT</a:t>
            </a:r>
            <a:r>
              <a:rPr sz="2400">
                <a:latin typeface="Times New Roman" panose="02020703060505090304" charset="0"/>
                <a:sym typeface="+mn-ea"/>
              </a:rPr>
              <a:t>模式</a:t>
            </a:r>
            <a:r>
              <a:rPr lang="zh-CN" sz="2400">
                <a:latin typeface="Times New Roman" panose="02020703060505090304" charset="0"/>
                <a:sym typeface="+mn-ea"/>
              </a:rPr>
              <a:t>设置</a:t>
            </a:r>
            <a:endParaRPr lang="zh-CN" sz="2400">
              <a:latin typeface="Times New Roman" panose="02020703060505090304" charset="0"/>
              <a:sym typeface="+mn-ea"/>
            </a:endParaRPr>
          </a:p>
        </p:txBody>
      </p:sp>
      <p:pic>
        <p:nvPicPr>
          <p:cNvPr id="5" name="图片 4" descr="QQ20191229-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2802890"/>
            <a:ext cx="4366260" cy="3883025"/>
          </a:xfrm>
          <a:prstGeom prst="rect">
            <a:avLst/>
          </a:prstGeom>
        </p:spPr>
      </p:pic>
      <p:pic>
        <p:nvPicPr>
          <p:cNvPr id="6" name="图片 5" descr="QQ20191229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85" y="3569335"/>
            <a:ext cx="4179570" cy="3116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网络基本配置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8575" y="1591945"/>
            <a:ext cx="7216775" cy="469011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>
                <a:latin typeface="Times New Roman" panose="02020703060505090304" charset="0"/>
                <a:sym typeface="+mn-ea"/>
              </a:rPr>
              <a:t>调整网络参数的方式</a:t>
            </a:r>
            <a:endParaRPr lang="zh-CN" altLang="en-US" sz="180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0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临时设置 —— 使用命令调整网络参数</a:t>
            </a:r>
            <a:endParaRPr lang="zh-CN" altLang="en-US" sz="2000">
              <a:latin typeface="Times New Roman" panose="02020703060505090304" charset="0"/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Char char=""/>
            </a:pPr>
            <a:r>
              <a:rPr lang="zh-CN" altLang="en-US" sz="2000">
                <a:latin typeface="Times New Roman" panose="02020703060505090304" charset="0"/>
                <a:sym typeface="+mn-ea"/>
              </a:rPr>
              <a:t>简单、快速，可直接修改运行中的网络参数</a:t>
            </a:r>
            <a:endParaRPr lang="zh-CN" altLang="en-US" sz="2000">
              <a:latin typeface="Times New Roman" panose="02020703060505090304" charset="0"/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Char char=""/>
            </a:pPr>
            <a:r>
              <a:rPr lang="zh-CN" altLang="en-US" sz="2000">
                <a:latin typeface="Times New Roman" panose="02020703060505090304" charset="0"/>
                <a:sym typeface="+mn-ea"/>
              </a:rPr>
              <a:t>一般只适合在调试网络的过程中使用</a:t>
            </a:r>
            <a:endParaRPr lang="zh-CN" altLang="en-US" sz="2000">
              <a:latin typeface="Times New Roman" panose="02020703060505090304" charset="0"/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Char char=""/>
            </a:pPr>
            <a:r>
              <a:rPr lang="zh-CN" altLang="en-US" sz="2000">
                <a:latin typeface="Times New Roman" panose="02020703060505090304" charset="0"/>
                <a:sym typeface="+mn-ea"/>
              </a:rPr>
              <a:t>系统重启以后，所做的修改将会失效</a:t>
            </a:r>
            <a:endParaRPr lang="zh-CN" altLang="en-US" sz="200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0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永久设置 —— 通过配置文件修改网络参数</a:t>
            </a:r>
            <a:endParaRPr lang="zh-CN" altLang="en-US" sz="2000">
              <a:latin typeface="Times New Roman" panose="02020703060505090304" charset="0"/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Char char=""/>
            </a:pPr>
            <a:r>
              <a:rPr lang="zh-CN" altLang="en-US" sz="2000">
                <a:latin typeface="Times New Roman" panose="02020703060505090304" charset="0"/>
                <a:sym typeface="+mn-ea"/>
              </a:rPr>
              <a:t>修改各项网络参数的配置文件</a:t>
            </a:r>
            <a:endParaRPr lang="zh-CN" altLang="en-US" sz="2000">
              <a:latin typeface="Times New Roman" panose="02020703060505090304" charset="0"/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Char char=""/>
            </a:pPr>
            <a:r>
              <a:rPr lang="zh-CN" altLang="en-US" sz="2000">
                <a:latin typeface="Times New Roman" panose="02020703060505090304" charset="0"/>
                <a:sym typeface="+mn-ea"/>
              </a:rPr>
              <a:t>适合对服务器设置固定参数时使用</a:t>
            </a:r>
            <a:endParaRPr lang="zh-CN" altLang="en-US" sz="2000">
              <a:latin typeface="Times New Roman" panose="02020703060505090304" charset="0"/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Char char=""/>
            </a:pPr>
            <a:r>
              <a:rPr lang="zh-CN" altLang="en-US" sz="2000">
                <a:latin typeface="Times New Roman" panose="02020703060505090304" charset="0"/>
                <a:sym typeface="+mn-ea"/>
              </a:rPr>
              <a:t>需要重载网络服务或者重启以后才会生效</a:t>
            </a:r>
            <a:endParaRPr lang="zh-CN" altLang="en-US" sz="2000"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网络基本配置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8575" y="1825625"/>
            <a:ext cx="7216775" cy="199771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zh-CN" altLang="en-US">
                <a:latin typeface="Times New Roman" panose="02020703060505090304" charset="0"/>
                <a:sym typeface="+mn-ea"/>
              </a:rPr>
              <a:t>网络接口配置文件</a:t>
            </a:r>
            <a:endParaRPr lang="zh-CN" altLang="en-US" sz="200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400">
                <a:sym typeface="+mn-ea"/>
              </a:rPr>
              <a:t>/etc/network/interfaces文件里面，无论有多少块网卡，统统在这个文件里。</a:t>
            </a:r>
            <a:endParaRPr sz="2400"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endParaRPr lang="zh-CN" altLang="en-US" dirty="0">
              <a:latin typeface="Times New Roman" panose="02020703060505090304" charset="0"/>
              <a:sym typeface="+mn-ea"/>
            </a:endParaRPr>
          </a:p>
        </p:txBody>
      </p:sp>
      <p:sp>
        <p:nvSpPr>
          <p:cNvPr id="519174" name="AutoShape 17"/>
          <p:cNvSpPr/>
          <p:nvPr/>
        </p:nvSpPr>
        <p:spPr>
          <a:xfrm>
            <a:off x="1143000" y="3907790"/>
            <a:ext cx="7371715" cy="2826385"/>
          </a:xfrm>
          <a:prstGeom prst="roundRect">
            <a:avLst>
              <a:gd name="adj" fmla="val 4694"/>
            </a:avLst>
          </a:prstGeom>
          <a:noFill/>
          <a:ln w="9525" cap="flat" cmpd="sng">
            <a:noFill/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lnSpc>
                <a:spcPct val="100000"/>
              </a:lnSpc>
              <a:buNone/>
            </a:pPr>
            <a:r>
              <a:rPr lang="en-US" altLang="x-none">
                <a:solidFill>
                  <a:srgbClr val="152E3F"/>
                </a:solidFill>
                <a:sym typeface="+mn-ea"/>
              </a:rPr>
              <a:t># The loopback network interface </a:t>
            </a:r>
            <a:endParaRPr lang="zh-CN" altLang="en-US" dirty="0">
              <a:solidFill>
                <a:srgbClr val="152E3F"/>
              </a:solidFill>
            </a:endParaRPr>
          </a:p>
          <a:p>
            <a:pPr fontAlgn="auto">
              <a:lnSpc>
                <a:spcPct val="100000"/>
              </a:lnSpc>
              <a:buNone/>
            </a:pPr>
            <a:r>
              <a:rPr lang="en-US" altLang="x-none">
                <a:solidFill>
                  <a:srgbClr val="152E3F"/>
                </a:solidFill>
                <a:sym typeface="+mn-ea"/>
              </a:rPr>
              <a:t>auto lo </a:t>
            </a:r>
            <a:endParaRPr lang="zh-CN" altLang="en-US" dirty="0">
              <a:solidFill>
                <a:srgbClr val="152E3F"/>
              </a:solidFill>
            </a:endParaRPr>
          </a:p>
          <a:p>
            <a:pPr fontAlgn="auto">
              <a:lnSpc>
                <a:spcPct val="100000"/>
              </a:lnSpc>
              <a:buNone/>
            </a:pPr>
            <a:r>
              <a:rPr lang="en-US" altLang="x-none" err="1">
                <a:solidFill>
                  <a:srgbClr val="152E3F"/>
                </a:solidFill>
                <a:sym typeface="+mn-ea"/>
              </a:rPr>
              <a:t>iface</a:t>
            </a:r>
            <a:r>
              <a:rPr lang="en-US" altLang="x-none">
                <a:solidFill>
                  <a:srgbClr val="152E3F"/>
                </a:solidFill>
                <a:sym typeface="+mn-ea"/>
              </a:rPr>
              <a:t> lo </a:t>
            </a:r>
            <a:r>
              <a:rPr lang="en-US" altLang="x-none" err="1">
                <a:solidFill>
                  <a:srgbClr val="152E3F"/>
                </a:solidFill>
                <a:sym typeface="+mn-ea"/>
              </a:rPr>
              <a:t>inet</a:t>
            </a:r>
            <a:r>
              <a:rPr lang="en-US" altLang="x-none">
                <a:solidFill>
                  <a:srgbClr val="152E3F"/>
                </a:solidFill>
                <a:sym typeface="+mn-ea"/>
              </a:rPr>
              <a:t> loopback  </a:t>
            </a:r>
            <a:endParaRPr lang="zh-CN" altLang="en-US" dirty="0">
              <a:solidFill>
                <a:srgbClr val="152E3F"/>
              </a:solidFill>
            </a:endParaRPr>
          </a:p>
          <a:p>
            <a:pPr fontAlgn="auto">
              <a:lnSpc>
                <a:spcPct val="100000"/>
              </a:lnSpc>
              <a:buNone/>
            </a:pPr>
            <a:r>
              <a:rPr lang="en-US" altLang="x-none">
                <a:solidFill>
                  <a:srgbClr val="152E3F"/>
                </a:solidFill>
                <a:sym typeface="+mn-ea"/>
              </a:rPr>
              <a:t># The primary network interface </a:t>
            </a:r>
            <a:endParaRPr lang="zh-CN" altLang="en-US" dirty="0">
              <a:solidFill>
                <a:srgbClr val="152E3F"/>
              </a:solidFill>
            </a:endParaRPr>
          </a:p>
          <a:p>
            <a:pPr fontAlgn="auto">
              <a:lnSpc>
                <a:spcPct val="100000"/>
              </a:lnSpc>
              <a:buNone/>
            </a:pPr>
            <a:r>
              <a:rPr lang="en-US" altLang="x-none">
                <a:solidFill>
                  <a:srgbClr val="152E3F"/>
                </a:solidFill>
                <a:sym typeface="+mn-ea"/>
              </a:rPr>
              <a:t>auto eth0 </a:t>
            </a:r>
            <a:endParaRPr lang="zh-CN" altLang="en-US" dirty="0">
              <a:solidFill>
                <a:srgbClr val="152E3F"/>
              </a:solidFill>
            </a:endParaRPr>
          </a:p>
          <a:p>
            <a:pPr fontAlgn="auto">
              <a:lnSpc>
                <a:spcPct val="100000"/>
              </a:lnSpc>
              <a:buNone/>
            </a:pPr>
            <a:r>
              <a:rPr lang="en-US" altLang="x-none" err="1">
                <a:solidFill>
                  <a:srgbClr val="152E3F"/>
                </a:solidFill>
                <a:sym typeface="+mn-ea"/>
              </a:rPr>
              <a:t>iface</a:t>
            </a:r>
            <a:r>
              <a:rPr lang="en-US" altLang="x-none">
                <a:solidFill>
                  <a:srgbClr val="152E3F"/>
                </a:solidFill>
                <a:sym typeface="+mn-ea"/>
              </a:rPr>
              <a:t> eth0 </a:t>
            </a:r>
            <a:r>
              <a:rPr lang="en-US" altLang="x-none" err="1">
                <a:solidFill>
                  <a:srgbClr val="152E3F"/>
                </a:solidFill>
                <a:sym typeface="+mn-ea"/>
              </a:rPr>
              <a:t>inet</a:t>
            </a:r>
            <a:r>
              <a:rPr lang="en-US" altLang="x-none">
                <a:solidFill>
                  <a:srgbClr val="152E3F"/>
                </a:solidFill>
                <a:sym typeface="+mn-ea"/>
              </a:rPr>
              <a:t> static  </a:t>
            </a:r>
            <a:endParaRPr lang="zh-CN" altLang="en-US" dirty="0">
              <a:solidFill>
                <a:srgbClr val="152E3F"/>
              </a:solidFill>
            </a:endParaRPr>
          </a:p>
          <a:p>
            <a:pPr fontAlgn="auto">
              <a:lnSpc>
                <a:spcPct val="100000"/>
              </a:lnSpc>
              <a:buNone/>
            </a:pPr>
            <a:r>
              <a:rPr lang="en-US" altLang="x-none">
                <a:solidFill>
                  <a:srgbClr val="152E3F"/>
                </a:solidFill>
                <a:sym typeface="+mn-ea"/>
              </a:rPr>
              <a:t>address 192.168.100.2</a:t>
            </a:r>
            <a:r>
              <a:rPr lang="zh-CN" altLang="en-US" dirty="0">
                <a:solidFill>
                  <a:srgbClr val="152E3F"/>
                </a:solidFill>
                <a:sym typeface="+mn-ea"/>
              </a:rPr>
              <a:t>00</a:t>
            </a:r>
            <a:r>
              <a:rPr lang="en-US" altLang="x-none">
                <a:solidFill>
                  <a:srgbClr val="152E3F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152E3F"/>
                </a:solidFill>
                <a:sym typeface="+mn-ea"/>
              </a:rPr>
              <a:t>   </a:t>
            </a:r>
            <a:r>
              <a:rPr lang="en-US" altLang="zh-CN" dirty="0">
                <a:solidFill>
                  <a:srgbClr val="152E3F"/>
                </a:solidFill>
                <a:sym typeface="+mn-ea"/>
              </a:rPr>
              <a:t>	</a:t>
            </a:r>
            <a:r>
              <a:rPr lang="zh-CN" altLang="en-US" b="1" dirty="0">
                <a:solidFill>
                  <a:srgbClr val="152E3F"/>
                </a:solidFill>
                <a:sym typeface="+mn-ea"/>
              </a:rPr>
              <a:t>//设置固定的IP地址</a:t>
            </a:r>
            <a:endParaRPr lang="zh-CN" altLang="en-US" b="1" dirty="0">
              <a:solidFill>
                <a:srgbClr val="152E3F"/>
              </a:solidFill>
            </a:endParaRPr>
          </a:p>
          <a:p>
            <a:pPr fontAlgn="auto">
              <a:lnSpc>
                <a:spcPct val="100000"/>
              </a:lnSpc>
              <a:buNone/>
            </a:pPr>
            <a:r>
              <a:rPr lang="en-US" altLang="x-none" err="1">
                <a:solidFill>
                  <a:srgbClr val="152E3F"/>
                </a:solidFill>
                <a:sym typeface="+mn-ea"/>
              </a:rPr>
              <a:t>netmask</a:t>
            </a:r>
            <a:r>
              <a:rPr lang="en-US" altLang="x-none">
                <a:solidFill>
                  <a:srgbClr val="152E3F"/>
                </a:solidFill>
                <a:sym typeface="+mn-ea"/>
              </a:rPr>
              <a:t> 255.255.255.0 </a:t>
            </a:r>
            <a:endParaRPr lang="zh-CN" altLang="en-US" dirty="0">
              <a:solidFill>
                <a:srgbClr val="152E3F"/>
              </a:solidFill>
            </a:endParaRPr>
          </a:p>
          <a:p>
            <a:pPr fontAlgn="auto">
              <a:lnSpc>
                <a:spcPct val="100000"/>
              </a:lnSpc>
              <a:buNone/>
            </a:pPr>
            <a:r>
              <a:rPr lang="en-US" altLang="x-none">
                <a:solidFill>
                  <a:srgbClr val="152E3F"/>
                </a:solidFill>
                <a:sym typeface="+mn-ea"/>
              </a:rPr>
              <a:t>gateway 192.168.100.</a:t>
            </a:r>
            <a:r>
              <a:rPr lang="zh-CN" altLang="en-US" dirty="0">
                <a:solidFill>
                  <a:srgbClr val="152E3F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152E3F"/>
                </a:solidFill>
                <a:sym typeface="+mn-ea"/>
              </a:rPr>
              <a:t>54</a:t>
            </a:r>
            <a:r>
              <a:rPr lang="zh-CN" altLang="en-US" dirty="0">
                <a:solidFill>
                  <a:srgbClr val="152E3F"/>
                </a:solidFill>
                <a:sym typeface="+mn-ea"/>
              </a:rPr>
              <a:t>    </a:t>
            </a:r>
            <a:r>
              <a:rPr lang="zh-CN" altLang="en-US" b="1" dirty="0">
                <a:solidFill>
                  <a:srgbClr val="152E3F"/>
                </a:solidFill>
                <a:sym typeface="+mn-ea"/>
              </a:rPr>
              <a:t> </a:t>
            </a:r>
            <a:r>
              <a:rPr lang="en-US" altLang="zh-CN" b="1" dirty="0">
                <a:solidFill>
                  <a:srgbClr val="152E3F"/>
                </a:solidFill>
                <a:sym typeface="+mn-ea"/>
              </a:rPr>
              <a:t>	</a:t>
            </a:r>
            <a:r>
              <a:rPr lang="zh-CN" altLang="en-US" b="1" dirty="0">
                <a:solidFill>
                  <a:srgbClr val="152E3F"/>
                </a:solidFill>
                <a:sym typeface="+mn-ea"/>
              </a:rPr>
              <a:t>//虚拟的192.168.</a:t>
            </a:r>
            <a:r>
              <a:rPr lang="en-US" altLang="zh-CN" b="1" dirty="0">
                <a:solidFill>
                  <a:srgbClr val="152E3F"/>
                </a:solidFill>
                <a:sym typeface="+mn-ea"/>
              </a:rPr>
              <a:t>100</a:t>
            </a:r>
            <a:r>
              <a:rPr lang="zh-CN" altLang="en-US" b="1" dirty="0">
                <a:solidFill>
                  <a:srgbClr val="152E3F"/>
                </a:solidFill>
                <a:sym typeface="+mn-ea"/>
              </a:rPr>
              <a:t>.1分配给了电脑Vmnet8 </a:t>
            </a:r>
            <a:endParaRPr lang="zh-CN" altLang="en-US" sz="1800" b="1" dirty="0">
              <a:solidFill>
                <a:srgbClr val="152E3F"/>
              </a:solidFill>
              <a:latin typeface="Arial" panose="020B0604020202090204" pitchFamily="34" charset="0"/>
              <a:ea typeface="黑体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网络基本配置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1105" y="1645285"/>
            <a:ext cx="7216775" cy="199771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zh-CN" altLang="en-US">
                <a:latin typeface="Times New Roman" panose="02020703060505090304" charset="0"/>
                <a:sym typeface="+mn-ea"/>
              </a:rPr>
              <a:t>网络服务启动脚本</a:t>
            </a:r>
            <a:endParaRPr lang="zh-CN" altLang="en-US">
              <a:latin typeface="Times New Roman" panose="02020703060505090304" charset="0"/>
              <a:sym typeface="+mn-ea"/>
            </a:endParaRPr>
          </a:p>
        </p:txBody>
      </p:sp>
      <p:sp>
        <p:nvSpPr>
          <p:cNvPr id="521222" name="文本占位符 521221"/>
          <p:cNvSpPr>
            <a:spLocks noGrp="1"/>
          </p:cNvSpPr>
          <p:nvPr/>
        </p:nvSpPr>
        <p:spPr>
          <a:xfrm>
            <a:off x="1221105" y="2385695"/>
            <a:ext cx="7127240" cy="3837305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chemeClr val="bg2"/>
            </a:outerShdw>
          </a:effectLst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  <a:defRPr sz="2800" b="1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  <a:defRPr sz="2400" b="1" i="0" u="none" kern="1200" baseline="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p"/>
              <a:defRPr sz="2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18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0A5453"/>
                </a:solidFill>
                <a:effectLst/>
                <a:latin typeface="+mn-ea"/>
              </a:rPr>
              <a:t>service  network-manager </a:t>
            </a:r>
            <a:r>
              <a:rPr lang="en-US" altLang="zh-CN" dirty="0">
                <a:solidFill>
                  <a:srgbClr val="0A5453"/>
                </a:solidFill>
                <a:effectLst/>
              </a:rPr>
              <a:t> </a:t>
            </a:r>
            <a:r>
              <a:rPr lang="zh-CN" altLang="en-US" dirty="0">
                <a:solidFill>
                  <a:srgbClr val="0A5453"/>
                </a:solidFill>
                <a:effectLst/>
              </a:rPr>
              <a:t>控制参数</a:t>
            </a:r>
            <a:endParaRPr lang="zh-CN" altLang="en-US" dirty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zh-CN" altLang="en-US" dirty="0">
                <a:effectLst/>
              </a:rPr>
              <a:t>控制参数：</a:t>
            </a:r>
            <a:endParaRPr lang="zh-CN" altLang="en-US" dirty="0">
              <a:effectLst/>
            </a:endParaRPr>
          </a:p>
          <a:p>
            <a:pPr marL="0" lvl="0" indent="0">
              <a:buNone/>
            </a:pPr>
            <a:r>
              <a:rPr lang="en-US" altLang="zh-CN" sz="2400" dirty="0">
                <a:effectLst/>
              </a:rPr>
              <a:t>start</a:t>
            </a:r>
            <a:r>
              <a:rPr lang="zh-CN" altLang="en-US" sz="2400" dirty="0">
                <a:effectLst/>
              </a:rPr>
              <a:t>：启动服务</a:t>
            </a:r>
            <a:endParaRPr lang="zh-CN" altLang="en-US" sz="2400" dirty="0">
              <a:effectLst/>
            </a:endParaRPr>
          </a:p>
          <a:p>
            <a:pPr marL="0" lvl="0" indent="0">
              <a:buNone/>
            </a:pPr>
            <a:r>
              <a:rPr lang="en-US" altLang="zh-CN" sz="2400" dirty="0">
                <a:effectLst/>
              </a:rPr>
              <a:t>stop</a:t>
            </a:r>
            <a:r>
              <a:rPr lang="zh-CN" altLang="en-US" sz="2400" dirty="0">
                <a:effectLst/>
              </a:rPr>
              <a:t>：终止服务</a:t>
            </a:r>
            <a:endParaRPr lang="zh-CN" altLang="en-US" sz="2400" dirty="0">
              <a:effectLst/>
            </a:endParaRPr>
          </a:p>
          <a:p>
            <a:pPr marL="0" lvl="0" indent="0">
              <a:buNone/>
            </a:pPr>
            <a:r>
              <a:rPr lang="en-US" altLang="zh-CN" sz="2400" dirty="0">
                <a:effectLst/>
              </a:rPr>
              <a:t>restart</a:t>
            </a:r>
            <a:r>
              <a:rPr lang="zh-CN" altLang="en-US" sz="2400" dirty="0">
                <a:effectLst/>
              </a:rPr>
              <a:t>：重新启动服务程序</a:t>
            </a:r>
            <a:endParaRPr lang="zh-CN" altLang="en-US" sz="2400" dirty="0"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1105" y="5088890"/>
            <a:ext cx="652907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000">
                <a:cs typeface="Arial" panose="020B0604020202090204" pitchFamily="34" charset="0"/>
                <a:sym typeface="+mn-ea"/>
              </a:rPr>
              <a:t>或：</a:t>
            </a:r>
            <a:r>
              <a:rPr lang="en-US" altLang="zh-CN" sz="2800" b="1" dirty="0">
                <a:solidFill>
                  <a:srgbClr val="0A5453"/>
                </a:solidFill>
                <a:effectLst/>
                <a:latin typeface="+mn-ea"/>
                <a:sym typeface="+mn-ea"/>
              </a:rPr>
              <a:t># /etc/init.d/networking restart|start|stop</a:t>
            </a:r>
            <a:endParaRPr lang="zh-CN" altLang="en-US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网络基本配置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1105" y="1645285"/>
            <a:ext cx="7216775" cy="199771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zh-CN" altLang="en-US">
                <a:latin typeface="Times New Roman" panose="02020703060505090304" charset="0"/>
                <a:sym typeface="+mn-ea"/>
              </a:rPr>
              <a:t>主机名称配置文件</a:t>
            </a:r>
            <a:endParaRPr lang="zh-CN" altLang="en-US">
              <a:latin typeface="Times New Roman" panose="02020703060505090304" charset="0"/>
              <a:sym typeface="+mn-ea"/>
            </a:endParaRPr>
          </a:p>
        </p:txBody>
      </p:sp>
      <p:sp>
        <p:nvSpPr>
          <p:cNvPr id="523270" name="文本占位符 523269"/>
          <p:cNvSpPr>
            <a:spLocks noGrp="1"/>
          </p:cNvSpPr>
          <p:nvPr/>
        </p:nvSpPr>
        <p:spPr>
          <a:xfrm>
            <a:off x="1050925" y="2375535"/>
            <a:ext cx="7614285" cy="5076825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chemeClr val="bg2"/>
            </a:outerShdw>
          </a:effectLst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  <a:defRPr sz="2800" b="1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  <a:defRPr sz="2400" b="1" i="0" u="none" kern="1200" baseline="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p"/>
              <a:defRPr sz="2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18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/hostname </a:t>
            </a:r>
            <a:r>
              <a:rPr lang="zh-CN" altLang="en-US" dirty="0" smtClean="0"/>
              <a:t>文件</a:t>
            </a:r>
            <a:endParaRPr lang="zh-CN" altLang="en-US" dirty="0"/>
          </a:p>
          <a:p>
            <a:pPr lvl="1"/>
            <a:r>
              <a:rPr lang="zh-CN" altLang="en-US" dirty="0"/>
              <a:t>用途：保存全局网络设置，主要包括主机名信息</a:t>
            </a:r>
            <a:endParaRPr lang="zh-CN" altLang="en-US" dirty="0"/>
          </a:p>
        </p:txBody>
      </p:sp>
      <p:sp>
        <p:nvSpPr>
          <p:cNvPr id="523268" name="AutoShape 17"/>
          <p:cNvSpPr/>
          <p:nvPr/>
        </p:nvSpPr>
        <p:spPr>
          <a:xfrm>
            <a:off x="1143000" y="3642995"/>
            <a:ext cx="7522210" cy="1726565"/>
          </a:xfrm>
          <a:prstGeom prst="roundRect">
            <a:avLst>
              <a:gd name="adj" fmla="val 7644"/>
            </a:avLst>
          </a:prstGeom>
          <a:noFill/>
          <a:ln w="9525" cap="flat" cmpd="sng">
            <a:noFill/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152E3F"/>
                </a:solidFill>
                <a:latin typeface="Arial" panose="020B0604020202090204" pitchFamily="34" charset="0"/>
                <a:ea typeface="黑体" pitchFamily="2" charset="-122"/>
              </a:rPr>
              <a:t>NETWORKING=yes</a:t>
            </a:r>
            <a:endParaRPr lang="en-US" altLang="zh-CN" sz="1800" b="1">
              <a:solidFill>
                <a:srgbClr val="152E3F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152E3F"/>
                </a:solidFill>
                <a:latin typeface="Arial" panose="020B0604020202090204" pitchFamily="34" charset="0"/>
                <a:ea typeface="黑体" pitchFamily="2" charset="-122"/>
              </a:rPr>
              <a:t>NETWORKING_IPV6=no</a:t>
            </a:r>
            <a:endParaRPr lang="en-US" altLang="zh-CN" sz="1800" b="1">
              <a:solidFill>
                <a:srgbClr val="152E3F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152E3F"/>
                </a:solidFill>
                <a:latin typeface="Arial" panose="020B0604020202090204" pitchFamily="34" charset="0"/>
                <a:ea typeface="黑体" pitchFamily="2" charset="-122"/>
              </a:rPr>
              <a:t>HOSTNAME</a:t>
            </a:r>
            <a:r>
              <a:rPr lang="en-US" altLang="zh-CN" sz="1800" b="1" err="1">
                <a:solidFill>
                  <a:srgbClr val="152E3F"/>
                </a:solidFill>
                <a:latin typeface="Arial" panose="020B0604020202090204" pitchFamily="34" charset="0"/>
                <a:ea typeface="黑体" pitchFamily="2" charset="-122"/>
              </a:rPr>
              <a:t>=WebServer</a:t>
            </a:r>
            <a:endParaRPr lang="en-US" altLang="zh-CN" sz="1800" b="1" err="1">
              <a:solidFill>
                <a:srgbClr val="152E3F"/>
              </a:solidFill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网络基本配置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3010" y="1622425"/>
            <a:ext cx="7216775" cy="382397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b="1">
                <a:solidFill>
                  <a:srgbClr val="BF0000"/>
                </a:solidFill>
                <a:latin typeface="Times New Roman" panose="02020703060505090304" charset="0"/>
                <a:sym typeface="+mn-ea"/>
              </a:rPr>
              <a:t>/etc/hosts</a:t>
            </a:r>
            <a:r>
              <a:rPr lang="zh-CN" altLang="en-US" sz="2400">
                <a:latin typeface="Times New Roman" panose="02020703060505090304" charset="0"/>
                <a:sym typeface="+mn-ea"/>
              </a:rPr>
              <a:t>文件：实现从名字到地址的转换。</a:t>
            </a:r>
            <a:endParaRPr lang="zh-CN" altLang="en-US" sz="240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>
                <a:latin typeface="Times New Roman" panose="02020703060505090304" charset="0"/>
                <a:sym typeface="+mn-ea"/>
              </a:rPr>
              <a:t>一般情况下hosts文件的每行为一个主机，每行由三部份组成，每个部份由空格隔开。其中#号开头的行用作说明，不被系统解释。</a:t>
            </a:r>
            <a:endParaRPr lang="zh-CN" altLang="en-US" sz="240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>
                <a:latin typeface="Times New Roman" panose="02020703060505090304" charset="0"/>
                <a:sym typeface="+mn-ea"/>
              </a:rPr>
              <a:t>第一部分：网络IP地址；</a:t>
            </a:r>
            <a:endParaRPr lang="zh-CN" altLang="en-US" sz="240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>
                <a:latin typeface="Times New Roman" panose="02020703060505090304" charset="0"/>
                <a:sym typeface="+mn-ea"/>
              </a:rPr>
              <a:t>第二部分：主机名或域名；</a:t>
            </a:r>
            <a:endParaRPr lang="zh-CN" altLang="en-US" sz="240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>
                <a:latin typeface="Times New Roman" panose="02020703060505090304" charset="0"/>
                <a:sym typeface="+mn-ea"/>
              </a:rPr>
              <a:t>第三部分：主机名别名；</a:t>
            </a:r>
            <a:endParaRPr lang="zh-CN" altLang="en-US" sz="2400">
              <a:latin typeface="Times New Roman" panose="02020703060505090304" charset="0"/>
              <a:sym typeface="+mn-ea"/>
            </a:endParaRPr>
          </a:p>
        </p:txBody>
      </p:sp>
      <p:sp>
        <p:nvSpPr>
          <p:cNvPr id="525318" name="AutoShape 17"/>
          <p:cNvSpPr/>
          <p:nvPr/>
        </p:nvSpPr>
        <p:spPr>
          <a:xfrm>
            <a:off x="988060" y="5521325"/>
            <a:ext cx="8007350" cy="1002030"/>
          </a:xfrm>
          <a:prstGeom prst="roundRect">
            <a:avLst>
              <a:gd name="adj" fmla="val 7644"/>
            </a:avLst>
          </a:prstGeom>
          <a:noFill/>
          <a:ln w="9525" cap="flat" cmpd="sng">
            <a:noFill/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err="1">
                <a:solidFill>
                  <a:srgbClr val="152E3F"/>
                </a:solidFill>
                <a:latin typeface="Arial" panose="020B0604020202090204" pitchFamily="34" charset="0"/>
                <a:ea typeface="黑体" pitchFamily="2" charset="-122"/>
              </a:rPr>
              <a:t>127.0.0.1               localhost.localdomain  localhost</a:t>
            </a:r>
            <a:endParaRPr lang="en-US" altLang="zh-CN" sz="1800" b="1">
              <a:solidFill>
                <a:srgbClr val="152E3F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err="1">
                <a:solidFill>
                  <a:srgbClr val="152E3F"/>
                </a:solidFill>
                <a:latin typeface="Arial" panose="020B0604020202090204" pitchFamily="34" charset="0"/>
                <a:ea typeface="黑体" pitchFamily="2" charset="-122"/>
              </a:rPr>
              <a:t>192.168.4.2           WebServer</a:t>
            </a:r>
            <a:endParaRPr lang="en-US" altLang="zh-CN" sz="1800" b="1" err="1">
              <a:solidFill>
                <a:srgbClr val="152E3F"/>
              </a:solidFill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25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8" grpId="0" bldLvl="0" animBg="1"/>
      <p:bldP spid="525318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网络基本配置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8575" y="1825625"/>
            <a:ext cx="7216775" cy="145796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zh-CN" altLang="en-US" b="1">
                <a:solidFill>
                  <a:srgbClr val="BF0000"/>
                </a:solidFill>
                <a:latin typeface="Times New Roman" panose="02020703060505090304" charset="0"/>
                <a:sym typeface="+mn-ea"/>
              </a:rPr>
              <a:t>/etc/resolv.conf</a:t>
            </a:r>
            <a:r>
              <a:rPr lang="zh-CN" altLang="en-US">
                <a:latin typeface="Times New Roman" panose="02020703060505090304" charset="0"/>
                <a:sym typeface="+mn-ea"/>
              </a:rPr>
              <a:t>：保存本机需要使用的DNS服务器的IP地址。</a:t>
            </a:r>
            <a:endParaRPr lang="zh-CN" altLang="en-US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</p:txBody>
      </p:sp>
      <p:sp>
        <p:nvSpPr>
          <p:cNvPr id="527364" name="AutoShape 17"/>
          <p:cNvSpPr/>
          <p:nvPr/>
        </p:nvSpPr>
        <p:spPr>
          <a:xfrm>
            <a:off x="1143635" y="3135630"/>
            <a:ext cx="7512685" cy="2160270"/>
          </a:xfrm>
          <a:prstGeom prst="roundRect">
            <a:avLst>
              <a:gd name="adj" fmla="val 10519"/>
            </a:avLst>
          </a:prstGeom>
          <a:noFill/>
          <a:ln w="9525" cap="flat" cmpd="sng">
            <a:noFill/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 err="1">
                <a:solidFill>
                  <a:srgbClr val="152E3F"/>
                </a:solidFill>
                <a:latin typeface="Arial" panose="020B0604020202090204" pitchFamily="34" charset="0"/>
                <a:ea typeface="黑体" pitchFamily="2" charset="-122"/>
              </a:rPr>
              <a:t>search  localdomain</a:t>
            </a:r>
            <a:endParaRPr lang="en-US" altLang="zh-CN" sz="2000" b="1">
              <a:solidFill>
                <a:srgbClr val="152E3F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 err="1">
                <a:solidFill>
                  <a:srgbClr val="152E3F"/>
                </a:solidFill>
                <a:latin typeface="Arial" panose="020B0604020202090204" pitchFamily="34" charset="0"/>
                <a:ea typeface="黑体" pitchFamily="2" charset="-122"/>
              </a:rPr>
              <a:t>nameserver</a:t>
            </a:r>
            <a:r>
              <a:rPr lang="en-US" altLang="zh-CN" sz="2000" b="1">
                <a:solidFill>
                  <a:srgbClr val="152E3F"/>
                </a:solidFill>
                <a:latin typeface="Arial" panose="020B0604020202090204" pitchFamily="34" charset="0"/>
                <a:ea typeface="黑体" pitchFamily="2" charset="-122"/>
              </a:rPr>
              <a:t>  192.168.4.1</a:t>
            </a:r>
            <a:endParaRPr lang="en-US" altLang="zh-CN" sz="2000" b="1">
              <a:solidFill>
                <a:srgbClr val="152E3F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 err="1">
                <a:solidFill>
                  <a:srgbClr val="152E3F"/>
                </a:solidFill>
                <a:latin typeface="Arial" panose="020B0604020202090204" pitchFamily="34" charset="0"/>
                <a:ea typeface="黑体" pitchFamily="2" charset="-122"/>
              </a:rPr>
              <a:t>nameserver</a:t>
            </a:r>
            <a:r>
              <a:rPr lang="en-US" altLang="zh-CN" sz="2000" b="1">
                <a:solidFill>
                  <a:srgbClr val="152E3F"/>
                </a:solidFill>
                <a:latin typeface="Arial" panose="020B0604020202090204" pitchFamily="34" charset="0"/>
                <a:ea typeface="黑体" pitchFamily="2" charset="-122"/>
              </a:rPr>
              <a:t>  114.114.114.114</a:t>
            </a:r>
            <a:endParaRPr lang="en-US" altLang="zh-CN" sz="2000" b="1">
              <a:solidFill>
                <a:srgbClr val="152E3F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 err="1">
                <a:solidFill>
                  <a:srgbClr val="152E3F"/>
                </a:solidFill>
                <a:latin typeface="Arial" panose="020B0604020202090204" pitchFamily="34" charset="0"/>
                <a:ea typeface="黑体" pitchFamily="2" charset="-122"/>
              </a:rPr>
              <a:t>nameserver</a:t>
            </a:r>
            <a:r>
              <a:rPr lang="en-US" altLang="zh-CN" sz="2000" b="1">
                <a:solidFill>
                  <a:srgbClr val="152E3F"/>
                </a:solidFill>
                <a:latin typeface="Arial" panose="020B0604020202090204" pitchFamily="34" charset="0"/>
                <a:ea typeface="黑体" pitchFamily="2" charset="-122"/>
              </a:rPr>
              <a:t>  8.8.8.8</a:t>
            </a:r>
            <a:endParaRPr lang="en-US" altLang="zh-CN" sz="2000" b="1">
              <a:solidFill>
                <a:srgbClr val="152E3F"/>
              </a:solidFill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网络基本配置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69010" y="1890395"/>
            <a:ext cx="7721600" cy="2268855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chemeClr val="bg2"/>
            </a:outerShdw>
          </a:effectLst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  <a:defRPr sz="2800" b="1" u="none" kern="1200" baseline="0">
                <a:solidFill>
                  <a:srgbClr val="000000"/>
                </a:solidFill>
                <a:latin typeface="Arial" panose="020B0604020202090204" pitchFamily="34" charset="0"/>
                <a:ea typeface="黑体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  <a:defRPr sz="2400" b="1" i="0" u="none" kern="1200" baseline="0">
                <a:solidFill>
                  <a:srgbClr val="003366"/>
                </a:solidFill>
                <a:latin typeface="Arial" panose="020B0604020202090204" pitchFamily="34" charset="0"/>
                <a:ea typeface="黑体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p"/>
              <a:defRPr sz="20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黑体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18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黑体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6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黑体" pitchFamily="2" charset="-122"/>
              </a:defRPr>
            </a:lvl5pPr>
          </a:lstStyle>
          <a:p>
            <a:pPr lvl="0"/>
            <a:r>
              <a:rPr lang="en-US" altLang="zh-CN" dirty="0"/>
              <a:t>hosts</a:t>
            </a:r>
            <a:r>
              <a:rPr lang="zh-CN" altLang="en-US" dirty="0"/>
              <a:t>文件和</a:t>
            </a:r>
            <a:r>
              <a:rPr lang="en-US" altLang="zh-CN" dirty="0"/>
              <a:t>DNS</a:t>
            </a:r>
            <a:r>
              <a:rPr lang="zh-CN" altLang="en-US" dirty="0"/>
              <a:t>服务器的比较</a:t>
            </a:r>
            <a:endParaRPr lang="zh-CN" altLang="en-US" dirty="0"/>
          </a:p>
          <a:p>
            <a:pPr lvl="1"/>
            <a:r>
              <a:rPr lang="zh-CN" altLang="en-US" dirty="0"/>
              <a:t>默认情况下，系统首先从</a:t>
            </a:r>
            <a:r>
              <a:rPr lang="en-US" altLang="zh-CN" dirty="0"/>
              <a:t>hosts</a:t>
            </a:r>
            <a:r>
              <a:rPr lang="zh-CN" altLang="en-US" dirty="0"/>
              <a:t>文件查找解析记录</a:t>
            </a:r>
            <a:endParaRPr lang="zh-CN" altLang="en-US" dirty="0"/>
          </a:p>
          <a:p>
            <a:pPr lvl="1"/>
            <a:r>
              <a:rPr lang="en-US" altLang="zh-CN" dirty="0"/>
              <a:t>hosts</a:t>
            </a:r>
            <a:r>
              <a:rPr lang="zh-CN" altLang="en-US" dirty="0"/>
              <a:t>文件只对当前的主机有效</a:t>
            </a:r>
            <a:endParaRPr lang="zh-CN" altLang="en-US" dirty="0"/>
          </a:p>
          <a:p>
            <a:pPr lvl="1"/>
            <a:r>
              <a:rPr lang="en-US" altLang="zh-CN" dirty="0"/>
              <a:t>hosts</a:t>
            </a:r>
            <a:r>
              <a:rPr lang="zh-CN" altLang="en-US" dirty="0"/>
              <a:t>文件无法完全取代</a:t>
            </a:r>
            <a:r>
              <a:rPr lang="en-US" altLang="zh-CN" dirty="0"/>
              <a:t>DNS</a:t>
            </a:r>
            <a:r>
              <a:rPr lang="zh-CN" altLang="en-US" dirty="0"/>
              <a:t>服务器，只能完成辅助的主机名称解析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常用网络命令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b="1">
                <a:solidFill>
                  <a:srgbClr val="BF0000"/>
                </a:solidFill>
                <a:latin typeface="Times New Roman" panose="02020703060505090304" charset="0"/>
                <a:sym typeface="+mn-ea"/>
              </a:rPr>
              <a:t>ifconfig</a:t>
            </a:r>
            <a:r>
              <a:rPr lang="zh-CN" altLang="en-US" sz="2400">
                <a:latin typeface="Times New Roman" panose="02020703060505090304" charset="0"/>
                <a:sym typeface="+mn-ea"/>
              </a:rPr>
              <a:t>命令：用于查看和更改网络接口的地址和参数，包括IP地址、网络掩码、广播地址，使用权限是超级用户。在日常使用中，最常用的就是利用该命令查看IP地址。</a:t>
            </a:r>
            <a:endParaRPr lang="zh-CN" altLang="en-US" sz="2400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>
                <a:latin typeface="Times New Roman" panose="02020703060505090304" charset="0"/>
                <a:sym typeface="+mn-ea"/>
              </a:rPr>
              <a:t>该命令设置网卡IP地址是一种临时性的，系统重启后无法保留该设置。</a:t>
            </a:r>
            <a:endParaRPr lang="zh-CN" altLang="en-US" sz="2400"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常用网络命令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zh-CN" altLang="en-US">
                <a:latin typeface="Times New Roman" panose="02020703060505090304" charset="0"/>
                <a:sym typeface="+mn-ea"/>
              </a:rPr>
              <a:t>对于Linux而言，查看和设置网卡IP地址等信息的命令是</a:t>
            </a:r>
            <a:r>
              <a:rPr lang="zh-CN" altLang="en-US" b="1">
                <a:solidFill>
                  <a:srgbClr val="006666"/>
                </a:solidFill>
                <a:latin typeface="Times New Roman" panose="02020703060505090304" charset="0"/>
                <a:sym typeface="+mn-ea"/>
              </a:rPr>
              <a:t>ifconfig</a:t>
            </a:r>
            <a:r>
              <a:rPr lang="zh-CN" altLang="en-US">
                <a:latin typeface="Times New Roman" panose="02020703060505090304" charset="0"/>
                <a:sym typeface="+mn-ea"/>
              </a:rPr>
              <a:t>，输入不带参数的ifconfig命令将显示当前网卡信息。执行过程如下：</a:t>
            </a:r>
            <a:endParaRPr lang="zh-CN" altLang="en-US">
              <a:latin typeface="Times New Roman" panose="02020703060505090304" charset="0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[root@localhost ~]# ifconfig</a:t>
            </a:r>
            <a:endParaRPr lang="zh-CN" altLang="en-US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>
                <a:latin typeface="Times New Roman" panose="02020703060505090304" charset="0"/>
              </a:rPr>
              <a:t>Linux基本网络配置与服务搭建</a:t>
            </a:r>
            <a:endParaRPr lang="zh-CN" altLang="en-US">
              <a:latin typeface="Times New Roman" panose="02020703060505090304" charset="0"/>
            </a:endParaRPr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416050" y="1767205"/>
            <a:ext cx="5883275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3200">
                <a:latin typeface="Times New Roman" panose="02020703060505090304" charset="0"/>
              </a:rPr>
              <a:t>网络基本配置</a:t>
            </a:r>
            <a:endParaRPr lang="zh-CN" altLang="en-US" sz="3200">
              <a:latin typeface="Times New Roman" panose="02020703060505090304" charset="0"/>
            </a:endParaRPr>
          </a:p>
          <a:p>
            <a:r>
              <a:rPr lang="zh-CN" altLang="en-US" sz="3200">
                <a:latin typeface="Times New Roman" panose="02020703060505090304" charset="0"/>
              </a:rPr>
              <a:t>常用网络命令</a:t>
            </a:r>
            <a:endParaRPr lang="zh-CN" altLang="en-US" sz="3200">
              <a:latin typeface="Times New Roman" panose="02020703060505090304" charset="0"/>
            </a:endParaRPr>
          </a:p>
          <a:p>
            <a:r>
              <a:rPr lang="zh-CN" altLang="en-US" sz="3200">
                <a:latin typeface="Times New Roman" panose="02020703060505090304" charset="0"/>
              </a:rPr>
              <a:t>软件包管理</a:t>
            </a:r>
            <a:endParaRPr lang="zh-CN" altLang="en-US" sz="3200">
              <a:latin typeface="Times New Roman" panose="02020703060505090304" charset="0"/>
            </a:endParaRPr>
          </a:p>
          <a:p>
            <a:r>
              <a:rPr lang="en-US" altLang="zh-CN" sz="3200">
                <a:latin typeface="Times New Roman" panose="02020703060505090304" charset="0"/>
              </a:rPr>
              <a:t>Apache</a:t>
            </a:r>
            <a:r>
              <a:rPr lang="zh-CN" altLang="en-US" sz="3200">
                <a:latin typeface="Times New Roman" panose="02020703060505090304" charset="0"/>
              </a:rPr>
              <a:t>服务器安装</a:t>
            </a:r>
            <a:endParaRPr lang="zh-CN" altLang="en-US" sz="3200">
              <a:latin typeface="Times New Roman" panose="02020703060505090304" charset="0"/>
            </a:endParaRPr>
          </a:p>
        </p:txBody>
      </p:sp>
      <p:pic>
        <p:nvPicPr>
          <p:cNvPr id="4" name="图片 3" descr="9e42d0b822dccca7aaac32f1748657cf"/>
          <p:cNvPicPr>
            <a:picLocks noChangeAspect="1"/>
          </p:cNvPicPr>
          <p:nvPr/>
        </p:nvPicPr>
        <p:blipFill>
          <a:blip r:embed="rId1"/>
          <a:srcRect b="5459"/>
          <a:stretch>
            <a:fillRect/>
          </a:stretch>
        </p:blipFill>
        <p:spPr>
          <a:xfrm>
            <a:off x="5424805" y="5155565"/>
            <a:ext cx="3550920" cy="1510665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常用网络命令</a:t>
            </a:r>
            <a:endParaRPr lang="zh-CN" altLang="en-US"/>
          </a:p>
        </p:txBody>
      </p:sp>
      <p:sp>
        <p:nvSpPr>
          <p:cNvPr id="506885" name="文本占位符 506884"/>
          <p:cNvSpPr>
            <a:spLocks noGrp="1"/>
          </p:cNvSpPr>
          <p:nvPr>
            <p:ph type="body" idx="1"/>
          </p:nvPr>
        </p:nvSpPr>
        <p:spPr>
          <a:xfrm>
            <a:off x="1143635" y="1677035"/>
            <a:ext cx="7794625" cy="4351655"/>
          </a:xfrm>
        </p:spPr>
        <p:txBody>
          <a:bodyPr/>
          <a:lstStyle/>
          <a:p>
            <a:r>
              <a:rPr lang="zh-CN" altLang="en-US" dirty="0"/>
              <a:t>设置网络接口的</a:t>
            </a:r>
            <a:r>
              <a:rPr lang="en-US" altLang="zh-CN" err="1"/>
              <a:t>ip</a:t>
            </a:r>
            <a:r>
              <a:rPr lang="zh-CN" altLang="en-US" dirty="0"/>
              <a:t>地址、子网掩码</a:t>
            </a:r>
            <a:endParaRPr lang="zh-CN" altLang="en-US" dirty="0"/>
          </a:p>
          <a:p>
            <a:pPr lvl="1"/>
            <a:r>
              <a:rPr lang="zh-CN" altLang="en-US" dirty="0"/>
              <a:t>格式：</a:t>
            </a:r>
            <a:r>
              <a:rPr lang="en-US" altLang="zh-CN" err="1">
                <a:solidFill>
                  <a:srgbClr val="FF0000"/>
                </a:solidFill>
              </a:rPr>
              <a:t>ifconfig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接口名  </a:t>
            </a:r>
            <a:r>
              <a:rPr lang="en-US" altLang="zh-CN" err="1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地址  </a:t>
            </a:r>
            <a:r>
              <a:rPr lang="en-US" altLang="zh-CN" err="1">
                <a:solidFill>
                  <a:srgbClr val="FF0000"/>
                </a:solidFill>
              </a:rPr>
              <a:t>[netmask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子网掩码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/>
              <a:t>              </a:t>
            </a:r>
            <a:r>
              <a:rPr lang="en-US" altLang="zh-CN" err="1">
                <a:solidFill>
                  <a:srgbClr val="FF0000"/>
                </a:solidFill>
              </a:rPr>
              <a:t>ifconfig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网络接口  </a:t>
            </a:r>
            <a:r>
              <a:rPr lang="en-US" altLang="zh-CN" err="1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en-US" altLang="zh-CN" dirty="0">
                <a:solidFill>
                  <a:srgbClr val="FF0000"/>
                </a:solidFill>
              </a:rPr>
              <a:t>[/</a:t>
            </a:r>
            <a:r>
              <a:rPr lang="zh-CN" altLang="en-US" dirty="0">
                <a:solidFill>
                  <a:srgbClr val="FF0000"/>
                </a:solidFill>
              </a:rPr>
              <a:t>掩码长度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 dirty="0"/>
              <a:t>禁用或者重新激活网卡</a:t>
            </a:r>
            <a:endParaRPr lang="zh-CN" altLang="en-US" dirty="0"/>
          </a:p>
          <a:p>
            <a:pPr lvl="1"/>
            <a:r>
              <a:rPr lang="zh-CN" altLang="en-US" dirty="0"/>
              <a:t>格式：</a:t>
            </a:r>
            <a:r>
              <a:rPr lang="en-US" altLang="zh-CN" err="1">
                <a:solidFill>
                  <a:srgbClr val="FF0000"/>
                </a:solidFill>
              </a:rPr>
              <a:t>ifconfig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网络接口 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up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err="1">
                <a:solidFill>
                  <a:srgbClr val="FF0000"/>
                </a:solidFill>
              </a:rPr>
              <a:t>              ifconfig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网络接口  </a:t>
            </a:r>
            <a:r>
              <a:rPr lang="en-US" altLang="zh-CN">
                <a:solidFill>
                  <a:srgbClr val="FF0000"/>
                </a:solidFill>
              </a:rPr>
              <a:t>down</a:t>
            </a:r>
            <a:r>
              <a:rPr lang="en-US" altLang="zh-CN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常用网络命令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>
                <a:latin typeface="Times New Roman" panose="02020703060505090304" charset="0"/>
                <a:sym typeface="+mn-ea"/>
              </a:rPr>
              <a:t>查看所有活动网络接口的信息</a:t>
            </a:r>
            <a:endParaRPr lang="zh-CN" altLang="en-US" sz="240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>
                <a:latin typeface="Times New Roman" panose="02020703060505090304" charset="0"/>
                <a:sym typeface="+mn-ea"/>
              </a:rPr>
              <a:t>执行 </a:t>
            </a: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ifconfig </a:t>
            </a:r>
            <a:r>
              <a:rPr lang="zh-CN" altLang="en-US" sz="2400">
                <a:latin typeface="Times New Roman" panose="02020703060505090304" charset="0"/>
                <a:sym typeface="+mn-ea"/>
              </a:rPr>
              <a:t>命令</a:t>
            </a:r>
            <a:endParaRPr lang="zh-CN" altLang="en-US" sz="240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>
                <a:latin typeface="Times New Roman" panose="02020703060505090304" charset="0"/>
                <a:sym typeface="+mn-ea"/>
              </a:rPr>
              <a:t>查看所有网络接口的信息</a:t>
            </a:r>
            <a:endParaRPr lang="zh-CN" altLang="en-US" sz="240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>
                <a:latin typeface="Times New Roman" panose="02020703060505090304" charset="0"/>
                <a:sym typeface="+mn-ea"/>
              </a:rPr>
              <a:t>执行</a:t>
            </a: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 ifconfig -a</a:t>
            </a:r>
            <a:r>
              <a:rPr lang="zh-CN" altLang="en-US" sz="2400">
                <a:latin typeface="Times New Roman" panose="02020703060505090304" charset="0"/>
                <a:sym typeface="+mn-ea"/>
              </a:rPr>
              <a:t> 命令</a:t>
            </a:r>
            <a:endParaRPr lang="zh-CN" altLang="en-US" sz="240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>
                <a:latin typeface="Times New Roman" panose="02020703060505090304" charset="0"/>
                <a:sym typeface="+mn-ea"/>
              </a:rPr>
              <a:t>查看指定网络接口信息</a:t>
            </a:r>
            <a:endParaRPr lang="zh-CN" altLang="en-US" sz="240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>
                <a:latin typeface="Times New Roman" panose="02020703060505090304" charset="0"/>
                <a:sym typeface="+mn-ea"/>
              </a:rPr>
              <a:t>格式：</a:t>
            </a: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ifconfig 网络接口名</a:t>
            </a:r>
            <a:endParaRPr lang="zh-CN" altLang="en-US" sz="2400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常用网络命令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8575" y="1825625"/>
            <a:ext cx="7216775" cy="1118235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en-US" altLang="zh-CN" sz="2400" b="1">
                <a:solidFill>
                  <a:srgbClr val="BF0000"/>
                </a:solidFill>
                <a:latin typeface="Times New Roman" panose="02020703060505090304" charset="0"/>
                <a:sym typeface="+mn-ea"/>
              </a:rPr>
              <a:t>hostname</a:t>
            </a:r>
            <a:r>
              <a:rPr lang="zh-CN" altLang="en-US" sz="2400">
                <a:latin typeface="Times New Roman" panose="02020703060505090304" charset="0"/>
                <a:sym typeface="+mn-ea"/>
              </a:rPr>
              <a:t>命令：查看或设置当前的主机名</a:t>
            </a:r>
            <a:endParaRPr lang="zh-CN" altLang="en-US" sz="240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hostname 主机名</a:t>
            </a:r>
            <a:endParaRPr lang="zh-CN" altLang="en-US" sz="2400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</p:txBody>
      </p:sp>
      <p:sp>
        <p:nvSpPr>
          <p:cNvPr id="500742" name="AutoShape 17"/>
          <p:cNvSpPr/>
          <p:nvPr/>
        </p:nvSpPr>
        <p:spPr>
          <a:xfrm>
            <a:off x="1143635" y="3106420"/>
            <a:ext cx="7371715" cy="934720"/>
          </a:xfrm>
          <a:prstGeom prst="roundRect">
            <a:avLst>
              <a:gd name="adj" fmla="val 1663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[root@localhost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 ~]# 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90204" pitchFamily="34" charset="0"/>
                <a:ea typeface="黑体" pitchFamily="2" charset="-122"/>
              </a:rPr>
              <a:t>hostname</a:t>
            </a:r>
            <a:endParaRPr lang="en-US" altLang="zh-CN" sz="1800" b="1">
              <a:solidFill>
                <a:srgbClr val="FF0000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localhost.localdomain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</p:txBody>
      </p:sp>
      <p:sp>
        <p:nvSpPr>
          <p:cNvPr id="513028" name="AutoShape 17"/>
          <p:cNvSpPr/>
          <p:nvPr/>
        </p:nvSpPr>
        <p:spPr>
          <a:xfrm>
            <a:off x="1143635" y="4301490"/>
            <a:ext cx="7371715" cy="1368425"/>
          </a:xfrm>
          <a:prstGeom prst="roundRect">
            <a:avLst>
              <a:gd name="adj" fmla="val 1426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err="1">
                <a:solidFill>
                  <a:schemeClr val="tx2"/>
                </a:solidFill>
                <a:latin typeface="Arial" panose="020B0604020202090204" pitchFamily="34" charset="0"/>
                <a:ea typeface="黑体" pitchFamily="2" charset="-122"/>
              </a:rPr>
              <a:t>[root@localhost</a:t>
            </a:r>
            <a:r>
              <a:rPr lang="en-US" altLang="zh-CN" sz="1800" b="1">
                <a:solidFill>
                  <a:schemeClr val="tx2"/>
                </a:solidFill>
                <a:latin typeface="Arial" panose="020B0604020202090204" pitchFamily="34" charset="0"/>
                <a:ea typeface="黑体" pitchFamily="2" charset="-122"/>
              </a:rPr>
              <a:t> ~]# </a:t>
            </a:r>
            <a:r>
              <a:rPr lang="en-US" altLang="zh-CN" sz="1800" b="1" err="1">
                <a:solidFill>
                  <a:srgbClr val="FF0000"/>
                </a:solidFill>
                <a:latin typeface="Arial" panose="020B0604020202090204" pitchFamily="34" charset="0"/>
                <a:ea typeface="黑体" pitchFamily="2" charset="-122"/>
              </a:rPr>
              <a:t>hostname WebServer</a:t>
            </a:r>
            <a:endParaRPr lang="en-US" altLang="zh-CN" sz="1800" b="1">
              <a:solidFill>
                <a:srgbClr val="FF0000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err="1">
                <a:solidFill>
                  <a:schemeClr val="tx2"/>
                </a:solidFill>
                <a:latin typeface="Arial" panose="020B0604020202090204" pitchFamily="34" charset="0"/>
                <a:ea typeface="黑体" pitchFamily="2" charset="-122"/>
              </a:rPr>
              <a:t>[root@localhost</a:t>
            </a:r>
            <a:r>
              <a:rPr lang="en-US" altLang="zh-CN" sz="1800" b="1">
                <a:solidFill>
                  <a:schemeClr val="tx2"/>
                </a:solidFill>
                <a:latin typeface="Arial" panose="020B0604020202090204" pitchFamily="34" charset="0"/>
                <a:ea typeface="黑体" pitchFamily="2" charset="-122"/>
              </a:rPr>
              <a:t> ~]# hostname</a:t>
            </a:r>
            <a:endParaRPr lang="en-US" altLang="zh-CN" sz="1800" b="1">
              <a:solidFill>
                <a:schemeClr val="tx2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err="1">
                <a:solidFill>
                  <a:schemeClr val="tx2"/>
                </a:solidFill>
                <a:latin typeface="Arial" panose="020B0604020202090204" pitchFamily="34" charset="0"/>
                <a:ea typeface="黑体" pitchFamily="2" charset="-122"/>
              </a:rPr>
              <a:t>WebServer</a:t>
            </a:r>
            <a:endParaRPr lang="en-US" altLang="zh-CN" sz="1800" b="1">
              <a:solidFill>
                <a:schemeClr val="tx2"/>
              </a:solidFill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2" grpId="0" bldLvl="0" animBg="1"/>
      <p:bldP spid="513028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常用网络命令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en-US" altLang="zh-CN" sz="2400" b="1" dirty="0" err="1">
                <a:solidFill>
                  <a:srgbClr val="BF0000"/>
                </a:solidFill>
                <a:latin typeface="Times New Roman" panose="02020703060505090304" charset="0"/>
                <a:sym typeface="+mn-ea"/>
              </a:rPr>
              <a:t>nslookup</a:t>
            </a:r>
            <a:r>
              <a:rPr lang="zh-CN" altLang="en-US" sz="2400" dirty="0">
                <a:latin typeface="Times New Roman" panose="02020703060505090304" charset="0"/>
                <a:sym typeface="+mn-ea"/>
              </a:rPr>
              <a:t>命令：测试域名解析是否正常</a:t>
            </a:r>
            <a:endParaRPr lang="zh-CN" altLang="en-US" sz="24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b="1" dirty="0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nslookup  目标主机地址  [DNS服务器地址]</a:t>
            </a:r>
            <a:endParaRPr lang="zh-CN" altLang="en-US" sz="2400" b="1" dirty="0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</p:txBody>
      </p:sp>
      <p:sp>
        <p:nvSpPr>
          <p:cNvPr id="500744" name="AutoShape 17"/>
          <p:cNvSpPr/>
          <p:nvPr/>
        </p:nvSpPr>
        <p:spPr>
          <a:xfrm>
            <a:off x="1144270" y="3235325"/>
            <a:ext cx="7437755" cy="3311525"/>
          </a:xfrm>
          <a:prstGeom prst="roundRect">
            <a:avLst>
              <a:gd name="adj" fmla="val 613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[root@localhost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 ~]# </a:t>
            </a:r>
            <a:r>
              <a:rPr lang="en-US" altLang="zh-CN" sz="1800" b="1" err="1">
                <a:solidFill>
                  <a:srgbClr val="FF0000"/>
                </a:solidFill>
                <a:latin typeface="Arial" panose="020B0604020202090204" pitchFamily="34" charset="0"/>
                <a:ea typeface="黑体" pitchFamily="2" charset="-122"/>
              </a:rPr>
              <a:t>nslookup www.google.com</a:t>
            </a:r>
            <a:endParaRPr lang="en-US" altLang="zh-CN" sz="1800" b="1">
              <a:solidFill>
                <a:srgbClr val="FF0000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Server:         202.106.0.20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Address:        202.106.0.20#53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Non-authoritative answer: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www.google.com     canonical name = www-china.l.google.com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.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Name:   www-china.l.google.com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Address: 64.233.289.247, 64.233.189.104, 64.233.189.99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4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常用网络命令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en-US" altLang="zh-CN" sz="2400" b="1" dirty="0">
                <a:solidFill>
                  <a:srgbClr val="BF0000"/>
                </a:solidFill>
                <a:latin typeface="Times New Roman" panose="02020703060505090304" charset="0"/>
                <a:sym typeface="+mn-ea"/>
              </a:rPr>
              <a:t>ping</a:t>
            </a:r>
            <a:r>
              <a:rPr lang="zh-CN" altLang="en-US" sz="2400" dirty="0">
                <a:latin typeface="Times New Roman" panose="02020703060505090304" charset="0"/>
                <a:sym typeface="+mn-ea"/>
              </a:rPr>
              <a:t>命令：测试到目标主机的网络连接是否正常。</a:t>
            </a:r>
            <a:endParaRPr lang="zh-CN" altLang="en-US" sz="24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b="1" dirty="0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ping  [选项]  主机名或IP地址</a:t>
            </a:r>
            <a:endParaRPr lang="zh-CN" altLang="en-US" sz="24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dirty="0">
                <a:latin typeface="Times New Roman" panose="02020703060505090304" charset="0"/>
                <a:sym typeface="+mn-ea"/>
              </a:rPr>
              <a:t>ping命令是使用最多的网络命令之一，通常使用它来检测网络是否连通。它可以单独使用，也可以带选项参数使用。</a:t>
            </a:r>
            <a:endParaRPr lang="zh-CN" altLang="en-US" sz="2400" dirty="0">
              <a:latin typeface="Times New Roman" panose="02020703060505090304" charset="0"/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-c</a:t>
            </a:r>
            <a:r>
              <a:rPr lang="zh-CN" altLang="en-US" dirty="0">
                <a:sym typeface="+mn-ea"/>
              </a:rPr>
              <a:t>：指定发送测试数据包的个数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-s</a:t>
            </a:r>
            <a:r>
              <a:rPr lang="zh-CN" altLang="en-US" dirty="0">
                <a:sym typeface="+mn-ea"/>
              </a:rPr>
              <a:t>：指定每次发送测试数据的大小（字节）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-i</a:t>
            </a:r>
            <a:r>
              <a:rPr lang="zh-CN" altLang="en-US" dirty="0">
                <a:sym typeface="+mn-ea"/>
              </a:rPr>
              <a:t>：指定发送测试数据包的时间间隔</a:t>
            </a:r>
            <a:endParaRPr lang="zh-CN" altLang="en-US" sz="24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dirty="0">
                <a:latin typeface="Times New Roman" panose="02020703060505090304" charset="0"/>
                <a:sym typeface="+mn-ea"/>
              </a:rPr>
              <a:t>使用</a:t>
            </a:r>
            <a:r>
              <a:rPr lang="zh-CN" altLang="en-US" sz="2400" b="1" dirty="0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Crtl+c</a:t>
            </a:r>
            <a:r>
              <a:rPr lang="zh-CN" altLang="en-US" sz="2400" dirty="0">
                <a:latin typeface="Times New Roman" panose="02020703060505090304" charset="0"/>
                <a:sym typeface="+mn-ea"/>
              </a:rPr>
              <a:t>组合键结束该命令的执行。</a:t>
            </a:r>
            <a:endParaRPr lang="zh-CN" altLang="en-US" sz="2400" dirty="0"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常用网络命令</a:t>
            </a:r>
            <a:endParaRPr lang="zh-CN" altLang="en-US"/>
          </a:p>
        </p:txBody>
      </p:sp>
      <p:sp>
        <p:nvSpPr>
          <p:cNvPr id="496646" name="AutoShape 17"/>
          <p:cNvSpPr/>
          <p:nvPr/>
        </p:nvSpPr>
        <p:spPr>
          <a:xfrm>
            <a:off x="1049020" y="1686560"/>
            <a:ext cx="7466330" cy="3311525"/>
          </a:xfrm>
          <a:prstGeom prst="roundRect">
            <a:avLst>
              <a:gd name="adj" fmla="val 570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[root@localhost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 ~]# 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90204" pitchFamily="34" charset="0"/>
                <a:ea typeface="黑体" pitchFamily="2" charset="-122"/>
              </a:rPr>
              <a:t>ping 192.168.4.1</a:t>
            </a:r>
            <a:endParaRPr lang="en-US" altLang="zh-CN" sz="1800" b="1">
              <a:solidFill>
                <a:srgbClr val="FF0000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PING 192.168.4.1 (192.168.4.1) 56(84) bytes of data.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  <a:latin typeface="Arial" panose="020B0604020202090204" pitchFamily="34" charset="0"/>
                <a:ea typeface="黑体" pitchFamily="2" charset="-122"/>
              </a:rPr>
              <a:t>64 bytes from 192.168.4.1</a:t>
            </a:r>
            <a:r>
              <a:rPr lang="en-US" altLang="zh-CN" sz="1800" b="1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: icmp_seq=1 ttl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=64 time=0.633 ms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64 bytes from 192.168.4.1: icmp_seq=2 ttl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=64 time=0.048 ms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--- 192.168.4.1 ping statistics ---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2 packets transmitted, 2 received, 0% packet loss, time 1000ms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rtt min/avg/max/mdev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 = 0.048/0.340/0.633/0.293 ms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常用网络命令</a:t>
            </a:r>
            <a:endParaRPr lang="zh-CN" altLang="en-US"/>
          </a:p>
        </p:txBody>
      </p:sp>
      <p:sp>
        <p:nvSpPr>
          <p:cNvPr id="496648" name="AutoShape 17"/>
          <p:cNvSpPr/>
          <p:nvPr/>
        </p:nvSpPr>
        <p:spPr>
          <a:xfrm>
            <a:off x="1019810" y="2303780"/>
            <a:ext cx="7495540" cy="3023870"/>
          </a:xfrm>
          <a:prstGeom prst="roundRect">
            <a:avLst>
              <a:gd name="adj" fmla="val 693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[</a:t>
            </a:r>
            <a:r>
              <a:rPr lang="en-US" altLang="zh-CN" sz="1800" b="1" dirty="0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root@localhost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 ~]# 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90204" pitchFamily="34" charset="0"/>
                <a:ea typeface="黑体" pitchFamily="2" charset="-122"/>
              </a:rPr>
              <a:t>ping -c 2 -s 1024 192.168.4.1</a:t>
            </a:r>
            <a:endParaRPr lang="en-US" altLang="zh-CN" sz="1800" b="1" dirty="0">
              <a:solidFill>
                <a:srgbClr val="FF0000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PING 192.168.4.1 (192.168.4.1) 1024(1052) bytes of data.</a:t>
            </a:r>
            <a:endParaRPr lang="en-US" altLang="zh-CN" sz="1800" b="1" dirty="0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1032 bytes from 192.168.4.1: </a:t>
            </a:r>
            <a:r>
              <a:rPr lang="en-US" altLang="zh-CN" sz="1800" b="1" dirty="0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icmp_seq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=1 </a:t>
            </a:r>
            <a:r>
              <a:rPr lang="en-US" altLang="zh-CN" sz="1800" b="1" dirty="0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ttl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=64 time=1.07 </a:t>
            </a:r>
            <a:r>
              <a:rPr lang="en-US" altLang="zh-CN" sz="1800" b="1" dirty="0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ms</a:t>
            </a:r>
            <a:endParaRPr lang="en-US" altLang="zh-CN" sz="1800" b="1" dirty="0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1032 bytes from 192.168.4.1: </a:t>
            </a:r>
            <a:r>
              <a:rPr lang="en-US" altLang="zh-CN" sz="1800" b="1" dirty="0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icmp_seq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=2 </a:t>
            </a:r>
            <a:r>
              <a:rPr lang="en-US" altLang="zh-CN" sz="1800" b="1" dirty="0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ttl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=64 time=1.00 </a:t>
            </a:r>
            <a:r>
              <a:rPr lang="en-US" altLang="zh-CN" sz="1800" b="1" dirty="0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ms</a:t>
            </a:r>
            <a:endParaRPr lang="en-US" altLang="zh-CN" sz="1800" b="1" dirty="0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--- 192.168.4.1 ping statistics ---</a:t>
            </a:r>
            <a:endParaRPr lang="en-US" altLang="zh-CN" sz="1800" b="1" dirty="0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2 packets transmitted, 2 received, 0% packet loss, time 1001ms</a:t>
            </a:r>
            <a:endParaRPr lang="en-US" altLang="zh-CN" sz="1800" b="1" dirty="0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dirty="0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rtt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 min/</a:t>
            </a:r>
            <a:r>
              <a:rPr lang="en-US" altLang="zh-CN" sz="1800" b="1" dirty="0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avg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/max/</a:t>
            </a:r>
            <a:r>
              <a:rPr lang="en-US" altLang="zh-CN" sz="1800" b="1" dirty="0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mdev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 = 1.001/1.037/1.073/0.036 </a:t>
            </a:r>
            <a:r>
              <a:rPr lang="en-US" altLang="zh-CN" sz="1800" b="1" dirty="0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ms</a:t>
            </a:r>
            <a:endParaRPr lang="en-US" altLang="zh-CN" sz="1800" b="1" dirty="0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</p:txBody>
      </p:sp>
      <p:sp>
        <p:nvSpPr>
          <p:cNvPr id="496649" name="AutoShape 10"/>
          <p:cNvSpPr/>
          <p:nvPr/>
        </p:nvSpPr>
        <p:spPr>
          <a:xfrm>
            <a:off x="6159183" y="1479868"/>
            <a:ext cx="2232025" cy="684212"/>
          </a:xfrm>
          <a:prstGeom prst="wedgeRoundRectCallout">
            <a:avLst>
              <a:gd name="adj1" fmla="val -147482"/>
              <a:gd name="adj2" fmla="val 874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>
              <a:buClrTx/>
            </a:pPr>
            <a:r>
              <a:rPr lang="zh-CN" altLang="en-US" sz="1800" b="1" dirty="0">
                <a:latin typeface="Arial" panose="020B0604020202090204" pitchFamily="34" charset="0"/>
                <a:ea typeface="楷体_GB2312" pitchFamily="49" charset="-122"/>
              </a:rPr>
              <a:t>发送</a:t>
            </a:r>
            <a:r>
              <a:rPr lang="en-US" altLang="zh-CN" sz="1800" b="1" dirty="0">
                <a:latin typeface="Arial" panose="020B0604020202090204" pitchFamily="34" charset="0"/>
                <a:ea typeface="楷体_GB2312" pitchFamily="49" charset="-122"/>
              </a:rPr>
              <a:t>2</a:t>
            </a:r>
            <a:r>
              <a:rPr lang="zh-CN" altLang="en-US" sz="1800" b="1" dirty="0">
                <a:latin typeface="Arial" panose="020B0604020202090204" pitchFamily="34" charset="0"/>
                <a:ea typeface="楷体_GB2312" pitchFamily="49" charset="-122"/>
              </a:rPr>
              <a:t>次</a:t>
            </a:r>
            <a:r>
              <a:rPr lang="en-US" altLang="zh-CN" sz="1800" b="1" dirty="0">
                <a:latin typeface="Arial" panose="020B0604020202090204" pitchFamily="34" charset="0"/>
                <a:ea typeface="楷体_GB2312" pitchFamily="49" charset="-122"/>
              </a:rPr>
              <a:t>1024</a:t>
            </a:r>
            <a:r>
              <a:rPr lang="zh-CN" altLang="en-US" sz="1800" b="1" dirty="0">
                <a:latin typeface="Arial" panose="020B0604020202090204" pitchFamily="34" charset="0"/>
                <a:ea typeface="楷体_GB2312" pitchFamily="49" charset="-122"/>
              </a:rPr>
              <a:t>字节的测试数据</a:t>
            </a:r>
            <a:endParaRPr lang="zh-CN" altLang="en-US" sz="18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8" grpId="0" bldLvl="0" animBg="1"/>
      <p:bldP spid="49664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常用网络命令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en-US" altLang="zh-CN" sz="2400" b="1" dirty="0" err="1">
                <a:solidFill>
                  <a:srgbClr val="BF0000"/>
                </a:solidFill>
                <a:latin typeface="Times New Roman" panose="02020703060505090304" charset="0"/>
                <a:sym typeface="+mn-ea"/>
              </a:rPr>
              <a:t>netstat</a:t>
            </a:r>
            <a:r>
              <a:rPr lang="zh-CN" altLang="en-US" sz="2400" dirty="0">
                <a:latin typeface="Times New Roman" panose="02020703060505090304" charset="0"/>
                <a:sym typeface="+mn-ea"/>
              </a:rPr>
              <a:t>命令：检测网络端口的连接情况，是监控TCP/IP网络的有效工具。</a:t>
            </a:r>
            <a:endParaRPr lang="zh-CN" altLang="en-US" sz="24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b="1" dirty="0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netstat  [选项]</a:t>
            </a:r>
            <a:endParaRPr lang="zh-CN" altLang="en-US" sz="2400" b="1" dirty="0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dirty="0">
                <a:latin typeface="Times New Roman" panose="02020703060505090304" charset="0"/>
                <a:sym typeface="+mn-ea"/>
              </a:rPr>
              <a:t>-a：显示所有的连接，包括正在监听的</a:t>
            </a:r>
            <a:endParaRPr lang="zh-CN" altLang="en-US" sz="24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dirty="0">
                <a:latin typeface="Times New Roman" panose="02020703060505090304" charset="0"/>
                <a:sym typeface="+mn-ea"/>
              </a:rPr>
              <a:t>-n：使用IP地址而不是主机名</a:t>
            </a:r>
            <a:endParaRPr lang="zh-CN" altLang="en-US" sz="24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en-US" altLang="zh-CN" sz="2400" dirty="0">
                <a:latin typeface="Times New Roman" panose="02020703060505090304" charset="0"/>
                <a:sym typeface="+mn-ea"/>
              </a:rPr>
              <a:t>-p</a:t>
            </a:r>
            <a:r>
              <a:rPr lang="zh-CN" altLang="en-US" sz="2400" dirty="0">
                <a:latin typeface="Times New Roman" panose="02020703060505090304" charset="0"/>
                <a:sym typeface="+mn-ea"/>
              </a:rPr>
              <a:t>：显示进程信息</a:t>
            </a:r>
            <a:endParaRPr lang="zh-CN" altLang="en-US" sz="24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dirty="0">
                <a:latin typeface="Times New Roman" panose="02020703060505090304" charset="0"/>
                <a:sym typeface="+mn-ea"/>
              </a:rPr>
              <a:t>-t：只显示TCP协议的连接</a:t>
            </a:r>
            <a:endParaRPr lang="zh-CN" altLang="en-US" sz="24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dirty="0">
                <a:latin typeface="Times New Roman" panose="02020703060505090304" charset="0"/>
                <a:sym typeface="+mn-ea"/>
              </a:rPr>
              <a:t>-u：只显示UPD协议的连接</a:t>
            </a:r>
            <a:endParaRPr lang="zh-CN" altLang="en-US" sz="2400" dirty="0"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常用网络命令</a:t>
            </a:r>
            <a:endParaRPr lang="zh-CN" altLang="en-US"/>
          </a:p>
        </p:txBody>
      </p:sp>
      <p:sp>
        <p:nvSpPr>
          <p:cNvPr id="502790" name="AutoShape 17"/>
          <p:cNvSpPr/>
          <p:nvPr/>
        </p:nvSpPr>
        <p:spPr>
          <a:xfrm>
            <a:off x="975360" y="1480185"/>
            <a:ext cx="7646670" cy="2519045"/>
          </a:xfrm>
          <a:prstGeom prst="roundRect">
            <a:avLst>
              <a:gd name="adj" fmla="val 743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[root@localhost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 ~]# </a:t>
            </a:r>
            <a:r>
              <a:rPr lang="en-US" altLang="zh-CN" sz="1800" b="1" err="1">
                <a:solidFill>
                  <a:srgbClr val="FF0000"/>
                </a:solidFill>
                <a:latin typeface="Arial" panose="020B0604020202090204" pitchFamily="34" charset="0"/>
                <a:ea typeface="黑体" pitchFamily="2" charset="-122"/>
              </a:rPr>
              <a:t>netstat -anpt</a:t>
            </a:r>
            <a:endParaRPr lang="en-US" altLang="zh-CN" sz="1800" b="1">
              <a:solidFill>
                <a:srgbClr val="FF0000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Active Internet connections (servers and established)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Proto Recv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-Q Send-Q Local Address     Foreign Address             State       PID/Program name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tcp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        0      0 0.0.0.0:21         0.0.0.0:*        LISTEN      8889/vsftpd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tcp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        0      0 :::22                  :::*                LISTEN      2520/sshd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</p:txBody>
      </p:sp>
      <p:sp>
        <p:nvSpPr>
          <p:cNvPr id="502792" name="AutoShape 17"/>
          <p:cNvSpPr/>
          <p:nvPr/>
        </p:nvSpPr>
        <p:spPr>
          <a:xfrm>
            <a:off x="614680" y="4151313"/>
            <a:ext cx="8007350" cy="2520950"/>
          </a:xfrm>
          <a:prstGeom prst="roundRect">
            <a:avLst>
              <a:gd name="adj" fmla="val 765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[root@localhost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 ~]# </a:t>
            </a:r>
            <a:r>
              <a:rPr lang="en-US" altLang="zh-CN" sz="1800" b="1" err="1">
                <a:solidFill>
                  <a:srgbClr val="FF0000"/>
                </a:solidFill>
                <a:latin typeface="Arial" panose="020B0604020202090204" pitchFamily="34" charset="0"/>
                <a:ea typeface="黑体" pitchFamily="2" charset="-122"/>
              </a:rPr>
              <a:t>netstat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90204" pitchFamily="34" charset="0"/>
                <a:ea typeface="黑体" pitchFamily="2" charset="-122"/>
              </a:rPr>
              <a:t> -nr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 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Kernel IP routing table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Destination     Gateway      Genmask     Flags   MSS  Window  irtt Iface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192.168.4.0     0.0.0.0          255.255.255.0   U         0       0             0  eth0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169.254.0.0     0.0.0.0          255.255.0.0       U         0       0             0  eth0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0.0.0.0            192.168.4.1   0.0.0.0               UG      0       0             0  eth0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90" grpId="0" bldLvl="0" animBg="1"/>
      <p:bldP spid="502792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常用网络命令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en-US" altLang="zh-CN" sz="2400" b="1">
                <a:solidFill>
                  <a:srgbClr val="BF0000"/>
                </a:solidFill>
                <a:latin typeface="Times New Roman" panose="02020703060505090304" charset="0"/>
                <a:sym typeface="+mn-ea"/>
              </a:rPr>
              <a:t>route</a:t>
            </a:r>
            <a:r>
              <a:rPr lang="zh-CN" altLang="en-US" sz="2400">
                <a:latin typeface="Times New Roman" panose="02020703060505090304" charset="0"/>
                <a:sym typeface="+mn-ea"/>
              </a:rPr>
              <a:t>命令：查看或设置主机中的路由表信息。</a:t>
            </a:r>
            <a:endParaRPr lang="zh-CN" altLang="en-US" sz="240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route  [-n]</a:t>
            </a:r>
            <a:endParaRPr lang="zh-CN" altLang="en-US" sz="2400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endParaRPr lang="zh-CN" altLang="en-US" sz="2400">
              <a:latin typeface="Times New Roman" panose="02020703060505090304" charset="0"/>
              <a:sym typeface="+mn-ea"/>
            </a:endParaRPr>
          </a:p>
        </p:txBody>
      </p:sp>
      <p:sp>
        <p:nvSpPr>
          <p:cNvPr id="498694" name="AutoShape 17"/>
          <p:cNvSpPr/>
          <p:nvPr/>
        </p:nvSpPr>
        <p:spPr>
          <a:xfrm>
            <a:off x="825500" y="3305493"/>
            <a:ext cx="8007350" cy="2447925"/>
          </a:xfrm>
          <a:prstGeom prst="roundRect">
            <a:avLst>
              <a:gd name="adj" fmla="val 765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[root@localhost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 ~]# 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90204" pitchFamily="34" charset="0"/>
                <a:ea typeface="黑体" pitchFamily="2" charset="-122"/>
              </a:rPr>
              <a:t>route -n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 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Kernel IP routing table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  <a:latin typeface="Arial" panose="020B0604020202090204" pitchFamily="34" charset="0"/>
                <a:ea typeface="黑体" pitchFamily="2" charset="-122"/>
              </a:rPr>
              <a:t>Destination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     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90204" pitchFamily="34" charset="0"/>
                <a:ea typeface="黑体" pitchFamily="2" charset="-122"/>
              </a:rPr>
              <a:t>Gateway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      </a:t>
            </a:r>
            <a:r>
              <a:rPr lang="en-US" altLang="zh-CN" sz="1800" b="1" err="1">
                <a:solidFill>
                  <a:srgbClr val="FF0000"/>
                </a:solidFill>
                <a:latin typeface="Arial" panose="020B0604020202090204" pitchFamily="34" charset="0"/>
                <a:ea typeface="黑体" pitchFamily="2" charset="-122"/>
              </a:rPr>
              <a:t>Genmask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      Flags Metric Ref    Use </a:t>
            </a:r>
            <a:r>
              <a:rPr lang="en-US" altLang="zh-CN" sz="1800" b="1" err="1">
                <a:solidFill>
                  <a:srgbClr val="FF0000"/>
                </a:solidFill>
                <a:latin typeface="Arial" panose="020B0604020202090204" pitchFamily="34" charset="0"/>
                <a:ea typeface="黑体" pitchFamily="2" charset="-122"/>
              </a:rPr>
              <a:t>Iface</a:t>
            </a:r>
            <a:endParaRPr lang="en-US" altLang="zh-CN" sz="1800" b="1">
              <a:solidFill>
                <a:srgbClr val="FF0000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192.168.4.0     0.0.0.0         255.255.255.0   U         0        0       0     eth0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169.254.0.0     0.0.0.0         255.255.0.0       U         0        0       0     eth0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0.0.0.0         192.168.4.1     0.0.0.0               UG      0        0       0     eth0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网络基本配置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8575" y="1591945"/>
            <a:ext cx="7216775" cy="469011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en-US" altLang="zh-CN" sz="2400">
                <a:latin typeface="Times New Roman" panose="02020703060505090304" charset="0"/>
                <a:sym typeface="+mn-ea"/>
              </a:rPr>
              <a:t>VMware</a:t>
            </a:r>
            <a:r>
              <a:rPr lang="zh-CN" altLang="en-US" sz="2400">
                <a:latin typeface="Times New Roman" panose="02020703060505090304" charset="0"/>
                <a:sym typeface="+mn-ea"/>
              </a:rPr>
              <a:t>网络设置</a:t>
            </a:r>
            <a:endParaRPr lang="zh-CN" altLang="en-US" sz="180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en-US" altLang="zh-CN" sz="2000">
                <a:latin typeface="Times New Roman" panose="02020703060505090304" charset="0"/>
                <a:sym typeface="+mn-ea"/>
              </a:rPr>
              <a:t>VM</a:t>
            </a:r>
            <a:r>
              <a:rPr lang="zh-CN" altLang="en-US" sz="2000">
                <a:latin typeface="Times New Roman" panose="02020703060505090304" charset="0"/>
                <a:sym typeface="+mn-ea"/>
              </a:rPr>
              <a:t>ware </a:t>
            </a:r>
            <a:r>
              <a:rPr lang="en-US" altLang="zh-CN" sz="2000">
                <a:latin typeface="Times New Roman" panose="02020703060505090304" charset="0"/>
                <a:sym typeface="+mn-ea"/>
              </a:rPr>
              <a:t>W</a:t>
            </a:r>
            <a:r>
              <a:rPr lang="zh-CN" altLang="en-US" sz="2000">
                <a:latin typeface="Times New Roman" panose="02020703060505090304" charset="0"/>
                <a:sym typeface="+mn-ea"/>
              </a:rPr>
              <a:t>orkstations网络连接的三种模式，它们分别是：、</a:t>
            </a:r>
            <a:endParaRPr lang="zh-CN" altLang="en-US" sz="2000">
              <a:latin typeface="Times New Roman" panose="02020703060505090304" charset="0"/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zh-CN" altLang="en-US" sz="20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 Bridged（桥接模式）</a:t>
            </a:r>
            <a:endParaRPr lang="zh-CN" altLang="en-US" sz="2000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zh-CN" altLang="en-US" sz="20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 NAT（网络地址转换模式）</a:t>
            </a:r>
            <a:endParaRPr lang="zh-CN" altLang="en-US" sz="2000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zh-CN" altLang="en-US" sz="20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 Host-Only（仅主机模式）</a:t>
            </a:r>
            <a:endParaRPr lang="zh-CN" altLang="en-US" sz="2000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常用网络命令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dirty="0">
                <a:sym typeface="+mn-ea"/>
              </a:rPr>
              <a:t>删除路由表中的默认网关记录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格式：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route  del  default  </a:t>
            </a:r>
            <a:r>
              <a:rPr lang="en-US" altLang="zh-CN" sz="2400" dirty="0" err="1">
                <a:solidFill>
                  <a:srgbClr val="FF0000"/>
                </a:solidFill>
                <a:sym typeface="+mn-ea"/>
              </a:rPr>
              <a:t>gw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 IP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地址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dirty="0">
                <a:sym typeface="+mn-ea"/>
              </a:rPr>
              <a:t>向路由表中添加默认网关记录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格式：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route add  default  </a:t>
            </a:r>
            <a:r>
              <a:rPr lang="en-US" altLang="zh-CN" sz="2400" dirty="0" err="1">
                <a:solidFill>
                  <a:srgbClr val="FF0000"/>
                </a:solidFill>
                <a:sym typeface="+mn-ea"/>
              </a:rPr>
              <a:t>gw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 IP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地址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dirty="0">
                <a:sym typeface="+mn-ea"/>
              </a:rPr>
              <a:t>添加到指定网段的路由记录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格式：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route add  -net  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网段地址  </a:t>
            </a:r>
            <a:r>
              <a:rPr lang="en-US" altLang="zh-CN" sz="2400" dirty="0" err="1">
                <a:solidFill>
                  <a:srgbClr val="FF0000"/>
                </a:solidFill>
                <a:sym typeface="+mn-ea"/>
              </a:rPr>
              <a:t>gw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 IP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地址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dirty="0">
                <a:sym typeface="+mn-ea"/>
              </a:rPr>
              <a:t>删除到指定网段的路由记录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格式：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route  del  -net  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网段地址</a:t>
            </a:r>
            <a:endParaRPr lang="zh-CN" altLang="en-US" sz="2400" b="1" dirty="0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endParaRPr lang="zh-CN" altLang="en-US" sz="2400" dirty="0"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常用网络命令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en-US" altLang="zh-CN" sz="2400" b="1" dirty="0" err="1">
                <a:solidFill>
                  <a:srgbClr val="BF0000"/>
                </a:solidFill>
                <a:latin typeface="Times New Roman" panose="02020703060505090304" charset="0"/>
                <a:sym typeface="+mn-ea"/>
              </a:rPr>
              <a:t>traceroute</a:t>
            </a:r>
            <a:r>
              <a:rPr lang="zh-CN" altLang="en-US" sz="2400" dirty="0">
                <a:latin typeface="Times New Roman" panose="02020703060505090304" charset="0"/>
                <a:sym typeface="+mn-ea"/>
              </a:rPr>
              <a:t>命令：测试从当前主机到目标主机间经过的网络节点。</a:t>
            </a:r>
            <a:endParaRPr lang="zh-CN" altLang="en-US" sz="24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b="1" dirty="0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traceroute  目标主机地址</a:t>
            </a:r>
            <a:endParaRPr lang="zh-CN" altLang="en-US" sz="2400" b="1" dirty="0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endParaRPr lang="zh-CN" altLang="en-US" sz="2400" dirty="0">
              <a:latin typeface="Times New Roman" panose="02020703060505090304" charset="0"/>
              <a:sym typeface="+mn-ea"/>
            </a:endParaRPr>
          </a:p>
        </p:txBody>
      </p:sp>
      <p:sp>
        <p:nvSpPr>
          <p:cNvPr id="498695" name="AutoShape 17"/>
          <p:cNvSpPr/>
          <p:nvPr/>
        </p:nvSpPr>
        <p:spPr>
          <a:xfrm>
            <a:off x="1143635" y="3598545"/>
            <a:ext cx="7371715" cy="2131060"/>
          </a:xfrm>
          <a:prstGeom prst="roundRect">
            <a:avLst>
              <a:gd name="adj" fmla="val 1056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[root@localhost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 ~]# </a:t>
            </a:r>
            <a:r>
              <a:rPr lang="en-US" altLang="zh-CN" sz="1800" b="1" err="1">
                <a:solidFill>
                  <a:srgbClr val="FF0000"/>
                </a:solidFill>
                <a:latin typeface="Arial" panose="020B0604020202090204" pitchFamily="34" charset="0"/>
                <a:ea typeface="黑体" pitchFamily="2" charset="-122"/>
              </a:rPr>
              <a:t>traceroute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90204" pitchFamily="34" charset="0"/>
                <a:ea typeface="黑体" pitchFamily="2" charset="-122"/>
              </a:rPr>
              <a:t> 192.168.7.7</a:t>
            </a:r>
            <a:endParaRPr lang="en-US" altLang="zh-CN" sz="1800" b="1">
              <a:solidFill>
                <a:srgbClr val="FF0000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 err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traceroute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 to 192.168.7.7 (192.168.7.7), 30 hops max, 40 byte packets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 1   (192.168.4.2)  7.740 ms  15.581 ms  15.881 ms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90204" pitchFamily="34" charset="0"/>
                <a:ea typeface="黑体" pitchFamily="2" charset="-122"/>
              </a:rPr>
              <a:t> 2   (192.168.7.7)  19.652 ms  19.995 ms  19.942 ms</a:t>
            </a:r>
            <a:endParaRPr lang="en-US" altLang="zh-CN" sz="1800" b="1">
              <a:solidFill>
                <a:schemeClr val="tx1"/>
              </a:solidFill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5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常用网络命令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8575" y="1719580"/>
            <a:ext cx="7216775" cy="480631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b="1" dirty="0">
                <a:latin typeface="Times New Roman" panose="02020703060505090304" charset="0"/>
                <a:sym typeface="+mn-ea"/>
              </a:rPr>
              <a:t>安装并设置防火墙</a:t>
            </a:r>
            <a:endParaRPr lang="zh-CN" altLang="en-US" sz="24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 dirty="0">
                <a:latin typeface="Times New Roman" panose="02020703060505090304" charset="0"/>
                <a:sym typeface="+mn-ea"/>
              </a:rPr>
              <a:t>安装防火墙：</a:t>
            </a:r>
            <a:r>
              <a:rPr lang="en-US" altLang="zh-CN" sz="2000" dirty="0">
                <a:latin typeface="Times New Roman" panose="02020703060505090304" charset="0"/>
                <a:sym typeface="+mn-ea"/>
              </a:rPr>
              <a:t>#</a:t>
            </a:r>
            <a:r>
              <a:rPr lang="zh-CN" altLang="en-US" sz="2000" dirty="0">
                <a:latin typeface="Times New Roman" panose="02020703060505090304" charset="0"/>
                <a:sym typeface="+mn-ea"/>
              </a:rPr>
              <a:t>apt-get install ufw </a:t>
            </a:r>
            <a:endParaRPr lang="zh-CN" altLang="en-US" sz="20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 dirty="0">
                <a:latin typeface="Times New Roman" panose="02020703060505090304" charset="0"/>
                <a:sym typeface="+mn-ea"/>
              </a:rPr>
              <a:t>启动或者关闭（默认）防火墙：</a:t>
            </a:r>
            <a:r>
              <a:rPr lang="en-US" altLang="zh-CN" sz="2000" dirty="0">
                <a:latin typeface="Times New Roman" panose="02020703060505090304" charset="0"/>
                <a:sym typeface="+mn-ea"/>
              </a:rPr>
              <a:t>#</a:t>
            </a:r>
            <a:r>
              <a:rPr lang="zh-CN" altLang="en-US" sz="2000" dirty="0">
                <a:latin typeface="Times New Roman" panose="02020703060505090304" charset="0"/>
                <a:sym typeface="+mn-ea"/>
              </a:rPr>
              <a:t>ufw enable|disable </a:t>
            </a:r>
            <a:endParaRPr lang="zh-CN" altLang="en-US" sz="20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 dirty="0">
                <a:latin typeface="Times New Roman" panose="02020703060505090304" charset="0"/>
                <a:sym typeface="+mn-ea"/>
              </a:rPr>
              <a:t>查看防火墙状态：</a:t>
            </a:r>
            <a:r>
              <a:rPr lang="en-US" altLang="zh-CN" sz="2000" dirty="0">
                <a:latin typeface="Times New Roman" panose="02020703060505090304" charset="0"/>
                <a:sym typeface="+mn-ea"/>
              </a:rPr>
              <a:t>#</a:t>
            </a:r>
            <a:r>
              <a:rPr lang="zh-CN" altLang="en-US" sz="2000" dirty="0">
                <a:latin typeface="Times New Roman" panose="02020703060505090304" charset="0"/>
                <a:sym typeface="+mn-ea"/>
              </a:rPr>
              <a:t>ufw status</a:t>
            </a:r>
            <a:endParaRPr lang="zh-CN" altLang="en-US" sz="20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 dirty="0">
                <a:latin typeface="Times New Roman" panose="02020703060505090304" charset="0"/>
                <a:sym typeface="+mn-ea"/>
              </a:rPr>
              <a:t>重启防火墙：</a:t>
            </a:r>
            <a:r>
              <a:rPr lang="en-US" altLang="zh-CN" sz="2000" dirty="0">
                <a:latin typeface="Times New Roman" panose="02020703060505090304" charset="0"/>
                <a:sym typeface="+mn-ea"/>
              </a:rPr>
              <a:t>#</a:t>
            </a:r>
            <a:r>
              <a:rPr lang="zh-CN" altLang="en-US" sz="2000" dirty="0">
                <a:latin typeface="Times New Roman" panose="02020703060505090304" charset="0"/>
                <a:sym typeface="+mn-ea"/>
              </a:rPr>
              <a:t>ufw reload </a:t>
            </a:r>
            <a:endParaRPr lang="zh-CN" altLang="en-US" sz="20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 dirty="0">
                <a:latin typeface="Times New Roman" panose="02020703060505090304" charset="0"/>
                <a:sym typeface="+mn-ea"/>
              </a:rPr>
              <a:t>将防火墙设为deny状态：</a:t>
            </a:r>
            <a:r>
              <a:rPr lang="en-US" altLang="zh-CN" sz="2000" dirty="0">
                <a:latin typeface="Times New Roman" panose="02020703060505090304" charset="0"/>
                <a:sym typeface="+mn-ea"/>
              </a:rPr>
              <a:t>#</a:t>
            </a:r>
            <a:r>
              <a:rPr lang="zh-CN" altLang="en-US" sz="2000" dirty="0">
                <a:latin typeface="Times New Roman" panose="02020703060505090304" charset="0"/>
                <a:sym typeface="+mn-ea"/>
              </a:rPr>
              <a:t>ufw default deny</a:t>
            </a:r>
            <a:endParaRPr lang="zh-CN" altLang="en-US" sz="20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 dirty="0">
                <a:latin typeface="Times New Roman" panose="02020703060505090304" charset="0"/>
                <a:sym typeface="+mn-ea"/>
              </a:rPr>
              <a:t>打开或者关闭某个端口或者服务：</a:t>
            </a:r>
            <a:r>
              <a:rPr lang="en-US" altLang="zh-CN" sz="2000" dirty="0">
                <a:latin typeface="Times New Roman" panose="02020703060505090304" charset="0"/>
                <a:sym typeface="+mn-ea"/>
              </a:rPr>
              <a:t>#</a:t>
            </a:r>
            <a:r>
              <a:rPr lang="zh-CN" altLang="en-US" sz="2000" dirty="0">
                <a:latin typeface="Times New Roman" panose="02020703060505090304" charset="0"/>
                <a:sym typeface="+mn-ea"/>
              </a:rPr>
              <a:t>ufw allow|deny [service] </a:t>
            </a:r>
            <a:endParaRPr lang="zh-CN" altLang="en-US" sz="20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 dirty="0">
                <a:latin typeface="Times New Roman" panose="02020703060505090304" charset="0"/>
                <a:sym typeface="+mn-ea"/>
              </a:rPr>
              <a:t>例：</a:t>
            </a:r>
            <a:endParaRPr lang="zh-CN" altLang="en-US" sz="20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anose="02020703060505090304" charset="0"/>
                <a:sym typeface="+mn-ea"/>
              </a:rPr>
              <a:t>#</a:t>
            </a:r>
            <a:r>
              <a:rPr lang="zh-CN" altLang="en-US" sz="2000" dirty="0">
                <a:latin typeface="Times New Roman" panose="02020703060505090304" charset="0"/>
                <a:sym typeface="+mn-ea"/>
              </a:rPr>
              <a:t>ufw allow s</a:t>
            </a:r>
            <a:r>
              <a:rPr lang="en-US" altLang="zh-CN" sz="2000" dirty="0" err="1">
                <a:latin typeface="Times New Roman" panose="02020703060505090304" charset="0"/>
                <a:sym typeface="+mn-ea"/>
              </a:rPr>
              <a:t>sh</a:t>
            </a:r>
            <a:r>
              <a:rPr lang="zh-CN" altLang="en-US" sz="2000" dirty="0">
                <a:latin typeface="Times New Roman" panose="02020703060505090304" charset="0"/>
                <a:sym typeface="+mn-ea"/>
              </a:rPr>
              <a:t>或</a:t>
            </a:r>
            <a:r>
              <a:rPr lang="en-US" altLang="zh-CN" sz="2000" dirty="0">
                <a:latin typeface="Times New Roman" panose="02020703060505090304" charset="0"/>
                <a:sym typeface="+mn-ea"/>
              </a:rPr>
              <a:t>#</a:t>
            </a:r>
            <a:r>
              <a:rPr lang="zh-CN" altLang="en-US" sz="2000" dirty="0">
                <a:latin typeface="Times New Roman" panose="02020703060505090304" charset="0"/>
                <a:sym typeface="+mn-ea"/>
              </a:rPr>
              <a:t>ufw </a:t>
            </a:r>
            <a:r>
              <a:rPr lang="en-US" altLang="zh-CN" sz="2000" dirty="0">
                <a:latin typeface="Times New Roman" panose="02020703060505090304" charset="0"/>
                <a:sym typeface="+mn-ea"/>
              </a:rPr>
              <a:t>allow</a:t>
            </a:r>
            <a:r>
              <a:rPr lang="zh-CN" altLang="en-US" sz="2000" dirty="0">
                <a:latin typeface="Times New Roman" panose="02020703060505090304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703060505090304" charset="0"/>
                <a:sym typeface="+mn-ea"/>
              </a:rPr>
              <a:t>22</a:t>
            </a:r>
            <a:r>
              <a:rPr lang="zh-CN" altLang="en-US" sz="2000" dirty="0">
                <a:latin typeface="Times New Roman" panose="02020703060505090304" charset="0"/>
                <a:sym typeface="+mn-ea"/>
              </a:rPr>
              <a:t>     </a:t>
            </a:r>
            <a:r>
              <a:rPr lang="en-US" altLang="zh-CN" sz="2000" dirty="0">
                <a:latin typeface="Times New Roman" panose="02020703060505090304" charset="0"/>
                <a:sym typeface="+mn-ea"/>
              </a:rPr>
              <a:t>#</a:t>
            </a:r>
            <a:r>
              <a:rPr lang="zh-CN" altLang="en-US" sz="2000" dirty="0">
                <a:latin typeface="Times New Roman" panose="02020703060505090304" charset="0"/>
                <a:sym typeface="+mn-ea"/>
              </a:rPr>
              <a:t>允许SSH连接</a:t>
            </a:r>
            <a:endParaRPr lang="zh-CN" altLang="en-US" sz="20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sz="2000" dirty="0">
                <a:latin typeface="Times New Roman" panose="02020703060505090304" charset="0"/>
                <a:sym typeface="+mn-ea"/>
              </a:rPr>
              <a:t>#</a:t>
            </a:r>
            <a:r>
              <a:rPr sz="2000" dirty="0" err="1">
                <a:latin typeface="Times New Roman" panose="02020703060505090304" charset="0"/>
                <a:sym typeface="+mn-ea"/>
              </a:rPr>
              <a:t>ufw</a:t>
            </a:r>
            <a:r>
              <a:rPr sz="2000" dirty="0">
                <a:latin typeface="Times New Roman" panose="02020703060505090304" charset="0"/>
                <a:sym typeface="+mn-ea"/>
              </a:rPr>
              <a:t> deny http</a:t>
            </a:r>
            <a:r>
              <a:rPr lang="en-US" sz="2000" dirty="0">
                <a:latin typeface="Times New Roman" panose="02020703060505090304" charset="0"/>
                <a:sym typeface="+mn-ea"/>
              </a:rPr>
              <a:t>			#</a:t>
            </a:r>
            <a:r>
              <a:rPr lang="en-US" sz="2000" dirty="0" err="1">
                <a:latin typeface="Times New Roman" panose="02020703060505090304" charset="0"/>
                <a:sym typeface="+mn-ea"/>
              </a:rPr>
              <a:t>拒绝http连接</a:t>
            </a:r>
            <a:endParaRPr lang="en-US" sz="20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0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endParaRPr lang="zh-CN" altLang="en-US" sz="2400" b="1" dirty="0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endParaRPr lang="zh-CN" altLang="en-US" sz="2400" dirty="0"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常用网络命令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8575" y="1719580"/>
            <a:ext cx="7216775" cy="480631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b="1">
                <a:latin typeface="Times New Roman" panose="02020703060505090304" charset="0"/>
                <a:sym typeface="+mn-ea"/>
              </a:rPr>
              <a:t>安装并设置防火墙</a:t>
            </a:r>
            <a:endParaRPr lang="zh-CN" altLang="en-US" sz="240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2000">
                <a:latin typeface="Times New Roman" panose="02020703060505090304" charset="0"/>
                <a:sym typeface="+mn-ea"/>
              </a:rPr>
              <a:t>一般用户，只需如下设置：</a:t>
            </a:r>
            <a:endParaRPr sz="200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sz="20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#</a:t>
            </a:r>
            <a:r>
              <a:rPr sz="20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sudo apt-get install ufw</a:t>
            </a:r>
            <a:endParaRPr sz="2000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sz="20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#</a:t>
            </a:r>
            <a:r>
              <a:rPr sz="20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sudo ufw enable</a:t>
            </a:r>
            <a:endParaRPr sz="2000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sz="20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#</a:t>
            </a:r>
            <a:r>
              <a:rPr sz="20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sudo ufw default deny</a:t>
            </a:r>
            <a:endParaRPr sz="200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200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sz="2000">
                <a:solidFill>
                  <a:srgbClr val="C00000"/>
                </a:solidFill>
                <a:latin typeface="Times New Roman" panose="02020703060505090304" charset="0"/>
                <a:sym typeface="+mn-ea"/>
              </a:rPr>
              <a:t>一般来说</a:t>
            </a:r>
            <a:r>
              <a:rPr sz="2000">
                <a:solidFill>
                  <a:srgbClr val="C00000"/>
                </a:solidFill>
                <a:latin typeface="Times New Roman" panose="02020703060505090304" charset="0"/>
                <a:sym typeface="+mn-ea"/>
              </a:rPr>
              <a:t>以上三条命令已经足够安全了，如果你需要开放某些服务，再使用sudo ufw allow开启。</a:t>
            </a:r>
            <a:endParaRPr sz="200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00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endParaRPr lang="zh-CN" altLang="en-US" sz="2400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endParaRPr lang="zh-CN" altLang="en-US" sz="2400"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软件包管理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>
                <a:latin typeface="Times New Roman" panose="02020703060505090304" charset="0"/>
                <a:sym typeface="+mn-ea"/>
              </a:rPr>
              <a:t>软件包是Ubuntu Linux系统中软件及其文档的提供形式。一般而言，软件包包括了</a:t>
            </a: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源程序软件包</a:t>
            </a:r>
            <a:r>
              <a:rPr lang="zh-CN" altLang="en-US" sz="2400">
                <a:latin typeface="Times New Roman" panose="02020703060505090304" charset="0"/>
                <a:sym typeface="+mn-ea"/>
              </a:rPr>
              <a:t>和</a:t>
            </a: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二进制软件包</a:t>
            </a:r>
            <a:r>
              <a:rPr lang="zh-CN" altLang="en-US" sz="2400">
                <a:latin typeface="Times New Roman" panose="02020703060505090304" charset="0"/>
                <a:sym typeface="+mn-ea"/>
              </a:rPr>
              <a:t>。用户可以方便的通过二进制软件包进行安装、升级和删除软件。</a:t>
            </a:r>
            <a:endParaRPr lang="zh-CN" altLang="en-US" sz="2400"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软件包管理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dirty="0">
                <a:latin typeface="Times New Roman" panose="02020703060505090304" charset="0"/>
                <a:sym typeface="+mn-ea"/>
              </a:rPr>
              <a:t>APT是Ubuntu软件包管理系统的高级界面，主要用于自动从互联网的软件仓库中搜索、安装、升级、卸载软件或操作系统。APT由几个名字以“apt-”打头的程序组成，包括apt-get、apt-cache 和apt-cdrom等，这些是处理软件包的命令行工具。</a:t>
            </a:r>
            <a:endParaRPr lang="zh-CN" altLang="en-US" sz="24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dirty="0">
                <a:latin typeface="Times New Roman" panose="02020703060505090304" charset="0"/>
                <a:sym typeface="+mn-ea"/>
              </a:rPr>
              <a:t>apt-get提供了一个用于下载和安装软件包的简易命令行界面。最常用命令是 install、update 和</a:t>
            </a:r>
            <a:r>
              <a:rPr lang="en-US" altLang="zh-CN" sz="2400" dirty="0">
                <a:latin typeface="Times New Roman" panose="02020703060505090304" charset="0"/>
                <a:sym typeface="+mn-ea"/>
              </a:rPr>
              <a:t>remove</a:t>
            </a:r>
            <a:r>
              <a:rPr lang="zh-CN" altLang="en-US" sz="2400" dirty="0">
                <a:latin typeface="Times New Roman" panose="02020703060505090304" charset="0"/>
                <a:sym typeface="+mn-ea"/>
              </a:rPr>
              <a:t>。</a:t>
            </a:r>
            <a:endParaRPr lang="zh-CN" altLang="en-US" sz="24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dirty="0">
                <a:latin typeface="Times New Roman" panose="02020703060505090304" charset="0"/>
                <a:sym typeface="+mn-ea"/>
              </a:rPr>
              <a:t>安装：</a:t>
            </a:r>
            <a:r>
              <a:rPr lang="en-US" altLang="zh-CN" sz="2400" dirty="0">
                <a:latin typeface="Times New Roman" panose="02020703060505090304" charset="0"/>
                <a:sym typeface="+mn-ea"/>
              </a:rPr>
              <a:t>a</a:t>
            </a:r>
            <a:r>
              <a:rPr lang="zh-CN" altLang="en-US" sz="2400" dirty="0">
                <a:latin typeface="Times New Roman" panose="02020703060505090304" charset="0"/>
                <a:sym typeface="+mn-ea"/>
              </a:rPr>
              <a:t>pt-get install openssh-server</a:t>
            </a:r>
            <a:endParaRPr lang="zh-CN" altLang="en-US" sz="2400" dirty="0">
              <a:latin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dirty="0">
                <a:latin typeface="Times New Roman" panose="02020703060505090304" charset="0"/>
                <a:sym typeface="+mn-ea"/>
              </a:rPr>
              <a:t>卸载：apt-get remove openssh-server</a:t>
            </a:r>
            <a:endParaRPr lang="zh-CN" altLang="en-US" sz="2400" dirty="0"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软件包管理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en-US" altLang="zh-CN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RPM包管理</a:t>
            </a:r>
            <a:r>
              <a:rPr lang="zh-CN" alt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：</a:t>
            </a:r>
            <a:endParaRPr lang="zh-CN" altLang="en-US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安装：</a:t>
            </a:r>
            <a:r>
              <a:rPr lang="zh-CN" altLang="en-US" sz="2400" b="1" dirty="0">
                <a:solidFill>
                  <a:srgbClr val="0A5453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rpm –ivh 包全名</a:t>
            </a:r>
            <a:endParaRPr lang="zh-CN" altLang="en-US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-i（install）安装</a:t>
            </a:r>
            <a:endParaRPr lang="zh-CN" altLang="en-US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-v（verbose）显示详细信息</a:t>
            </a:r>
            <a:endParaRPr lang="zh-CN" altLang="en-US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-h（hash）显示进度</a:t>
            </a:r>
            <a:endParaRPr lang="zh-CN" altLang="en-US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卸载：</a:t>
            </a:r>
            <a:r>
              <a:rPr lang="zh-CN" altLang="en-US" sz="2400" b="1" dirty="0">
                <a:solidFill>
                  <a:srgbClr val="0A5453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rpm -e 包名</a:t>
            </a:r>
            <a:endParaRPr lang="zh-CN" altLang="en-US" sz="2400" b="1" dirty="0">
              <a:solidFill>
                <a:srgbClr val="0A5453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软件包管理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en-US" altLang="zh-CN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源码包管理</a:t>
            </a:r>
            <a:r>
              <a:rPr lang="zh-CN" alt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：</a:t>
            </a:r>
            <a:endParaRPr lang="zh-CN" altLang="en-US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en-US" altLang="zh-CN" sz="2400" b="1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1</a:t>
            </a:r>
            <a:r>
              <a:rPr lang="zh-CN" altLang="en-US" sz="2400" b="1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、安装准备</a:t>
            </a:r>
            <a:endParaRPr lang="zh-CN" altLang="en-US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 安装C语言编译器</a:t>
            </a:r>
            <a:endParaRPr lang="zh-CN" altLang="en-US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 下载源码包</a:t>
            </a:r>
            <a:endParaRPr lang="zh-CN" altLang="en-US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2、安装注意事项</a:t>
            </a:r>
            <a:endParaRPr lang="zh-CN" altLang="en-US" sz="2400" b="1" dirty="0">
              <a:solidFill>
                <a:srgbClr val="0A5453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algn="l" fontAlgn="auto">
              <a:lnSpc>
                <a:spcPct val="125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 源代码保存位置：/usr/local/src/</a:t>
            </a:r>
            <a:endParaRPr lang="zh-CN" altLang="en-US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algn="l" fontAlgn="auto">
              <a:lnSpc>
                <a:spcPct val="125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 软件安装位置：/usr/local/</a:t>
            </a:r>
            <a:endParaRPr lang="zh-CN" altLang="en-US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软件包管理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en-US" altLang="zh-CN" sz="2400" b="1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3</a:t>
            </a:r>
            <a:r>
              <a:rPr lang="zh-CN" altLang="en-US" sz="2400" b="1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、源码包安装过程</a:t>
            </a:r>
            <a:endParaRPr lang="zh-CN" altLang="en-US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 下载源码包</a:t>
            </a:r>
            <a:endParaRPr lang="zh-CN" altLang="en-US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 解压源码包</a:t>
            </a:r>
            <a:endParaRPr lang="zh-CN" altLang="en-US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 进入解压目录</a:t>
            </a:r>
            <a:endParaRPr lang="zh-CN" altLang="en-US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0A5453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./configure </a:t>
            </a:r>
            <a:r>
              <a:rPr lang="zh-CN" alt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软件配置与检查</a:t>
            </a:r>
            <a:endParaRPr lang="zh-CN" altLang="en-US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lvl="1" fontAlgn="auto">
              <a:lnSpc>
                <a:spcPct val="125000"/>
              </a:lnSpc>
              <a:buFont typeface="Wingdings" panose="05000000000000000000" charset="0"/>
              <a:buChar char=""/>
            </a:pPr>
            <a:r>
              <a:rPr lang="zh-CN" altLang="en-US" sz="2055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 定义需要的功能选项。</a:t>
            </a:r>
            <a:endParaRPr lang="zh-CN" altLang="en-US" sz="2055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lvl="1" fontAlgn="auto">
              <a:lnSpc>
                <a:spcPct val="125000"/>
              </a:lnSpc>
              <a:buFont typeface="Wingdings" panose="05000000000000000000" charset="0"/>
              <a:buChar char=""/>
            </a:pPr>
            <a:r>
              <a:rPr lang="zh-CN" altLang="en-US" sz="2055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 检测系统环境是否符合安装要求。</a:t>
            </a:r>
            <a:endParaRPr lang="zh-CN" altLang="en-US" sz="2055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lvl="1" fontAlgn="auto">
              <a:lnSpc>
                <a:spcPct val="125000"/>
              </a:lnSpc>
              <a:buFont typeface="Wingdings" panose="05000000000000000000" charset="0"/>
              <a:buChar char=""/>
            </a:pPr>
            <a:r>
              <a:rPr lang="zh-CN" altLang="en-US" sz="2055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 把定义好的功能选项和检测系统环境的信息 都写入Makefile文件，用于后续的编辑。</a:t>
            </a:r>
            <a:endParaRPr lang="zh-CN" altLang="en-US" sz="2055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软件包管理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en-US" altLang="zh-CN" sz="2400" b="1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3</a:t>
            </a:r>
            <a:r>
              <a:rPr lang="zh-CN" altLang="en-US" sz="2400" b="1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、源码包安装过程</a:t>
            </a:r>
            <a:endParaRPr lang="zh-CN" altLang="en-US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A5453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make</a:t>
            </a:r>
            <a:r>
              <a:rPr lang="en-US" altLang="zh-CN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   编译</a:t>
            </a:r>
            <a:endParaRPr lang="en-US" altLang="zh-CN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lvl="1" fontAlgn="auto">
              <a:lnSpc>
                <a:spcPct val="125000"/>
              </a:lnSpc>
              <a:buFont typeface="Wingdings" panose="05000000000000000000" charset="0"/>
              <a:buChar char=""/>
            </a:pPr>
            <a:r>
              <a:rPr lang="en-US" altLang="zh-CN" sz="2055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 make clean</a:t>
            </a:r>
            <a:endParaRPr lang="en-US" altLang="zh-CN" sz="2055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Char char=""/>
            </a:pPr>
            <a:r>
              <a:rPr lang="en-US" altLang="zh-CN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A5453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make install</a:t>
            </a:r>
            <a:r>
              <a:rPr lang="en-US" altLang="zh-CN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   编译</a:t>
            </a:r>
            <a:r>
              <a:rPr lang="zh-CN" alt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安装</a:t>
            </a:r>
            <a:endParaRPr lang="zh-CN" altLang="en-US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Char char=""/>
            </a:pPr>
            <a:endParaRPr lang="zh-CN" altLang="en-US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4</a:t>
            </a:r>
            <a:r>
              <a:rPr lang="zh-CN" altLang="en-US" sz="2400" b="1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、</a:t>
            </a:r>
            <a:r>
              <a:rPr lang="en-US" altLang="zh-CN" sz="2400" b="1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源码包的卸载</a:t>
            </a:r>
            <a:endParaRPr lang="en-US" altLang="zh-CN" sz="2400" b="1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不需要卸载命令，直接删除安装目录即可。 不会遗留任何垃圾文件。</a:t>
            </a:r>
            <a:endParaRPr lang="en-US" altLang="zh-CN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网络基本配置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8575" y="1591945"/>
            <a:ext cx="7216775" cy="59944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>
                <a:latin typeface="Times New Roman" panose="02020703060505090304" charset="0"/>
                <a:sym typeface="+mn-ea"/>
              </a:rPr>
              <a:t>Bridged（桥接模式）</a:t>
            </a:r>
            <a:endParaRPr lang="zh-CN" altLang="en-US" sz="2000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8575" y="2191385"/>
            <a:ext cx="704405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/>
              <a:t>桥接模式是将主机网卡与虚拟机虚拟的网卡利用虚拟网桥进行通信。在桥接的作用下，</a:t>
            </a:r>
            <a:r>
              <a:rPr lang="zh-CN" altLang="en-US" sz="2000" b="1">
                <a:solidFill>
                  <a:srgbClr val="0A5453"/>
                </a:solidFill>
              </a:rPr>
              <a:t>类似于把物理主机虚拟为一个交换机，所有桥接设置的虚拟机连接到这个交换机的一个接口上</a:t>
            </a:r>
            <a:r>
              <a:rPr lang="zh-CN" altLang="en-US" sz="2000"/>
              <a:t>，物理主机也同样插在这个交换机当中，所有桥接下的网卡与网卡都是交换模式的，相互可以访问而不干扰。</a:t>
            </a:r>
            <a:r>
              <a:rPr lang="zh-CN" altLang="en-US" sz="2000" b="1">
                <a:solidFill>
                  <a:srgbClr val="0A5453"/>
                </a:solidFill>
              </a:rPr>
              <a:t>在桥接模式下，虚拟机ip地址需要与主机在同一个网段</a:t>
            </a:r>
            <a:r>
              <a:rPr lang="zh-CN" altLang="en-US" sz="2000"/>
              <a:t>，如果需要联网，则网关与DNS需要与主机网卡一致。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Apache服务器安装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b="1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源码包安装过程</a:t>
            </a:r>
            <a:endParaRPr lang="zh-CN" altLang="en-US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 </a:t>
            </a:r>
            <a:r>
              <a:rPr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下载最新压缩包</a:t>
            </a:r>
            <a:endParaRPr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Char char=""/>
            </a:pPr>
            <a:r>
              <a:rPr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 </a:t>
            </a:r>
            <a:r>
              <a:rPr lang="zh-CN" altLang="en-US" sz="2400" dirty="0" smtClean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安装依赖包：</a:t>
            </a:r>
            <a:endParaRPr lang="en-US" altLang="zh-CN" sz="2400" dirty="0" smtClean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en-US" altLang="zh-CN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1</a:t>
            </a:r>
            <a:r>
              <a:rPr lang="zh-CN" alt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、安装</a:t>
            </a:r>
            <a:r>
              <a:rPr lang="en-US" sz="2400" dirty="0" smtClean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APR</a:t>
            </a:r>
            <a:endParaRPr lang="en-US"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en-US" sz="2000" dirty="0" smtClean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# </a:t>
            </a:r>
            <a:r>
              <a:rPr lang="en-US" sz="20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./configure --prefix=/</a:t>
            </a:r>
            <a:r>
              <a:rPr lang="en-US" sz="2000" dirty="0" err="1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usr</a:t>
            </a:r>
            <a:r>
              <a:rPr lang="en-US" sz="20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/local/</a:t>
            </a:r>
            <a:r>
              <a:rPr lang="en-US" sz="2000" dirty="0" err="1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apr</a:t>
            </a:r>
            <a:endParaRPr lang="en-US" sz="20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en-US" sz="20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# make &amp;&amp; make </a:t>
            </a:r>
            <a:r>
              <a:rPr lang="en-US" sz="2000" dirty="0" smtClean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install</a:t>
            </a:r>
            <a:endParaRPr lang="en-US" sz="20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en-US" sz="20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2、</a:t>
            </a:r>
            <a:r>
              <a:rPr lang="zh-CN" altLang="en-US" sz="20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安装</a:t>
            </a:r>
            <a:r>
              <a:rPr lang="en-US" sz="20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APR-</a:t>
            </a:r>
            <a:r>
              <a:rPr lang="en-US" sz="2000" dirty="0" err="1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util</a:t>
            </a:r>
            <a:endParaRPr lang="en-US" sz="20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en-US" sz="2000" dirty="0" smtClean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# </a:t>
            </a:r>
            <a:r>
              <a:rPr lang="en-US" sz="20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./configure --prefix=/</a:t>
            </a:r>
            <a:r>
              <a:rPr lang="en-US" sz="2000" dirty="0" err="1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usr</a:t>
            </a:r>
            <a:r>
              <a:rPr lang="en-US" sz="20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/local/</a:t>
            </a:r>
            <a:r>
              <a:rPr lang="en-US" sz="2000" dirty="0" err="1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apr-util</a:t>
            </a:r>
            <a:r>
              <a:rPr lang="en-US" sz="20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 --with-</a:t>
            </a:r>
            <a:r>
              <a:rPr lang="en-US" sz="2000" dirty="0" err="1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apr</a:t>
            </a:r>
            <a:r>
              <a:rPr lang="en-US" sz="20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=/</a:t>
            </a:r>
            <a:r>
              <a:rPr lang="en-US" sz="2000" dirty="0" err="1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usr</a:t>
            </a:r>
            <a:r>
              <a:rPr lang="en-US" sz="20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/local/</a:t>
            </a:r>
            <a:r>
              <a:rPr lang="en-US" sz="2000" dirty="0" err="1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apr</a:t>
            </a:r>
            <a:endParaRPr lang="en-US" sz="20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en-US" sz="20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# make &amp;&amp; make install</a:t>
            </a:r>
            <a:endParaRPr sz="20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5620" y="1402080"/>
            <a:ext cx="4714875" cy="286131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p>
            <a:r>
              <a:rPr lang="zh-CN" altLang="en-US"/>
              <a:t>安装apr-1.6过程中configure时报如下错误：</a:t>
            </a:r>
            <a:endParaRPr lang="zh-CN" altLang="en-US"/>
          </a:p>
          <a:p>
            <a:r>
              <a:rPr lang="zh-CN" altLang="en-US"/>
              <a:t>config.status: executing libtool commands</a:t>
            </a:r>
            <a:endParaRPr lang="zh-CN" altLang="en-US"/>
          </a:p>
          <a:p>
            <a:r>
              <a:rPr lang="zh-CN" altLang="en-US"/>
              <a:t>rm: cannot remove `libtoolT': No such file or directory</a:t>
            </a:r>
            <a:endParaRPr lang="zh-CN" altLang="en-US"/>
          </a:p>
          <a:p>
            <a:r>
              <a:rPr lang="zh-CN" altLang="en-US"/>
              <a:t>config.status: executing default commands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解决办法：</a:t>
            </a:r>
            <a:endParaRPr lang="zh-CN" altLang="en-US"/>
          </a:p>
          <a:p>
            <a:r>
              <a:rPr lang="zh-CN" altLang="en-US"/>
              <a:t>修改配置文件，在配置文件中（30392行）找到RM='$RM'这一行 修改为RM='$RM -f'，修改完成后保存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Apache服务器安装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b="1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源码包安装过程</a:t>
            </a:r>
            <a:endParaRPr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Char char=""/>
            </a:pPr>
            <a:r>
              <a:rPr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 解压、配置安装</a:t>
            </a:r>
            <a:endParaRPr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Font typeface="Wingdings" panose="05000000000000000000" charset="0"/>
              <a:buNone/>
            </a:pPr>
            <a:r>
              <a:rPr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解压缩</a:t>
            </a:r>
            <a:r>
              <a:rPr 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	</a:t>
            </a:r>
            <a:r>
              <a:rPr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tar –xzvf httpd-2.0.48.tar.gz</a:t>
            </a:r>
            <a:endParaRPr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Font typeface="Wingdings" panose="05000000000000000000" charset="0"/>
              <a:buNone/>
            </a:pPr>
            <a:r>
              <a:rPr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配置</a:t>
            </a:r>
            <a:r>
              <a:rPr 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		./configure --with-</a:t>
            </a:r>
            <a:r>
              <a:rPr lang="en-US" sz="2400" dirty="0" err="1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apr</a:t>
            </a:r>
            <a:r>
              <a:rPr 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-</a:t>
            </a:r>
            <a:r>
              <a:rPr lang="en-US" sz="2400" dirty="0" err="1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util</a:t>
            </a:r>
            <a:r>
              <a:rPr 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=/</a:t>
            </a:r>
            <a:r>
              <a:rPr lang="en-US" sz="2400" dirty="0" err="1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usr</a:t>
            </a:r>
            <a:r>
              <a:rPr 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/local/</a:t>
            </a:r>
            <a:r>
              <a:rPr lang="en-US" sz="2400" dirty="0" err="1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apr-util</a:t>
            </a:r>
            <a:r>
              <a:rPr 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/ --prefix=/</a:t>
            </a:r>
            <a:r>
              <a:rPr lang="en-US" sz="2400" dirty="0" err="1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usr</a:t>
            </a:r>
            <a:r>
              <a:rPr 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/local/apache2 --</a:t>
            </a:r>
            <a:r>
              <a:rPr lang="en-US" sz="2400" dirty="0" smtClean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with-included-</a:t>
            </a:r>
            <a:r>
              <a:rPr lang="en-US" sz="2400" dirty="0" err="1" smtClean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apr</a:t>
            </a:r>
            <a:endParaRPr lang="en-US" sz="2400" dirty="0" smtClean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Font typeface="Wingdings" panose="05000000000000000000" charset="0"/>
              <a:buNone/>
            </a:pPr>
            <a:r>
              <a:rPr sz="2400" dirty="0" err="1" smtClean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编译</a:t>
            </a:r>
            <a:r>
              <a:rPr 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		</a:t>
            </a:r>
            <a:r>
              <a:rPr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make</a:t>
            </a:r>
            <a:endParaRPr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Font typeface="Wingdings" panose="05000000000000000000" charset="0"/>
              <a:buNone/>
            </a:pPr>
            <a:r>
              <a:rPr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安装</a:t>
            </a:r>
            <a:r>
              <a:rPr lang="en-US"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		</a:t>
            </a:r>
            <a:r>
              <a:rPr sz="2400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make install</a:t>
            </a:r>
            <a:endParaRPr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Apache服务器安装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b="1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编译安装结构</a:t>
            </a:r>
            <a:endParaRPr sz="2400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1367790" y="2608580"/>
            <a:ext cx="6553200" cy="2785745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b="1">
                <a:latin typeface="Arial Narrow" panose="020B06060202020A0204" pitchFamily="34" charset="0"/>
                <a:ea typeface="楷体_GB2312" pitchFamily="49" charset="-122"/>
              </a:rPr>
              <a:t>/usr/local/apache2</a:t>
            </a:r>
            <a:endParaRPr kumimoji="0" lang="en-US" altLang="zh-CN" b="1">
              <a:latin typeface="Arial Narrow" panose="020B06060202020A0204" pitchFamily="34" charset="0"/>
              <a:ea typeface="楷体_GB2312" pitchFamily="49" charset="-12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</a:pPr>
            <a:r>
              <a:rPr kumimoji="0" lang="en-US" altLang="zh-CN" b="1">
                <a:latin typeface="Arial Narrow" panose="020B06060202020A0204" pitchFamily="34" charset="0"/>
                <a:ea typeface="楷体_GB2312" pitchFamily="49" charset="-122"/>
              </a:rPr>
              <a:t>/bin		Apache</a:t>
            </a:r>
            <a:r>
              <a:rPr kumimoji="0" lang="zh-CN" altLang="en-US" b="1">
                <a:latin typeface="Arial Narrow" panose="020B06060202020A0204" pitchFamily="34" charset="0"/>
                <a:ea typeface="楷体_GB2312" pitchFamily="49" charset="-122"/>
              </a:rPr>
              <a:t>系统管理命令目录</a:t>
            </a:r>
            <a:endParaRPr kumimoji="0" lang="zh-CN" altLang="en-US" b="1">
              <a:latin typeface="Arial Narrow" panose="020B06060202020A0204" pitchFamily="34" charset="0"/>
              <a:ea typeface="楷体_GB2312" pitchFamily="49" charset="-12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</a:pPr>
            <a:r>
              <a:rPr kumimoji="0" lang="en-US" altLang="zh-CN" b="1">
                <a:latin typeface="Arial Narrow" panose="020B06060202020A0204" pitchFamily="34" charset="0"/>
                <a:ea typeface="楷体_GB2312" pitchFamily="49" charset="-122"/>
              </a:rPr>
              <a:t> /conf		</a:t>
            </a:r>
            <a:r>
              <a:rPr kumimoji="0" lang="zh-CN" altLang="en-US" b="1">
                <a:latin typeface="Arial Narrow" panose="020B06060202020A0204" pitchFamily="34" charset="0"/>
                <a:ea typeface="楷体_GB2312" pitchFamily="49" charset="-122"/>
              </a:rPr>
              <a:t>配置文件</a:t>
            </a:r>
            <a:endParaRPr kumimoji="0" lang="zh-CN" altLang="en-US" b="1">
              <a:latin typeface="Arial Narrow" panose="020B06060202020A0204" pitchFamily="34" charset="0"/>
              <a:ea typeface="楷体_GB2312" pitchFamily="49" charset="-12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</a:pPr>
            <a:r>
              <a:rPr kumimoji="0" lang="en-US" altLang="zh-CN" b="1">
                <a:latin typeface="Arial Narrow" panose="020B06060202020A0204" pitchFamily="34" charset="0"/>
                <a:ea typeface="楷体_GB2312" pitchFamily="49" charset="-122"/>
              </a:rPr>
              <a:t> /htdocs		</a:t>
            </a:r>
            <a:r>
              <a:rPr kumimoji="0" lang="zh-CN" altLang="en-US" b="1">
                <a:latin typeface="Arial Narrow" panose="020B06060202020A0204" pitchFamily="34" charset="0"/>
                <a:ea typeface="楷体_GB2312" pitchFamily="49" charset="-122"/>
              </a:rPr>
              <a:t>默认的用户访问目录</a:t>
            </a:r>
            <a:endParaRPr kumimoji="0" lang="zh-CN" altLang="en-US" b="1">
              <a:latin typeface="Arial Narrow" panose="020B06060202020A0204" pitchFamily="34" charset="0"/>
              <a:ea typeface="楷体_GB2312" pitchFamily="49" charset="-12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</a:pPr>
            <a:r>
              <a:rPr kumimoji="0" lang="en-US" altLang="zh-CN" b="1">
                <a:latin typeface="Arial Narrow" panose="020B06060202020A0204" pitchFamily="34" charset="0"/>
                <a:ea typeface="楷体_GB2312" pitchFamily="49" charset="-122"/>
              </a:rPr>
              <a:t> /logs		</a:t>
            </a:r>
            <a:r>
              <a:rPr kumimoji="0" lang="zh-CN" altLang="en-US" b="1">
                <a:latin typeface="Arial Narrow" panose="020B06060202020A0204" pitchFamily="34" charset="0"/>
                <a:ea typeface="楷体_GB2312" pitchFamily="49" charset="-122"/>
              </a:rPr>
              <a:t>日志文件</a:t>
            </a:r>
            <a:endParaRPr kumimoji="0" lang="zh-CN" altLang="en-US" b="1">
              <a:latin typeface="Arial Narrow" panose="020B06060202020A0204" pitchFamily="34" charset="0"/>
              <a:ea typeface="楷体_GB2312" pitchFamily="49" charset="-12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</a:pPr>
            <a:r>
              <a:rPr kumimoji="0" lang="en-US" altLang="zh-CN" b="1">
                <a:latin typeface="Arial Narrow" panose="020B06060202020A0204" pitchFamily="34" charset="0"/>
                <a:ea typeface="楷体_GB2312" pitchFamily="49" charset="-122"/>
              </a:rPr>
              <a:t> /modules		DSO</a:t>
            </a:r>
            <a:r>
              <a:rPr kumimoji="0" lang="zh-CN" altLang="en-US" b="1">
                <a:latin typeface="Arial Narrow" panose="020B06060202020A0204" pitchFamily="34" charset="0"/>
                <a:ea typeface="楷体_GB2312" pitchFamily="49" charset="-122"/>
              </a:rPr>
              <a:t>文件目录</a:t>
            </a:r>
            <a:endParaRPr kumimoji="0" lang="zh-CN" altLang="en-US" b="1">
              <a:latin typeface="Arial Narrow" panose="020B06060202020A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8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Apache服务器安装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8575" y="1825625"/>
            <a:ext cx="7216775" cy="65532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b="1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Apache的启动和停止</a:t>
            </a:r>
            <a:endParaRPr lang="zh-CN" altLang="en-US" sz="2400" b="1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1376680" y="2816860"/>
            <a:ext cx="6145530" cy="6731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sz="1800" b="1" dirty="0">
                <a:latin typeface="Courier New" panose="02070309020205020404" pitchFamily="49" charset="0"/>
              </a:rPr>
              <a:t>/</a:t>
            </a:r>
            <a:r>
              <a:rPr kumimoji="0" lang="en-US" altLang="zh-CN" sz="1800" b="1" dirty="0" err="1">
                <a:latin typeface="Courier New" panose="02070309020205020404" pitchFamily="49" charset="0"/>
              </a:rPr>
              <a:t>usr</a:t>
            </a:r>
            <a:r>
              <a:rPr kumimoji="0" lang="en-US" altLang="zh-CN" sz="1800" b="1" dirty="0">
                <a:latin typeface="Courier New" panose="02070309020205020404" pitchFamily="49" charset="0"/>
              </a:rPr>
              <a:t>/local/apache2/bin/</a:t>
            </a:r>
            <a:r>
              <a:rPr kumimoji="0" lang="en-US" altLang="zh-CN" sz="1800" b="1" dirty="0" err="1">
                <a:latin typeface="Courier New" panose="02070309020205020404" pitchFamily="49" charset="0"/>
              </a:rPr>
              <a:t>apachectl</a:t>
            </a:r>
            <a:r>
              <a:rPr kumimoji="0" lang="en-US" altLang="zh-CN" sz="1800" b="1" dirty="0">
                <a:latin typeface="Courier New" panose="02070309020205020404" pitchFamily="49" charset="0"/>
              </a:rPr>
              <a:t> </a:t>
            </a:r>
            <a:r>
              <a:rPr kumimoji="0" lang="en-US" altLang="zh-CN" sz="1800" b="1" dirty="0" smtClean="0">
                <a:latin typeface="Courier New" panose="02070309020205020404" pitchFamily="49" charset="0"/>
              </a:rPr>
              <a:t>start</a:t>
            </a:r>
            <a:endParaRPr kumimoji="0" lang="en-US" altLang="zh-CN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zh-CN" altLang="en-US" sz="1800" b="1" dirty="0">
                <a:latin typeface="Courier New" panose="02070309020205020404" pitchFamily="49" charset="0"/>
              </a:rPr>
              <a:t>/usr/local/apache</a:t>
            </a:r>
            <a:r>
              <a:rPr kumimoji="0" lang="en-US" altLang="zh-CN" sz="1800" b="1" dirty="0">
                <a:latin typeface="Courier New" panose="02070309020205020404" pitchFamily="49" charset="0"/>
              </a:rPr>
              <a:t>2</a:t>
            </a:r>
            <a:r>
              <a:rPr kumimoji="0" lang="zh-CN" altLang="en-US" sz="1800" b="1" dirty="0">
                <a:latin typeface="Courier New" panose="02070309020205020404" pitchFamily="49" charset="0"/>
              </a:rPr>
              <a:t>/bin/apachectl </a:t>
            </a:r>
            <a:r>
              <a:rPr kumimoji="0" lang="zh-CN" altLang="en-US" sz="1800" b="1" dirty="0" smtClean="0">
                <a:latin typeface="Courier New" panose="02070309020205020404" pitchFamily="49" charset="0"/>
              </a:rPr>
              <a:t>stop</a:t>
            </a:r>
            <a:endParaRPr kumimoji="0" lang="zh-CN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76680" y="3743960"/>
            <a:ext cx="7216775" cy="655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b="1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Apache的配置文件</a:t>
            </a:r>
            <a:endParaRPr lang="zh-CN" altLang="en-US" sz="2400" b="1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 b="1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/usr/local/apache</a:t>
            </a:r>
            <a:r>
              <a:rPr lang="en-US" altLang="zh-CN" sz="2400" b="1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2</a:t>
            </a:r>
            <a:r>
              <a:rPr lang="zh-CN" altLang="en-US" sz="2400" b="1" dirty="0">
                <a:solidFill>
                  <a:srgbClr val="292929"/>
                </a:solidFill>
                <a:latin typeface="Times New Roman" panose="02020703060505090304" charset="0"/>
                <a:cs typeface="Times New Roman" panose="02020703060505090304" charset="0"/>
                <a:sym typeface="+mn-ea"/>
              </a:rPr>
              <a:t>/conf/httpd.conf</a:t>
            </a:r>
            <a:endParaRPr lang="zh-CN" altLang="en-US" sz="2400" b="1" dirty="0">
              <a:solidFill>
                <a:srgbClr val="292929"/>
              </a:solidFill>
              <a:latin typeface="Times New Roman" panose="02020703060505090304" charset="0"/>
              <a:cs typeface="Times New Roman" panose="0202070306050509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网络基本配置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8575" y="1591945"/>
            <a:ext cx="7216775" cy="59944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zh-CN" altLang="en-US" sz="2400">
                <a:latin typeface="Times New Roman" panose="02020703060505090304" charset="0"/>
                <a:sym typeface="+mn-ea"/>
              </a:rPr>
              <a:t>Bridged（桥接模式）</a:t>
            </a:r>
            <a:endParaRPr lang="zh-CN" altLang="en-US" sz="2000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8120" y="2070100"/>
            <a:ext cx="6514465" cy="48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网络基本配置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8575" y="1591945"/>
            <a:ext cx="7216775" cy="59944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en-US" altLang="zh-CN" sz="2400">
                <a:latin typeface="Times New Roman" panose="02020703060505090304" charset="0"/>
                <a:sym typeface="+mn-ea"/>
              </a:rPr>
              <a:t>NAT</a:t>
            </a:r>
            <a:r>
              <a:rPr lang="zh-CN" altLang="en-US" sz="2400">
                <a:latin typeface="Times New Roman" panose="02020703060505090304" charset="0"/>
                <a:sym typeface="+mn-ea"/>
              </a:rPr>
              <a:t>（地址转换模式）</a:t>
            </a:r>
            <a:endParaRPr lang="zh-CN" altLang="en-US" sz="2000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8575" y="2191385"/>
            <a:ext cx="70440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/>
              <a:t>如果网络</a:t>
            </a:r>
            <a:r>
              <a:rPr lang="en-US" altLang="zh-CN" sz="2000"/>
              <a:t>IP</a:t>
            </a:r>
            <a:r>
              <a:rPr lang="zh-CN" altLang="en-US" sz="2000"/>
              <a:t>资源紧缺，但又希望虚拟机能够联网，这时候NAT模式是最好的选择。NAT模式借助虚拟NAT设备和虚拟DHCP服务器，使得虚拟机可以联网。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网络基本配置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8575" y="1591945"/>
            <a:ext cx="7216775" cy="59944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en-US" altLang="zh-CN" sz="2400">
                <a:latin typeface="Times New Roman" panose="02020703060505090304" charset="0"/>
                <a:sym typeface="+mn-ea"/>
              </a:rPr>
              <a:t>NAT</a:t>
            </a:r>
            <a:r>
              <a:rPr lang="zh-CN" altLang="en-US" sz="2400">
                <a:latin typeface="Times New Roman" panose="02020703060505090304" charset="0"/>
                <a:sym typeface="+mn-ea"/>
              </a:rPr>
              <a:t>（地址转换模式）</a:t>
            </a:r>
            <a:endParaRPr lang="zh-CN" altLang="en-US" sz="2000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8565" y="2099310"/>
            <a:ext cx="7296785" cy="4712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网络基本配置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8575" y="1591945"/>
            <a:ext cx="7216775" cy="59944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sz="2400">
                <a:latin typeface="Times New Roman" panose="02020703060505090304" charset="0"/>
                <a:sym typeface="+mn-ea"/>
              </a:rPr>
              <a:t>Host-Only（仅主机模式）</a:t>
            </a:r>
            <a:endParaRPr sz="2400">
              <a:latin typeface="Times New Roman" panose="0202070306050509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8575" y="2191385"/>
            <a:ext cx="704405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2000"/>
              <a:t>仅主机模式其实就是NAT模式去除了虚拟NAT设备，然后使用VMware Network Adapter VMnet1虚拟网卡连接VMnet1虚拟交换机来与虚拟机通信的，Host-Only模式将虚拟机与外网隔开，使得虚拟机成为一个独立的系统，只与主机相互通讯。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网络基本配置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8575" y="1591945"/>
            <a:ext cx="7216775" cy="59944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sz="2400">
                <a:latin typeface="Times New Roman" panose="02020703060505090304" charset="0"/>
                <a:sym typeface="+mn-ea"/>
              </a:rPr>
              <a:t>Host-Only（仅主机模式）</a:t>
            </a:r>
            <a:endParaRPr sz="2400">
              <a:latin typeface="Times New Roman" panose="0202070306050509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575" y="2191385"/>
            <a:ext cx="6581775" cy="4636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7429</Words>
  <Application>WPS 文字</Application>
  <PresentationFormat>全屏显示(4:3)</PresentationFormat>
  <Paragraphs>407</Paragraphs>
  <Slides>43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4" baseType="lpstr">
      <vt:lpstr>Arial</vt:lpstr>
      <vt:lpstr>方正书宋_GBK</vt:lpstr>
      <vt:lpstr>Wingdings</vt:lpstr>
      <vt:lpstr>Times New Roman</vt:lpstr>
      <vt:lpstr>宋体</vt:lpstr>
      <vt:lpstr>Wingdings</vt:lpstr>
      <vt:lpstr>黑体</vt:lpstr>
      <vt:lpstr>汉仪中黑KW</vt:lpstr>
      <vt:lpstr>楷体_GB2312</vt:lpstr>
      <vt:lpstr>Arial Narrow</vt:lpstr>
      <vt:lpstr>汉仪楷体简</vt:lpstr>
      <vt:lpstr>Courier New</vt:lpstr>
      <vt:lpstr>Calibri</vt:lpstr>
      <vt:lpstr>Helvetica Neue</vt:lpstr>
      <vt:lpstr>汉仪书宋二KW</vt:lpstr>
      <vt:lpstr>Calibri Light</vt:lpstr>
      <vt:lpstr>宋体</vt:lpstr>
      <vt:lpstr>微软雅黑</vt:lpstr>
      <vt:lpstr>汉仪旗黑</vt:lpstr>
      <vt:lpstr>Arial Unicode MS</vt:lpstr>
      <vt:lpstr>Office 主题</vt:lpstr>
      <vt:lpstr>实验六 Linux基本网络配置与服务搭建</vt:lpstr>
      <vt:lpstr>Linux基本网络配置与服务搭建</vt:lpstr>
      <vt:lpstr>网络基本配置</vt:lpstr>
      <vt:lpstr>网络基本配置</vt:lpstr>
      <vt:lpstr>网络基本配置</vt:lpstr>
      <vt:lpstr>网络基本配置</vt:lpstr>
      <vt:lpstr>网络基本配置</vt:lpstr>
      <vt:lpstr>网络基本配置</vt:lpstr>
      <vt:lpstr>网络基本配置</vt:lpstr>
      <vt:lpstr>网络基本配置</vt:lpstr>
      <vt:lpstr>网络基本配置</vt:lpstr>
      <vt:lpstr>网络基本配置</vt:lpstr>
      <vt:lpstr>网络基本配置</vt:lpstr>
      <vt:lpstr>网络基本配置</vt:lpstr>
      <vt:lpstr>网络基本配置</vt:lpstr>
      <vt:lpstr>网络基本配置</vt:lpstr>
      <vt:lpstr>网络基本配置</vt:lpstr>
      <vt:lpstr>常用网络命令</vt:lpstr>
      <vt:lpstr>常用网络命令</vt:lpstr>
      <vt:lpstr>常用网络命令</vt:lpstr>
      <vt:lpstr>常用网络命令</vt:lpstr>
      <vt:lpstr>常用网络命令</vt:lpstr>
      <vt:lpstr>常用网络命令</vt:lpstr>
      <vt:lpstr>常用网络命令</vt:lpstr>
      <vt:lpstr>常用网络命令</vt:lpstr>
      <vt:lpstr>常用网络命令</vt:lpstr>
      <vt:lpstr>常用网络命令</vt:lpstr>
      <vt:lpstr>常用网络命令</vt:lpstr>
      <vt:lpstr>常用网络命令</vt:lpstr>
      <vt:lpstr>常用网络命令</vt:lpstr>
      <vt:lpstr>常用网络命令</vt:lpstr>
      <vt:lpstr>常用网络命令</vt:lpstr>
      <vt:lpstr>常用网络命令</vt:lpstr>
      <vt:lpstr>软件包管理</vt:lpstr>
      <vt:lpstr>软件包管理</vt:lpstr>
      <vt:lpstr>软件包管理</vt:lpstr>
      <vt:lpstr>软件包管理</vt:lpstr>
      <vt:lpstr>软件包管理</vt:lpstr>
      <vt:lpstr>软件包管理</vt:lpstr>
      <vt:lpstr>Apache服务器安装</vt:lpstr>
      <vt:lpstr>Apache服务器安装</vt:lpstr>
      <vt:lpstr>Apache服务器安装</vt:lpstr>
      <vt:lpstr>Apache服务器安装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wwb</dc:creator>
  <cp:lastModifiedBy>汪文彬</cp:lastModifiedBy>
  <cp:revision>355</cp:revision>
  <dcterms:created xsi:type="dcterms:W3CDTF">2021-01-11T04:36:04Z</dcterms:created>
  <dcterms:modified xsi:type="dcterms:W3CDTF">2021-01-11T04:36:04Z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2052-3.0.2.4882</vt:lpwstr>
  </property>
</Properties>
</file>