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362" r:id="rId4"/>
    <p:sldId id="378" r:id="rId5"/>
    <p:sldId id="430" r:id="rId6"/>
    <p:sldId id="379" r:id="rId7"/>
    <p:sldId id="381" r:id="rId8"/>
    <p:sldId id="380" r:id="rId9"/>
    <p:sldId id="382" r:id="rId10"/>
    <p:sldId id="383" r:id="rId11"/>
    <p:sldId id="388" r:id="rId12"/>
    <p:sldId id="384" r:id="rId13"/>
    <p:sldId id="431" r:id="rId14"/>
    <p:sldId id="432" r:id="rId15"/>
    <p:sldId id="433" r:id="rId16"/>
    <p:sldId id="434" r:id="rId17"/>
    <p:sldId id="435" r:id="rId18"/>
    <p:sldId id="436" r:id="rId19"/>
    <p:sldId id="437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453"/>
    <a:srgbClr val="000000"/>
    <a:srgbClr val="FF0000"/>
    <a:srgbClr val="152E3F"/>
    <a:srgbClr val="0000FF"/>
    <a:srgbClr val="FF9933"/>
    <a:srgbClr val="FFFF00"/>
    <a:srgbClr val="FF99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/>
    <p:restoredTop sz="96341"/>
  </p:normalViewPr>
  <p:slideViewPr>
    <p:cSldViewPr showGuides="1">
      <p:cViewPr varScale="1">
        <p:scale>
          <a:sx n="124" d="100"/>
          <a:sy n="124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2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1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8" name="Rectangle 8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9" name="Rectangle 9"/>
          <p:cNvSpPr/>
          <p:nvPr/>
        </p:nvSpPr>
        <p:spPr>
          <a:xfrm>
            <a:off x="3886200" y="35052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0A545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Group 2"/>
          <p:cNvGrpSpPr/>
          <p:nvPr userDrawn="1"/>
        </p:nvGrpSpPr>
        <p:grpSpPr>
          <a:xfrm>
            <a:off x="-3222625" y="304800"/>
            <a:ext cx="4365625" cy="4724400"/>
            <a:chOff x="-2030" y="192"/>
            <a:chExt cx="2750" cy="2976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99CCCC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006666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1029970" y="1034415"/>
            <a:ext cx="7626985" cy="4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05000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6" name="日期占位符 279555"/>
          <p:cNvSpPr>
            <a:spLocks noGrp="1"/>
          </p:cNvSpPr>
          <p:nvPr>
            <p:ph type="dt" sz="half" idx="1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7" name="页脚占位符 27955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灯片编号占位符 27955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75" y="161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ahoma" panose="020B0804030504040204" pitchFamily="34" charset="0"/>
              </a:rPr>
            </a:fld>
            <a:endParaRPr lang="en-US" altLang="zh-CN" dirty="0">
              <a:latin typeface="Tahoma" panose="020B08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298575" y="1825625"/>
            <a:ext cx="72167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50" name="Group 2"/>
          <p:cNvGrpSpPr/>
          <p:nvPr userDrawn="1"/>
        </p:nvGrpSpPr>
        <p:grpSpPr>
          <a:xfrm>
            <a:off x="-3222625" y="304800"/>
            <a:ext cx="4365625" cy="4724400"/>
            <a:chOff x="-2030" y="192"/>
            <a:chExt cx="2750" cy="2976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99CCCC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006666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ea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 flipV="1">
            <a:off x="1141095" y="1327150"/>
            <a:ext cx="7351395" cy="889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A54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1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9" name="Rectangle 5"/>
          <p:cNvSpPr>
            <a:spLocks noGrp="1"/>
          </p:cNvSpPr>
          <p:nvPr>
            <p:ph type="ctrTitle"/>
          </p:nvPr>
        </p:nvSpPr>
        <p:spPr>
          <a:xfrm>
            <a:off x="342900" y="2426970"/>
            <a:ext cx="8458200" cy="1546860"/>
          </a:xfrm>
        </p:spPr>
        <p:txBody>
          <a:bodyPr vert="horz" wrap="square" lIns="91440" tIns="45720" rIns="91440" bIns="45720" anchor="b">
            <a:normAutofit fontScale="90000"/>
          </a:bodyPr>
          <a:lstStyle/>
          <a:p>
            <a:pPr eaLnBrk="1" latinLnBrk="0" hangingPunct="1">
              <a:lnSpc>
                <a:spcPct val="150000"/>
              </a:lnSpc>
            </a:pPr>
            <a:r>
              <a:rPr kumimoji="0" lang="zh-CN" altLang="en-US" sz="6000" b="1" kern="1200">
                <a:solidFill>
                  <a:srgbClr val="006666"/>
                </a:solidFill>
                <a:latin typeface="Times New Roman" panose="02020503050405090304" pitchFamily="18" charset="0"/>
                <a:cs typeface="+mj-cs"/>
              </a:rPr>
              <a:t>实验四</a:t>
            </a:r>
            <a:br>
              <a:rPr kumimoji="0" lang="zh-CN" altLang="en-US" sz="6000" b="1" kern="1200">
                <a:solidFill>
                  <a:srgbClr val="006666"/>
                </a:solidFill>
                <a:latin typeface="Times New Roman" panose="02020503050405090304" pitchFamily="18" charset="0"/>
                <a:cs typeface="+mj-cs"/>
              </a:rPr>
            </a:br>
            <a:r>
              <a:rPr kumimoji="0" lang="zh-CN" altLang="en-US" sz="6000" b="1" kern="1200">
                <a:solidFill>
                  <a:srgbClr val="006666"/>
                </a:solidFill>
                <a:latin typeface="Times New Roman" panose="02020503050405090304" pitchFamily="18" charset="0"/>
                <a:cs typeface="+mj-cs"/>
              </a:rPr>
              <a:t>Linux文本编辑器Vi</a:t>
            </a:r>
            <a:endParaRPr kumimoji="0" lang="zh-CN" altLang="en-US" sz="6000" b="1" kern="1200">
              <a:solidFill>
                <a:srgbClr val="006666"/>
              </a:solidFill>
              <a:latin typeface="Times New Roman" panose="02020503050405090304" pitchFamily="18" charset="0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683385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b="1" dirty="0">
                <a:latin typeface="+mj-ea"/>
                <a:ea typeface="黑体" pitchFamily="49" charset="-122"/>
              </a:rPr>
              <a:t>例：</a:t>
            </a:r>
            <a:endParaRPr lang="zh-CN" altLang="en-US" sz="2400" b="1" dirty="0"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+mj-ea"/>
                <a:ea typeface="黑体" pitchFamily="49" charset="-122"/>
              </a:rPr>
              <a:t>$ vi laice</a:t>
            </a:r>
            <a:endParaRPr lang="en-US" altLang="zh-CN" sz="2400" b="1" dirty="0"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~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~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~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……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~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~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黑体" pitchFamily="49" charset="-122"/>
              </a:rPr>
              <a:t>“laice”[New file]</a:t>
            </a:r>
            <a:endParaRPr lang="en-US" altLang="zh-CN" sz="2400" b="1" dirty="0">
              <a:solidFill>
                <a:srgbClr val="FF00FF"/>
              </a:solidFill>
              <a:latin typeface="+mj-ea"/>
              <a:ea typeface="黑体" pitchFamily="49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86155" y="89535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>
                <a:latin typeface="+mj-ea"/>
              </a:rPr>
              <a:t>进入和退出</a:t>
            </a:r>
            <a:r>
              <a:rPr lang="en-US" altLang="zh-CN">
                <a:latin typeface="+mj-ea"/>
              </a:rPr>
              <a:t>Vi</a:t>
            </a:r>
            <a:endParaRPr lang="en-US" altLang="zh-CN"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24585" y="1676400"/>
            <a:ext cx="7486015" cy="46482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zh-CN" altLang="en-US" sz="2800" b="1" dirty="0">
                <a:latin typeface="+mn-ea"/>
              </a:rPr>
              <a:t>退出</a:t>
            </a:r>
            <a:r>
              <a:rPr lang="en-US" altLang="zh-CN" sz="2800" b="1" dirty="0">
                <a:latin typeface="+mn-ea"/>
              </a:rPr>
              <a:t>vi</a:t>
            </a:r>
            <a:endParaRPr lang="en-US" altLang="zh-CN" sz="2800" b="1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退出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vi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有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三种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情形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: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宋体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(1)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以原有的文件名保存已经作过的编辑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退出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vi</a:t>
            </a:r>
            <a:b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</a:b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在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编辑模式下退出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宋体" charset="-122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用以下命令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: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宋体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:</a:t>
            </a:r>
            <a:r>
              <a:rPr kumimoji="1" lang="en-US" alt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wq</a:t>
            </a:r>
            <a:r>
              <a:rPr kumimoji="1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宋体" charset="-122"/>
              </a:rPr>
              <a:t>  </a:t>
            </a:r>
            <a:r>
              <a:rPr kumimoji="1" lang="en-US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(</a:t>
            </a:r>
            <a:r>
              <a:rPr kumimoji="1" lang="zh-CN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等价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于 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:w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及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:q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)</a:t>
            </a:r>
            <a:endParaRPr lang="en-US" altLang="zh-CN" b="1" dirty="0">
              <a:effectLst/>
              <a:latin typeface="+mn-ea"/>
              <a:cs typeface="宋体" charset="-122"/>
            </a:endParaRP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宋体" charset="-122"/>
              </a:rPr>
              <a:t> 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在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命令模式下退出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用两个大写的 </a:t>
            </a: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ZZ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即可</a:t>
            </a:r>
            <a:endParaRPr lang="en-US" altLang="zh-CN" sz="2000" dirty="0">
              <a:effectLst/>
              <a:latin typeface="+mn-ea"/>
              <a:cs typeface="宋体" charset="-122"/>
            </a:endParaRPr>
          </a:p>
          <a:p>
            <a:pPr eaLnBrk="1" hangingPunct="1">
              <a:lnSpc>
                <a:spcPct val="110000"/>
              </a:lnSpc>
              <a:buNone/>
              <a:defRPr/>
            </a:pPr>
            <a:r>
              <a:rPr lang="en-US" altLang="zh-CN" sz="2000" dirty="0">
                <a:effectLst/>
                <a:latin typeface="+mn-ea"/>
                <a:cs typeface="宋体" charset="-122"/>
              </a:rPr>
              <a:t>(2)</a:t>
            </a:r>
            <a:r>
              <a:rPr lang="zh-CN" altLang="en-US" sz="2000" dirty="0">
                <a:effectLst/>
                <a:latin typeface="+mn-ea"/>
                <a:cs typeface="宋体" charset="-122"/>
              </a:rPr>
              <a:t>以新的文件名保存</a:t>
            </a:r>
            <a:r>
              <a:rPr lang="en-US" altLang="zh-CN" sz="2000" dirty="0">
                <a:effectLst/>
                <a:latin typeface="+mn-ea"/>
                <a:cs typeface="宋体" charset="-122"/>
              </a:rPr>
              <a:t>,</a:t>
            </a:r>
            <a:r>
              <a:rPr lang="zh-CN" altLang="en-US" sz="2000" dirty="0">
                <a:effectLst/>
                <a:latin typeface="+mn-ea"/>
                <a:cs typeface="宋体" charset="-122"/>
              </a:rPr>
              <a:t>必须进入编辑模式</a:t>
            </a:r>
            <a:r>
              <a:rPr lang="en-US" altLang="zh-CN" sz="2000" dirty="0">
                <a:effectLst/>
                <a:latin typeface="+mn-ea"/>
                <a:cs typeface="宋体" charset="-122"/>
              </a:rPr>
              <a:t>,</a:t>
            </a:r>
            <a:r>
              <a:rPr lang="zh-CN" altLang="en-US" sz="2000" dirty="0">
                <a:effectLst/>
                <a:latin typeface="+mn-ea"/>
                <a:cs typeface="宋体" charset="-122"/>
              </a:rPr>
              <a:t>用以下命令</a:t>
            </a:r>
            <a:r>
              <a:rPr lang="en-US" altLang="zh-CN" sz="2000" dirty="0">
                <a:effectLst/>
                <a:latin typeface="+mn-ea"/>
                <a:cs typeface="宋体" charset="-122"/>
              </a:rPr>
              <a:t>:</a:t>
            </a:r>
            <a:endParaRPr lang="en-US" altLang="zh-CN" sz="2000" dirty="0">
              <a:effectLst/>
              <a:latin typeface="+mn-ea"/>
              <a:cs typeface="宋体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:w 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newfilename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宋体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(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保存到新文件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)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宋体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1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: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q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宋体" charset="-122"/>
              </a:rPr>
              <a:t> 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(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退出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)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宋体" charset="-122"/>
            </a:endParaRPr>
          </a:p>
          <a:p>
            <a:pPr indent="-285750" eaLnBrk="1" hangingPunct="1">
              <a:lnSpc>
                <a:spcPct val="13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(3)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不保存所作过的一切编辑动作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在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编辑模式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下退出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宋体" charset="-122"/>
              </a:rPr>
              <a:t>vi: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宋体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ea"/>
                <a:cs typeface="宋体" charset="-122"/>
              </a:rPr>
              <a:t>:q!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n-ea"/>
              <a:cs typeface="宋体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86155" y="89535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>
                <a:latin typeface="+mj-ea"/>
              </a:rPr>
              <a:t>进入和退出</a:t>
            </a:r>
            <a:r>
              <a:rPr lang="en-US" altLang="zh-CN">
                <a:latin typeface="+mj-ea"/>
              </a:rPr>
              <a:t>Vi</a:t>
            </a:r>
            <a:endParaRPr lang="en-US" altLang="zh-CN">
              <a:latin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1436291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插入命令</a:t>
            </a:r>
            <a:endParaRPr lang="en-US" altLang="zh-CN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187513" y="2639199"/>
          <a:ext cx="4418330" cy="3115310"/>
        </p:xfrm>
        <a:graphic>
          <a:graphicData uri="http://schemas.openxmlformats.org/drawingml/2006/table">
            <a:tbl>
              <a:tblPr/>
              <a:tblGrid>
                <a:gridCol w="812165"/>
                <a:gridCol w="3606165"/>
              </a:tblGrid>
              <a:tr h="58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i</a:t>
                      </a:r>
                      <a:endParaRPr lang="zh-CN" altLang="en-US" sz="2400" b="1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在光标前插入文本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I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在本行开始插入文本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</a:t>
                      </a:r>
                      <a:endParaRPr lang="zh-CN" altLang="en-US" sz="2400" b="1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0A5453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在光标后附加文本</a:t>
                      </a:r>
                      <a:endParaRPr lang="zh-CN" altLang="en-US" sz="2400" b="1" dirty="0" smtClean="0">
                        <a:solidFill>
                          <a:srgbClr val="0A5453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在本行行末附加文本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o</a:t>
                      </a:r>
                      <a:endParaRPr lang="zh-CN" altLang="en-US" sz="2400" b="1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在光标下插入新行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O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在光标上插入新行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23359" y="1647442"/>
            <a:ext cx="326243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kumimoji="1" lang="zh-CN" altLang="en-US" b="1" kern="0" dirty="0" smtClean="0">
                <a:latin typeface="黑体" pitchFamily="49" charset="-122"/>
                <a:ea typeface="黑体" pitchFamily="49" charset="-122"/>
              </a:rPr>
              <a:t>命令</a:t>
            </a:r>
            <a:r>
              <a:rPr kumimoji="1" lang="zh-CN" altLang="en-US" b="1" kern="0" smtClean="0">
                <a:latin typeface="黑体" pitchFamily="49" charset="-122"/>
                <a:ea typeface="黑体" pitchFamily="49" charset="-122"/>
              </a:rPr>
              <a:t>模式进入</a:t>
            </a:r>
            <a:r>
              <a:rPr kumimoji="1" lang="zh-CN" altLang="en-US" b="1" kern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插入模式</a:t>
            </a:r>
            <a:endParaRPr kumimoji="1" lang="zh-CN" altLang="en-US" b="1" kern="0" dirty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89260" y="3985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32060" y="3985146"/>
            <a:ext cx="228600" cy="15240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74860" y="3604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689260" y="32993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232060" y="3299346"/>
            <a:ext cx="228600" cy="15240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74860" y="32993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774860" y="3985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689260" y="3604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232060" y="3604146"/>
            <a:ext cx="228600" cy="15240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774860" y="4747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232060" y="5423421"/>
            <a:ext cx="228600" cy="15240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689260" y="5423421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689260" y="4366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232060" y="4366146"/>
            <a:ext cx="228600" cy="15240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774860" y="4366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6774860" y="5423421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7232060" y="4747146"/>
            <a:ext cx="228600" cy="15240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7689260" y="4747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" name="Line 22"/>
          <p:cNvSpPr/>
          <p:nvPr/>
        </p:nvSpPr>
        <p:spPr>
          <a:xfrm rot="-5495446" flipH="1">
            <a:off x="6928847" y="3219971"/>
            <a:ext cx="301625" cy="1588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8" name="Line 23"/>
          <p:cNvSpPr/>
          <p:nvPr/>
        </p:nvSpPr>
        <p:spPr>
          <a:xfrm rot="-5495446" flipH="1">
            <a:off x="6090647" y="3705746"/>
            <a:ext cx="301625" cy="1588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9" name="Line 24"/>
          <p:cNvSpPr/>
          <p:nvPr/>
        </p:nvSpPr>
        <p:spPr>
          <a:xfrm rot="-5495446" flipH="1">
            <a:off x="7386047" y="3905771"/>
            <a:ext cx="301625" cy="1588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0" name="Line 25"/>
          <p:cNvSpPr/>
          <p:nvPr/>
        </p:nvSpPr>
        <p:spPr>
          <a:xfrm rot="-5495446" flipH="1">
            <a:off x="8376647" y="4382021"/>
            <a:ext cx="301625" cy="1588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1" name="Line 26"/>
          <p:cNvSpPr/>
          <p:nvPr/>
        </p:nvSpPr>
        <p:spPr>
          <a:xfrm flipH="1">
            <a:off x="7765460" y="5051946"/>
            <a:ext cx="4572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2" name="Line 27"/>
          <p:cNvSpPr/>
          <p:nvPr/>
        </p:nvSpPr>
        <p:spPr>
          <a:xfrm>
            <a:off x="6241460" y="5271021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851060" y="2492896"/>
            <a:ext cx="1206500" cy="396875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804030504040204" pitchFamily="34" charset="0"/>
                <a:ea typeface="黑体" pitchFamily="49" charset="-122"/>
                <a:cs typeface="+mn-cs"/>
              </a:rPr>
              <a:t>当前字符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4" name="Line 29"/>
          <p:cNvSpPr/>
          <p:nvPr/>
        </p:nvSpPr>
        <p:spPr>
          <a:xfrm rot="-5495446" flipH="1">
            <a:off x="7192372" y="3032646"/>
            <a:ext cx="381000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8070260" y="32993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8070260" y="3604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8070260" y="3985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8070260" y="4366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8070260" y="4747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8070260" y="5423421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6393860" y="32993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6393860" y="3604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6393860" y="3985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6393860" y="4366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6393860" y="4747146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6393860" y="5423421"/>
            <a:ext cx="228600" cy="152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1436291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定位</a:t>
            </a:r>
            <a:r>
              <a:rPr lang="en-US" altLang="zh-CN" sz="2800" b="1" dirty="0" smtClean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命令</a:t>
            </a:r>
            <a:endParaRPr lang="en-US" altLang="zh-CN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47" name="表格 4"/>
          <p:cNvGraphicFramePr>
            <a:graphicFrameLocks noGrp="1"/>
          </p:cNvGraphicFramePr>
          <p:nvPr/>
        </p:nvGraphicFramePr>
        <p:xfrm>
          <a:off x="1115616" y="2420888"/>
          <a:ext cx="3239770" cy="3254375"/>
        </p:xfrm>
        <a:graphic>
          <a:graphicData uri="http://schemas.openxmlformats.org/drawingml/2006/table">
            <a:tbl>
              <a:tblPr/>
              <a:tblGrid>
                <a:gridCol w="1347323"/>
                <a:gridCol w="18923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:set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nu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设置行号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:set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nonu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取消行号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9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gg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到第一行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到最后一行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到第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行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到第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4"/>
          <p:cNvGraphicFramePr>
            <a:graphicFrameLocks noGrp="1"/>
          </p:cNvGraphicFramePr>
          <p:nvPr/>
        </p:nvGraphicFramePr>
        <p:xfrm>
          <a:off x="4485769" y="2420888"/>
          <a:ext cx="4038600" cy="3235960"/>
        </p:xfrm>
        <a:graphic>
          <a:graphicData uri="http://schemas.openxmlformats.org/drawingml/2006/table">
            <a:tbl>
              <a:tblPr/>
              <a:tblGrid>
                <a:gridCol w="2019287"/>
                <a:gridCol w="2019312"/>
              </a:tblGrid>
              <a:tr h="5022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h</a:t>
                      </a:r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、方向左键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左移一个字符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j</a:t>
                      </a:r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、方向下键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下移一行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k</a:t>
                      </a:r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、方向上键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下移一行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、方向右键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右移一个字符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$</a:t>
                      </a:r>
                      <a:endParaRPr lang="zh-CN" altLang="en-US" sz="2400" b="1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移至行尾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</a:t>
                      </a:r>
                      <a:endParaRPr lang="zh-CN" altLang="en-US" sz="2400" b="1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移至行首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1436291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删除命令</a:t>
            </a:r>
            <a:endParaRPr lang="zh-CN" altLang="en-US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153957" y="2492896"/>
          <a:ext cx="6869113" cy="3162300"/>
        </p:xfrm>
        <a:graphic>
          <a:graphicData uri="http://schemas.openxmlformats.org/drawingml/2006/table">
            <a:tbl>
              <a:tblPr/>
              <a:tblGrid>
                <a:gridCol w="1597025"/>
                <a:gridCol w="5272088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删除光标所在处字符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删除光标所在处后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个字符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dd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删除光标所在行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ndd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删除所在行起的后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删除从光标所在处到行尾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:n1,n2d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删除指定范围的行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2513509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复制和剪切命令</a:t>
            </a:r>
            <a:endParaRPr lang="zh-CN" altLang="en-US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195053" y="2420888"/>
          <a:ext cx="7292975" cy="3096260"/>
        </p:xfrm>
        <a:graphic>
          <a:graphicData uri="http://schemas.openxmlformats.org/drawingml/2006/table">
            <a:tbl>
              <a:tblPr/>
              <a:tblGrid>
                <a:gridCol w="1851025"/>
                <a:gridCol w="5441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yy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复制当前行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nyy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复制当前行以下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剪切当前行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ndd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剪切当前行以下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2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粘贴在当前光标所在行下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9044"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粘贴在当前光标所在行上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2513509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替换和取消命令</a:t>
            </a:r>
            <a:endParaRPr lang="zh-CN" altLang="en-US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187624" y="2564904"/>
          <a:ext cx="7270576" cy="1735057"/>
        </p:xfrm>
        <a:graphic>
          <a:graphicData uri="http://schemas.openxmlformats.org/drawingml/2006/table">
            <a:tbl>
              <a:tblPr/>
              <a:tblGrid>
                <a:gridCol w="1008112"/>
                <a:gridCol w="6262464"/>
              </a:tblGrid>
              <a:tr h="5280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r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替换</a:t>
                      </a:r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光标所在处字符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0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R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anchor="ctr" anchorCtr="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从光标所在处开始替换字符，按Esc结束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anchor="ctr" anchorCtr="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9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CC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u</a:t>
                      </a:r>
                      <a:endParaRPr lang="zh-CN" altLang="en-US" sz="2400" dirty="0" smtClean="0">
                        <a:solidFill>
                          <a:srgbClr val="CC0000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29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取消上一步操作</a:t>
                      </a:r>
                      <a:endParaRPr lang="zh-CN" altLang="en-US" sz="2400" dirty="0" smtClean="0">
                        <a:solidFill>
                          <a:srgbClr val="292929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2513509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搜索和替换命令</a:t>
            </a:r>
            <a:endParaRPr lang="zh-CN" altLang="en-US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187624" y="2564904"/>
          <a:ext cx="7704856" cy="2733676"/>
        </p:xfrm>
        <a:graphic>
          <a:graphicData uri="http://schemas.openxmlformats.org/drawingml/2006/table">
            <a:tbl>
              <a:tblPr/>
              <a:tblGrid>
                <a:gridCol w="2609901"/>
                <a:gridCol w="5094955"/>
              </a:tblGrid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/string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向前搜索指定字符串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搜索时忽略大小写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setic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搜索指定字符串的下一个出现位置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:%s/old/new/g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全文替换指定字符串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:n1,n2s/old/new/g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在一定范围内替换指定字符串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的编辑命令</a:t>
            </a:r>
            <a:endParaRPr lang="zh-CN" alt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187624" y="1700808"/>
            <a:ext cx="2513509" cy="5975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292929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保存和退出命令</a:t>
            </a:r>
            <a:endParaRPr lang="zh-CN" altLang="en-US" sz="2800" b="1" dirty="0">
              <a:solidFill>
                <a:srgbClr val="292929"/>
              </a:solidFill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02993" y="2564904"/>
          <a:ext cx="7309485" cy="3532505"/>
        </p:xfrm>
        <a:graphic>
          <a:graphicData uri="http://schemas.openxmlformats.org/drawingml/2006/table">
            <a:tbl>
              <a:tblPr/>
              <a:tblGrid>
                <a:gridCol w="2825115"/>
                <a:gridCol w="448437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:w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保存修改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:w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new_filename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另存为指定文件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:wq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保存修改并退出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ZZ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快捷键，保存修改并退出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:q!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不保存修改退出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:wq!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保存修改并退出（文件所有者 及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root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可使用）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anchorCtr="0" horzOverflow="overflow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8064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solidFill>
                  <a:srgbClr val="0A5453"/>
                </a:solidFill>
                <a:latin typeface="Times New Roman" panose="02020503050405090304" pitchFamily="18" charset="0"/>
              </a:rPr>
              <a:t>Linux文本编辑器</a:t>
            </a:r>
            <a:r>
              <a:rPr lang="en-US" altLang="zh-CN">
                <a:solidFill>
                  <a:srgbClr val="0A5453"/>
                </a:solidFill>
                <a:latin typeface="Times New Roman" panose="02020503050405090304" pitchFamily="18" charset="0"/>
              </a:rPr>
              <a:t>V</a:t>
            </a:r>
            <a:r>
              <a:rPr lang="zh-CN" altLang="en-US">
                <a:solidFill>
                  <a:srgbClr val="0A5453"/>
                </a:solidFill>
                <a:latin typeface="Times New Roman" panose="02020503050405090304" pitchFamily="18" charset="0"/>
              </a:rPr>
              <a:t>i</a:t>
            </a:r>
            <a:endParaRPr lang="zh-CN" altLang="en-US">
              <a:solidFill>
                <a:srgbClr val="0A5453"/>
              </a:solidFill>
              <a:latin typeface="Times New Roman" panose="0202050305040509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470660" y="1699260"/>
            <a:ext cx="5883275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152E3F"/>
              </a:buClr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Vi简介</a:t>
            </a:r>
            <a:endParaRPr lang="zh-CN" altLang="en-US" sz="320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rgbClr val="152E3F"/>
              </a:buClr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Vi的工作方式</a:t>
            </a:r>
            <a:endParaRPr lang="zh-CN" altLang="en-US" sz="320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rgbClr val="152E3F"/>
              </a:buClr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进入和退出vi</a:t>
            </a:r>
            <a:endParaRPr lang="zh-CN" altLang="en-US" sz="3200">
              <a:solidFill>
                <a:srgbClr val="000000"/>
              </a:solidFill>
              <a:latin typeface="Times New Roman" panose="02020503050405090304" pitchFamily="18" charset="0"/>
            </a:endParaRPr>
          </a:p>
          <a:p>
            <a:pPr>
              <a:buClr>
                <a:srgbClr val="152E3F"/>
              </a:buClr>
            </a:pPr>
            <a:r>
              <a:rPr lang="zh-CN" altLang="en-US" sz="3200">
                <a:solidFill>
                  <a:srgbClr val="000000"/>
                </a:solidFill>
                <a:latin typeface="Times New Roman" panose="02020503050405090304" pitchFamily="18" charset="0"/>
              </a:rPr>
              <a:t>Vi的编辑命令</a:t>
            </a:r>
            <a:endParaRPr lang="zh-CN" altLang="en-US" sz="320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ea"/>
                <a:ea typeface="黑体" pitchFamily="49" charset="-122"/>
              </a:rPr>
              <a:t>Vi</a:t>
            </a:r>
            <a:r>
              <a:rPr lang="zh-CN" altLang="en-US" dirty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07440" y="1752600"/>
            <a:ext cx="7426960" cy="44196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lv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en-US" altLang="zh-CN" sz="2200" dirty="0" smtClean="0">
                <a:latin typeface="+mn-ea"/>
                <a:sym typeface="+mn-ea"/>
              </a:rPr>
              <a:t>Vi</a:t>
            </a:r>
            <a:r>
              <a:rPr lang="zh-CN" altLang="en-US" sz="2200" dirty="0" smtClean="0">
                <a:latin typeface="+mn-ea"/>
                <a:sym typeface="+mn-ea"/>
              </a:rPr>
              <a:t>是</a:t>
            </a:r>
            <a:r>
              <a:rPr lang="zh-CN" altLang="en-US" sz="2200" dirty="0">
                <a:latin typeface="+mn-ea"/>
                <a:sym typeface="+mn-ea"/>
              </a:rPr>
              <a:t>一个功能强大的全屏幕文本编辑器</a:t>
            </a:r>
            <a:r>
              <a:rPr lang="zh-CN" altLang="en-US" sz="2200" dirty="0" smtClean="0">
                <a:latin typeface="+mn-ea"/>
                <a:sym typeface="+mn-ea"/>
              </a:rPr>
              <a:t>，器</a:t>
            </a:r>
            <a:r>
              <a:rPr lang="zh-CN" altLang="en-US" sz="2200" dirty="0">
                <a:latin typeface="+mn-ea"/>
                <a:sym typeface="+mn-ea"/>
              </a:rPr>
              <a:t>是</a:t>
            </a:r>
            <a:r>
              <a:rPr lang="zh-CN" altLang="en-US" sz="2200" dirty="0" smtClean="0">
                <a:latin typeface="+mn-ea"/>
                <a:sym typeface="+mn-ea"/>
              </a:rPr>
              <a:t>Linux</a:t>
            </a:r>
            <a:r>
              <a:rPr lang="en-US" altLang="zh-CN" sz="2200" dirty="0" smtClean="0">
                <a:latin typeface="+mn-ea"/>
                <a:sym typeface="+mn-ea"/>
              </a:rPr>
              <a:t>/Unix</a:t>
            </a:r>
            <a:r>
              <a:rPr lang="zh-CN" altLang="en-US" sz="2200" dirty="0" smtClean="0">
                <a:latin typeface="+mn-ea"/>
                <a:sym typeface="+mn-ea"/>
              </a:rPr>
              <a:t>系统</a:t>
            </a:r>
            <a:r>
              <a:rPr lang="zh-CN" altLang="en-US" sz="2200" dirty="0">
                <a:latin typeface="+mn-ea"/>
                <a:sym typeface="+mn-ea"/>
              </a:rPr>
              <a:t>中</a:t>
            </a:r>
            <a:r>
              <a:rPr lang="zh-CN" altLang="en-US" sz="2200" dirty="0" smtClean="0">
                <a:latin typeface="+mn-ea"/>
                <a:sym typeface="+mn-ea"/>
              </a:rPr>
              <a:t>最常用的</a:t>
            </a:r>
            <a:r>
              <a:rPr lang="zh-CN" altLang="en-US" sz="2200" dirty="0">
                <a:latin typeface="+mn-ea"/>
                <a:sym typeface="+mn-ea"/>
              </a:rPr>
              <a:t>文本编辑工具。vi编辑器具有文本编辑的所有功能，并且执行起来高效快捷。</a:t>
            </a:r>
            <a:endParaRPr kumimoji="1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kumimoji="1" lang="en-US" altLang="zh-CN" sz="2200" i="0" u="none" strike="noStrike" kern="0" cap="none" spc="0" normalizeH="0" baseline="0" dirty="0" err="1">
                <a:latin typeface="+mn-ea"/>
              </a:rPr>
              <a:t>Vi的特点</a:t>
            </a:r>
            <a:r>
              <a:rPr kumimoji="1" lang="en-US" altLang="zh-CN" sz="2200" i="0" u="none" strike="noStrike" kern="0" cap="none" spc="0" normalizeH="0" baseline="0" dirty="0">
                <a:latin typeface="+mn-ea"/>
              </a:rPr>
              <a:t>：</a:t>
            </a:r>
            <a:endParaRPr kumimoji="1" lang="en-US" altLang="zh-CN" sz="2200" i="0" u="none" strike="noStrike" kern="0" cap="none" spc="0" normalizeH="0" baseline="0" dirty="0">
              <a:latin typeface="+mn-ea"/>
            </a:endParaRPr>
          </a:p>
          <a:p>
            <a:pPr marL="342900" marR="0" lvl="1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kumimoji="1" lang="en-US" altLang="zh-CN" sz="2200" b="0" i="0" u="none" strike="noStrike" kern="0" cap="none" spc="0" normalizeH="0" baseline="0" dirty="0">
                <a:cs typeface="+mn-cs"/>
              </a:rPr>
              <a:t>文本编辑器(没有排版功能，处理纯文本字符)</a:t>
            </a:r>
            <a:endParaRPr kumimoji="1" lang="en-US" altLang="zh-CN" sz="2200" b="0" i="0" u="none" strike="noStrike" kern="0" cap="none" spc="0" normalizeH="0" baseline="0" dirty="0">
              <a:cs typeface="+mn-cs"/>
            </a:endParaRPr>
          </a:p>
          <a:p>
            <a:pPr marL="342900" marR="0" lvl="1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kumimoji="1" lang="en-US" altLang="zh-CN" sz="2200" b="0" i="0" u="none" strike="noStrike" kern="0" cap="none" spc="0" normalizeH="0" baseline="0" dirty="0" smtClean="0">
                <a:cs typeface="+mn-cs"/>
              </a:rPr>
              <a:t>全屏幕编辑</a:t>
            </a:r>
            <a:endParaRPr kumimoji="1" lang="en-US" altLang="zh-CN" sz="2200" b="0" i="0" u="none" strike="noStrike" kern="0" cap="none" spc="0" normalizeH="0" baseline="0" dirty="0" smtClean="0">
              <a:cs typeface="+mn-cs"/>
            </a:endParaRPr>
          </a:p>
          <a:p>
            <a:pPr marL="3429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A5453"/>
              </a:buClr>
              <a:buFont typeface="Wingdings" panose="05000000000000000000" charset="0"/>
              <a:buChar char=""/>
              <a:defRPr/>
            </a:pPr>
            <a:r>
              <a:rPr kumimoji="1" lang="zh-CN" altLang="en-US" sz="2200" b="0" i="0" u="none" strike="noStrike" kern="0" cap="none" spc="0" normalizeH="0" baseline="0" dirty="0" smtClean="0">
                <a:cs typeface="+mn-cs"/>
              </a:rPr>
              <a:t>只有</a:t>
            </a:r>
            <a:r>
              <a:rPr kumimoji="1" lang="en-US" altLang="zh-CN" sz="2200" b="0" i="0" u="none" strike="noStrike" kern="0" cap="none" spc="0" normalizeH="0" baseline="0" dirty="0" smtClean="0">
                <a:cs typeface="+mn-cs"/>
              </a:rPr>
              <a:t>命令</a:t>
            </a:r>
            <a:r>
              <a:rPr kumimoji="1" lang="zh-CN" altLang="en-US" sz="2200" b="0" i="0" u="none" strike="noStrike" kern="0" cap="none" spc="0" normalizeH="0" baseline="0" dirty="0" smtClean="0">
                <a:cs typeface="+mn-cs"/>
              </a:rPr>
              <a:t>，</a:t>
            </a:r>
            <a:r>
              <a:rPr lang="zh-CN" altLang="en-US" sz="2200" dirty="0" smtClean="0">
                <a:cs typeface="+mn-cs"/>
              </a:rPr>
              <a:t>没有</a:t>
            </a:r>
            <a:r>
              <a:rPr kumimoji="1" lang="en-US" altLang="zh-CN" sz="2200" b="0" i="0" u="none" strike="noStrike" kern="0" cap="none" spc="0" normalizeH="0" baseline="0" dirty="0" smtClean="0">
                <a:cs typeface="+mn-cs"/>
              </a:rPr>
              <a:t>菜单</a:t>
            </a:r>
            <a:endParaRPr lang="en-US" altLang="zh-CN" sz="2200" dirty="0">
              <a:cs typeface="+mn-cs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0A5453"/>
              </a:buClr>
              <a:buNone/>
              <a:defRPr/>
            </a:pPr>
            <a:r>
              <a:rPr lang="en-US" altLang="zh-CN" sz="3000" b="1" dirty="0" err="1" smtClean="0">
                <a:solidFill>
                  <a:srgbClr val="0A5453"/>
                </a:solidFill>
                <a:latin typeface="+mj-ea"/>
                <a:ea typeface="+mj-ea"/>
              </a:rPr>
              <a:t>www.vim.org</a:t>
            </a:r>
            <a:endParaRPr kumimoji="1" lang="en-US" altLang="zh-CN" sz="3000" b="1" i="0" u="none" strike="noStrike" kern="0" cap="none" spc="0" normalizeH="0" baseline="0" dirty="0" smtClean="0">
              <a:solidFill>
                <a:srgbClr val="0A5453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ea"/>
                <a:ea typeface="黑体" pitchFamily="49" charset="-122"/>
              </a:rPr>
              <a:t>Vi</a:t>
            </a:r>
            <a:r>
              <a:rPr lang="zh-CN" altLang="en-US" dirty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07440" y="1752600"/>
            <a:ext cx="7426960" cy="44196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en-US" sz="2200">
                <a:latin typeface="+mn-ea"/>
                <a:sym typeface="+mn-ea"/>
              </a:rPr>
              <a:t>V</a:t>
            </a:r>
            <a:r>
              <a:rPr sz="2200">
                <a:latin typeface="+mn-ea"/>
                <a:sym typeface="+mn-ea"/>
              </a:rPr>
              <a:t>im是</a:t>
            </a:r>
            <a:r>
              <a:rPr lang="en-US" sz="2200">
                <a:latin typeface="+mn-ea"/>
                <a:sym typeface="+mn-ea"/>
              </a:rPr>
              <a:t>V</a:t>
            </a:r>
            <a:r>
              <a:rPr sz="2200">
                <a:latin typeface="+mn-ea"/>
                <a:sym typeface="+mn-ea"/>
              </a:rPr>
              <a:t>i improved的简写，即vim编辑器是vi编辑器的增强版。在Ubuntu Linux中使用的是改进版的vim，但通常也称它为</a:t>
            </a:r>
            <a:r>
              <a:rPr lang="en-US" sz="2200">
                <a:latin typeface="+mn-ea"/>
                <a:sym typeface="+mn-ea"/>
              </a:rPr>
              <a:t>V</a:t>
            </a:r>
            <a:r>
              <a:rPr sz="2200">
                <a:latin typeface="+mn-ea"/>
                <a:sym typeface="+mn-ea"/>
              </a:rPr>
              <a:t>i。</a:t>
            </a:r>
            <a:endParaRPr sz="2200">
              <a:latin typeface="+mn-ea"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sz="2200">
                <a:latin typeface="+mn-ea"/>
                <a:sym typeface="+mn-ea"/>
              </a:rPr>
              <a:t>Ubuntu中使用vi编辑文档删除键无法删除，上下左右键出现字母</a:t>
            </a:r>
            <a:r>
              <a:rPr lang="zh-CN" sz="2200">
                <a:latin typeface="+mn-ea"/>
                <a:sym typeface="+mn-ea"/>
              </a:rPr>
              <a:t>的解决方法：升级</a:t>
            </a:r>
            <a:r>
              <a:rPr lang="en-US" altLang="zh-CN" sz="2200">
                <a:latin typeface="+mn-ea"/>
                <a:sym typeface="+mn-ea"/>
              </a:rPr>
              <a:t>Vi</a:t>
            </a:r>
            <a:r>
              <a:rPr sz="2200">
                <a:latin typeface="+mn-ea"/>
                <a:sym typeface="+mn-ea"/>
              </a:rPr>
              <a:t>。</a:t>
            </a:r>
            <a:endParaRPr sz="2200">
              <a:latin typeface="+mn-ea"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en-US" sz="2400" b="1">
                <a:solidFill>
                  <a:srgbClr val="0A5453"/>
                </a:solidFill>
                <a:latin typeface="+mn-ea"/>
                <a:sym typeface="+mn-ea"/>
              </a:rPr>
              <a:t>#</a:t>
            </a:r>
            <a:r>
              <a:rPr sz="2400" b="1">
                <a:solidFill>
                  <a:srgbClr val="0A5453"/>
                </a:solidFill>
                <a:latin typeface="+mn-ea"/>
                <a:sym typeface="+mn-ea"/>
              </a:rPr>
              <a:t> apt-get remove vim-common</a:t>
            </a:r>
            <a:endParaRPr sz="2400" b="1">
              <a:solidFill>
                <a:srgbClr val="0A5453"/>
              </a:solidFill>
              <a:latin typeface="+mn-ea"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en-US" sz="2400" b="1">
                <a:solidFill>
                  <a:srgbClr val="0A5453"/>
                </a:solidFill>
                <a:latin typeface="+mn-ea"/>
                <a:sym typeface="+mn-ea"/>
              </a:rPr>
              <a:t>#</a:t>
            </a:r>
            <a:r>
              <a:rPr sz="2400" b="1">
                <a:solidFill>
                  <a:srgbClr val="0A5453"/>
                </a:solidFill>
                <a:latin typeface="+mn-ea"/>
                <a:sym typeface="+mn-ea"/>
              </a:rPr>
              <a:t> apt-get install vim</a:t>
            </a:r>
            <a:endParaRPr sz="2400" b="1">
              <a:solidFill>
                <a:srgbClr val="0A5453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>
                <a:latin typeface="+mj-ea"/>
              </a:rPr>
              <a:t>Vi</a:t>
            </a:r>
            <a:r>
              <a:rPr lang="zh-CN" altLang="en-US">
                <a:latin typeface="Times New Roman" panose="02020503050405090304" pitchFamily="18" charset="0"/>
              </a:rPr>
              <a:t>的工作模式</a:t>
            </a:r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1402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6960" y="1752600"/>
            <a:ext cx="7762240" cy="411924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200" b="1">
                <a:solidFill>
                  <a:srgbClr val="0A5453"/>
                </a:solidFill>
                <a:latin typeface="Times New Roman" panose="02020503050405090304" pitchFamily="18" charset="0"/>
              </a:rPr>
              <a:t>命令模式</a:t>
            </a:r>
            <a:r>
              <a:rPr lang="zh-CN" altLang="en-US" sz="2200">
                <a:latin typeface="Times New Roman" panose="02020503050405090304" pitchFamily="18" charset="0"/>
              </a:rPr>
              <a:t>：用户一进入</a:t>
            </a:r>
            <a:r>
              <a:rPr lang="en-US" altLang="zh-CN" sz="2200">
                <a:latin typeface="Times New Roman" panose="02020503050405090304" pitchFamily="18" charset="0"/>
              </a:rPr>
              <a:t>vi </a:t>
            </a:r>
            <a:r>
              <a:rPr lang="zh-CN" altLang="en-US" sz="2200">
                <a:latin typeface="Times New Roman" panose="02020503050405090304" pitchFamily="18" charset="0"/>
              </a:rPr>
              <a:t>就进入了命令模式，在该模式中任何键入的字符都被看成</a:t>
            </a:r>
            <a:r>
              <a:rPr lang="en-US" altLang="zh-CN" sz="2200">
                <a:latin typeface="Times New Roman" panose="02020503050405090304" pitchFamily="18" charset="0"/>
              </a:rPr>
              <a:t>vi</a:t>
            </a:r>
            <a:r>
              <a:rPr lang="zh-CN" altLang="en-US" sz="2200">
                <a:latin typeface="Times New Roman" panose="02020503050405090304" pitchFamily="18" charset="0"/>
              </a:rPr>
              <a:t>的命令，键入后立即执行</a:t>
            </a:r>
            <a:endParaRPr lang="zh-CN" altLang="en-US" sz="22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200" b="1">
                <a:solidFill>
                  <a:srgbClr val="0A5453"/>
                </a:solidFill>
                <a:latin typeface="Times New Roman" panose="02020503050405090304" pitchFamily="18" charset="0"/>
              </a:rPr>
              <a:t>插入模式</a:t>
            </a:r>
            <a:r>
              <a:rPr lang="zh-CN" altLang="en-US" sz="2200">
                <a:latin typeface="Times New Roman" panose="02020503050405090304" pitchFamily="18" charset="0"/>
              </a:rPr>
              <a:t>：当用户需要输入文本时，键入</a:t>
            </a:r>
            <a:r>
              <a:rPr lang="en-US" altLang="zh-CN" sz="2200">
                <a:latin typeface="Times New Roman" panose="02020503050405090304" pitchFamily="18" charset="0"/>
              </a:rPr>
              <a:t>(a</a:t>
            </a:r>
            <a:r>
              <a:rPr lang="zh-CN" altLang="en-US" sz="2200">
                <a:latin typeface="Times New Roman" panose="02020503050405090304" pitchFamily="18" charset="0"/>
              </a:rPr>
              <a:t>、</a:t>
            </a:r>
            <a:r>
              <a:rPr lang="en-US" altLang="zh-CN" sz="2200">
                <a:latin typeface="Times New Roman" panose="02020503050405090304" pitchFamily="18" charset="0"/>
              </a:rPr>
              <a:t>i</a:t>
            </a:r>
            <a:r>
              <a:rPr lang="zh-CN" altLang="en-US" sz="2200">
                <a:latin typeface="Times New Roman" panose="02020503050405090304" pitchFamily="18" charset="0"/>
              </a:rPr>
              <a:t>、</a:t>
            </a:r>
            <a:r>
              <a:rPr lang="en-US" altLang="zh-CN" sz="2200">
                <a:latin typeface="Times New Roman" panose="02020503050405090304" pitchFamily="18" charset="0"/>
              </a:rPr>
              <a:t>o)</a:t>
            </a:r>
            <a:r>
              <a:rPr lang="zh-CN" altLang="en-US" sz="2200">
                <a:latin typeface="Times New Roman" panose="02020503050405090304" pitchFamily="18" charset="0"/>
              </a:rPr>
              <a:t>进入插入模式，才可开始输入文本</a:t>
            </a:r>
            <a:endParaRPr lang="zh-CN" altLang="en-US" sz="22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200" b="1">
                <a:solidFill>
                  <a:srgbClr val="0A5453"/>
                </a:solidFill>
                <a:latin typeface="Times New Roman" panose="02020503050405090304" pitchFamily="18" charset="0"/>
              </a:rPr>
              <a:t>编辑模式</a:t>
            </a:r>
            <a:r>
              <a:rPr lang="zh-CN" altLang="en-US" sz="2200">
                <a:latin typeface="Times New Roman" panose="02020503050405090304" pitchFamily="18" charset="0"/>
              </a:rPr>
              <a:t>：在命令模式中键入冒号</a:t>
            </a:r>
            <a:r>
              <a:rPr lang="en-US" altLang="zh-CN" sz="2200">
                <a:latin typeface="Times New Roman" panose="02020503050405090304" pitchFamily="18" charset="0"/>
              </a:rPr>
              <a:t>: </a:t>
            </a:r>
            <a:r>
              <a:rPr lang="zh-CN" altLang="en-US" sz="2200">
                <a:latin typeface="Times New Roman" panose="02020503050405090304" pitchFamily="18" charset="0"/>
              </a:rPr>
              <a:t>，就进入了编辑模式，在编辑模式中输入命令，输入</a:t>
            </a:r>
            <a:r>
              <a:rPr lang="en-US" altLang="zh-CN" sz="2200">
                <a:latin typeface="Times New Roman" panose="02020503050405090304" pitchFamily="18" charset="0"/>
              </a:rPr>
              <a:t>w</a:t>
            </a:r>
            <a:r>
              <a:rPr lang="zh-CN" altLang="en-US" sz="2200">
                <a:latin typeface="Times New Roman" panose="02020503050405090304" pitchFamily="18" charset="0"/>
              </a:rPr>
              <a:t>后回车，就可将编辑的内容存入文件</a:t>
            </a:r>
            <a:endParaRPr lang="zh-CN" altLang="en-US" sz="22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90930" y="1529715"/>
            <a:ext cx="7803515" cy="45720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三种工作模式之间转换</a:t>
            </a:r>
            <a:endParaRPr lang="zh-CN" altLang="en-US"/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000">
                <a:latin typeface="Times New Roman" panose="02020503050405090304" pitchFamily="18" charset="0"/>
              </a:rPr>
              <a:t>系统提示符下键入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vi </a:t>
            </a:r>
            <a:r>
              <a:rPr lang="zh-CN" altLang="en-US" sz="2000">
                <a:latin typeface="Times New Roman" panose="02020503050405090304" pitchFamily="18" charset="0"/>
              </a:rPr>
              <a:t>，就进入了命令模式</a:t>
            </a:r>
            <a:endParaRPr lang="zh-CN" altLang="en-US" sz="20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000">
                <a:latin typeface="Times New Roman" panose="02020503050405090304" pitchFamily="18" charset="0"/>
              </a:rPr>
              <a:t>命令模式进入插入方式，键入命令，如插入命令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i</a:t>
            </a:r>
            <a:r>
              <a:rPr lang="zh-CN" altLang="en-US" sz="2000">
                <a:latin typeface="Times New Roman" panose="02020503050405090304" pitchFamily="18" charset="0"/>
              </a:rPr>
              <a:t>、添加命令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a</a:t>
            </a:r>
            <a:r>
              <a:rPr lang="zh-CN" altLang="en-US" sz="2000">
                <a:latin typeface="Times New Roman" panose="02020503050405090304" pitchFamily="18" charset="0"/>
              </a:rPr>
              <a:t>、建立新行命令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o</a:t>
            </a:r>
            <a:endParaRPr lang="zh-CN" altLang="en-US" sz="20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000">
                <a:latin typeface="Times New Roman" panose="02020503050405090304" pitchFamily="18" charset="0"/>
              </a:rPr>
              <a:t>命令模式进入编辑模式，只需键入冒号（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:</a:t>
            </a:r>
            <a:r>
              <a:rPr lang="zh-CN" altLang="en-US" sz="2000">
                <a:latin typeface="Times New Roman" panose="02020503050405090304" pitchFamily="18" charset="0"/>
              </a:rPr>
              <a:t>），每次只执行一条，执行完毕立即回到命令模式</a:t>
            </a:r>
            <a:endParaRPr lang="zh-CN" altLang="en-US" sz="20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000">
                <a:latin typeface="Times New Roman" panose="02020503050405090304" pitchFamily="18" charset="0"/>
              </a:rPr>
              <a:t>不论在什么模式下，只要键入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ESC</a:t>
            </a:r>
            <a:r>
              <a:rPr lang="zh-CN" altLang="zh-CN" sz="2000">
                <a:latin typeface="Times New Roman" panose="02020503050405090304" pitchFamily="18" charset="0"/>
              </a:rPr>
              <a:t>键，就可回到命令模式</a:t>
            </a:r>
            <a:endParaRPr lang="zh-CN" altLang="en-US" sz="20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en-US" sz="2000">
                <a:latin typeface="Times New Roman" panose="02020503050405090304" pitchFamily="18" charset="0"/>
              </a:rPr>
              <a:t>插入模式和编辑方式之间不能直接切换，必须通过命令模式</a:t>
            </a:r>
            <a:endParaRPr lang="zh-CN" altLang="zh-CN" sz="2000">
              <a:latin typeface="Times New Roman" panose="0202050305040509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60000"/>
              <a:buFont typeface="Wingdings" panose="05000000000000000000" charset="0"/>
              <a:buChar char=""/>
              <a:defRPr/>
            </a:pPr>
            <a:r>
              <a:rPr lang="zh-CN" altLang="zh-CN" sz="2000">
                <a:latin typeface="Times New Roman" panose="02020503050405090304" pitchFamily="18" charset="0"/>
              </a:rPr>
              <a:t>命令模式，用两个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ZZ</a:t>
            </a:r>
            <a:r>
              <a:rPr lang="en-US" altLang="zh-CN" sz="2000">
                <a:latin typeface="Times New Roman" panose="02020503050405090304" pitchFamily="18" charset="0"/>
              </a:rPr>
              <a:t>(</a:t>
            </a:r>
            <a:r>
              <a:rPr lang="zh-CN" altLang="zh-CN" sz="2000">
                <a:latin typeface="Times New Roman" panose="02020503050405090304" pitchFamily="18" charset="0"/>
              </a:rPr>
              <a:t>大写），可以退出vi；在编辑模式用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q</a:t>
            </a:r>
            <a:r>
              <a:rPr lang="zh-CN" altLang="zh-CN" sz="2000">
                <a:latin typeface="Times New Roman" panose="02020503050405090304" pitchFamily="18" charset="0"/>
              </a:rPr>
              <a:t>或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q！</a:t>
            </a:r>
            <a:r>
              <a:rPr lang="en-US" altLang="zh-CN" sz="2000">
                <a:latin typeface="Times New Roman" panose="02020503050405090304" pitchFamily="18" charset="0"/>
              </a:rPr>
              <a:t>,</a:t>
            </a:r>
            <a:r>
              <a:rPr lang="zh-CN" altLang="en-US" sz="2000">
                <a:latin typeface="Times New Roman" panose="02020503050405090304" pitchFamily="18" charset="0"/>
              </a:rPr>
              <a:t>还可以用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wq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>
                <a:latin typeface="+mj-ea"/>
              </a:rPr>
              <a:t>Vi</a:t>
            </a:r>
            <a:r>
              <a:rPr lang="zh-CN" altLang="en-US">
                <a:latin typeface="Times New Roman" panose="02020503050405090304" pitchFamily="18" charset="0"/>
              </a:rPr>
              <a:t>的工作模式</a:t>
            </a:r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>
                <a:latin typeface="+mj-ea"/>
              </a:rPr>
              <a:t>Vi</a:t>
            </a:r>
            <a:r>
              <a:rPr lang="zh-CN" altLang="en-US">
                <a:latin typeface="Times New Roman" panose="02020503050405090304" pitchFamily="18" charset="0"/>
              </a:rPr>
              <a:t>的工作模式</a:t>
            </a:r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318396" y="2856259"/>
            <a:ext cx="2527300" cy="25400"/>
          </a:xfrm>
          <a:custGeom>
            <a:avLst/>
            <a:gdLst>
              <a:gd name="connsiteX0" fmla="*/ 6350 w 2527300"/>
              <a:gd name="connsiteY0" fmla="*/ 6350 h 25400"/>
              <a:gd name="connsiteX1" fmla="*/ 2520950 w 25273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27300" h="25400">
                <a:moveTo>
                  <a:pt x="6350" y="6350"/>
                </a:moveTo>
                <a:lnTo>
                  <a:pt x="2520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10458" y="3457922"/>
            <a:ext cx="2543175" cy="57150"/>
          </a:xfrm>
          <a:custGeom>
            <a:avLst/>
            <a:gdLst>
              <a:gd name="connsiteX0" fmla="*/ 14287 w 2543175"/>
              <a:gd name="connsiteY0" fmla="*/ 14287 h 57150"/>
              <a:gd name="connsiteX1" fmla="*/ 2528887 w 2543175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3175" h="57150">
                <a:moveTo>
                  <a:pt x="14287" y="14287"/>
                </a:moveTo>
                <a:lnTo>
                  <a:pt x="2528887" y="14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10458" y="2848322"/>
            <a:ext cx="57150" cy="638175"/>
          </a:xfrm>
          <a:custGeom>
            <a:avLst/>
            <a:gdLst>
              <a:gd name="connsiteX0" fmla="*/ 14287 w 57150"/>
              <a:gd name="connsiteY0" fmla="*/ 14287 h 638175"/>
              <a:gd name="connsiteX1" fmla="*/ 14287 w 57150"/>
              <a:gd name="connsiteY1" fmla="*/ 623887 h 638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638175">
                <a:moveTo>
                  <a:pt x="14287" y="14287"/>
                </a:moveTo>
                <a:lnTo>
                  <a:pt x="14287" y="623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825058" y="2848322"/>
            <a:ext cx="57150" cy="638175"/>
          </a:xfrm>
          <a:custGeom>
            <a:avLst/>
            <a:gdLst>
              <a:gd name="connsiteX0" fmla="*/ 14287 w 57150"/>
              <a:gd name="connsiteY0" fmla="*/ 14287 h 638175"/>
              <a:gd name="connsiteX1" fmla="*/ 14287 w 57150"/>
              <a:gd name="connsiteY1" fmla="*/ 623887 h 638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638175">
                <a:moveTo>
                  <a:pt x="14287" y="14287"/>
                </a:moveTo>
                <a:lnTo>
                  <a:pt x="14287" y="623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84796" y="5218459"/>
            <a:ext cx="2527300" cy="25400"/>
          </a:xfrm>
          <a:custGeom>
            <a:avLst/>
            <a:gdLst>
              <a:gd name="connsiteX0" fmla="*/ 6350 w 2527300"/>
              <a:gd name="connsiteY0" fmla="*/ 6350 h 25400"/>
              <a:gd name="connsiteX1" fmla="*/ 2520950 w 25273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27300" h="25400">
                <a:moveTo>
                  <a:pt x="6350" y="6350"/>
                </a:moveTo>
                <a:lnTo>
                  <a:pt x="2520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76858" y="5820122"/>
            <a:ext cx="2543175" cy="57150"/>
          </a:xfrm>
          <a:custGeom>
            <a:avLst/>
            <a:gdLst>
              <a:gd name="connsiteX0" fmla="*/ 14287 w 2543175"/>
              <a:gd name="connsiteY0" fmla="*/ 14287 h 57150"/>
              <a:gd name="connsiteX1" fmla="*/ 2528887 w 2543175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3175" h="57150">
                <a:moveTo>
                  <a:pt x="14287" y="14287"/>
                </a:moveTo>
                <a:lnTo>
                  <a:pt x="2528887" y="14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76858" y="5210522"/>
            <a:ext cx="57150" cy="638175"/>
          </a:xfrm>
          <a:custGeom>
            <a:avLst/>
            <a:gdLst>
              <a:gd name="connsiteX0" fmla="*/ 14287 w 57150"/>
              <a:gd name="connsiteY0" fmla="*/ 14287 h 638175"/>
              <a:gd name="connsiteX1" fmla="*/ 14287 w 57150"/>
              <a:gd name="connsiteY1" fmla="*/ 623887 h 638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638175">
                <a:moveTo>
                  <a:pt x="14287" y="14287"/>
                </a:moveTo>
                <a:lnTo>
                  <a:pt x="14287" y="623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91458" y="5210522"/>
            <a:ext cx="57150" cy="638175"/>
          </a:xfrm>
          <a:custGeom>
            <a:avLst/>
            <a:gdLst>
              <a:gd name="connsiteX0" fmla="*/ 14287 w 57150"/>
              <a:gd name="connsiteY0" fmla="*/ 14287 h 638175"/>
              <a:gd name="connsiteX1" fmla="*/ 14287 w 57150"/>
              <a:gd name="connsiteY1" fmla="*/ 623887 h 638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638175">
                <a:moveTo>
                  <a:pt x="14287" y="14287"/>
                </a:moveTo>
                <a:lnTo>
                  <a:pt x="14287" y="623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680596" y="5218459"/>
            <a:ext cx="2527300" cy="25400"/>
          </a:xfrm>
          <a:custGeom>
            <a:avLst/>
            <a:gdLst>
              <a:gd name="connsiteX0" fmla="*/ 6350 w 2527300"/>
              <a:gd name="connsiteY0" fmla="*/ 6350 h 25400"/>
              <a:gd name="connsiteX1" fmla="*/ 2520950 w 25273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27300" h="25400">
                <a:moveTo>
                  <a:pt x="6350" y="6350"/>
                </a:moveTo>
                <a:lnTo>
                  <a:pt x="2520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672658" y="5820122"/>
            <a:ext cx="2543175" cy="57150"/>
          </a:xfrm>
          <a:custGeom>
            <a:avLst/>
            <a:gdLst>
              <a:gd name="connsiteX0" fmla="*/ 14287 w 2543175"/>
              <a:gd name="connsiteY0" fmla="*/ 14287 h 57150"/>
              <a:gd name="connsiteX1" fmla="*/ 2528887 w 2543175"/>
              <a:gd name="connsiteY1" fmla="*/ 14287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3175" h="57150">
                <a:moveTo>
                  <a:pt x="14287" y="14287"/>
                </a:moveTo>
                <a:lnTo>
                  <a:pt x="2528887" y="14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672658" y="5210522"/>
            <a:ext cx="57150" cy="638175"/>
          </a:xfrm>
          <a:custGeom>
            <a:avLst/>
            <a:gdLst>
              <a:gd name="connsiteX0" fmla="*/ 14287 w 57150"/>
              <a:gd name="connsiteY0" fmla="*/ 14287 h 638175"/>
              <a:gd name="connsiteX1" fmla="*/ 14287 w 57150"/>
              <a:gd name="connsiteY1" fmla="*/ 623887 h 638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638175">
                <a:moveTo>
                  <a:pt x="14287" y="14287"/>
                </a:moveTo>
                <a:lnTo>
                  <a:pt x="14287" y="623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87258" y="5210522"/>
            <a:ext cx="57150" cy="638175"/>
          </a:xfrm>
          <a:custGeom>
            <a:avLst/>
            <a:gdLst>
              <a:gd name="connsiteX0" fmla="*/ 14287 w 57150"/>
              <a:gd name="connsiteY0" fmla="*/ 14287 h 638175"/>
              <a:gd name="connsiteX1" fmla="*/ 14287 w 57150"/>
              <a:gd name="connsiteY1" fmla="*/ 623887 h 638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638175">
                <a:moveTo>
                  <a:pt x="14287" y="14287"/>
                </a:moveTo>
                <a:lnTo>
                  <a:pt x="14287" y="623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334021" y="2243484"/>
            <a:ext cx="2381250" cy="38100"/>
          </a:xfrm>
          <a:custGeom>
            <a:avLst/>
            <a:gdLst>
              <a:gd name="connsiteX0" fmla="*/ 9525 w 2381250"/>
              <a:gd name="connsiteY0" fmla="*/ 9525 h 38100"/>
              <a:gd name="connsiteX1" fmla="*/ 2371725 w 23812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1250" h="38100">
                <a:moveTo>
                  <a:pt x="9525" y="9525"/>
                </a:moveTo>
                <a:lnTo>
                  <a:pt x="23717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448821" y="2243484"/>
            <a:ext cx="38100" cy="612775"/>
          </a:xfrm>
          <a:custGeom>
            <a:avLst/>
            <a:gdLst>
              <a:gd name="connsiteX0" fmla="*/ 9525 w 38100"/>
              <a:gd name="connsiteY0" fmla="*/ 603123 h 612648"/>
              <a:gd name="connsiteX1" fmla="*/ 9525 w 38100"/>
              <a:gd name="connsiteY1" fmla="*/ 9525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612648">
                <a:moveTo>
                  <a:pt x="9525" y="603123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53358" y="2233959"/>
            <a:ext cx="101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1258" y="3453159"/>
            <a:ext cx="21209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4058" y="2195859"/>
            <a:ext cx="2387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4458" y="3453159"/>
            <a:ext cx="2171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1"/>
          <p:cNvSpPr txBox="1"/>
          <p:nvPr/>
        </p:nvSpPr>
        <p:spPr>
          <a:xfrm>
            <a:off x="3869258" y="2970559"/>
            <a:ext cx="1436291" cy="39241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800" dirty="0">
                <a:solidFill>
                  <a:srgbClr val="CC0000"/>
                </a:solidFill>
                <a:latin typeface="+mj-ea"/>
                <a:ea typeface="+mj-ea"/>
                <a:cs typeface="仿宋_GB2312"/>
              </a:rPr>
              <a:t>命令模式</a:t>
            </a:r>
            <a:endParaRPr lang="zh-CN" altLang="en-US" sz="2800" dirty="0">
              <a:solidFill>
                <a:srgbClr val="CC0000"/>
              </a:solidFill>
              <a:latin typeface="+mj-ea"/>
              <a:ea typeface="+mj-ea"/>
              <a:cs typeface="仿宋_GB2312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1811858" y="1840259"/>
            <a:ext cx="1692771" cy="815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tabLst>
                <a:tab pos="190500" algn="l"/>
              </a:tabLst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sz="2400" dirty="0">
                <a:solidFill>
                  <a:srgbClr val="292929"/>
                </a:solidFill>
                <a:latin typeface="+mn-ea"/>
                <a:ea typeface="+mn-ea"/>
                <a:cs typeface="仿宋_GB2312"/>
              </a:rPr>
              <a:t>进入</a:t>
            </a:r>
            <a:endParaRPr lang="zh-CN" altLang="en-US" sz="2400" dirty="0">
              <a:solidFill>
                <a:srgbClr val="292929"/>
              </a:solidFill>
              <a:latin typeface="+mn-ea"/>
              <a:ea typeface="+mn-ea"/>
              <a:cs typeface="仿宋_GB2312"/>
            </a:endParaRPr>
          </a:p>
          <a:p>
            <a:pPr>
              <a:lnSpc>
                <a:spcPts val="1000"/>
              </a:lnSpc>
              <a:tabLst>
                <a:tab pos="1905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2700"/>
              </a:lnSpc>
              <a:tabLst>
                <a:tab pos="190500" algn="l"/>
              </a:tabLst>
            </a:pPr>
            <a:r>
              <a:rPr lang="en-US" altLang="zh-CN" sz="2400" b="1" dirty="0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vi</a:t>
            </a:r>
            <a:r>
              <a:rPr lang="en-US" altLang="zh-CN" sz="2400" dirty="0">
                <a:latin typeface="+mn-ea"/>
                <a:ea typeface="+mn-ea"/>
                <a:cs typeface="Times New Roman" panose="02020503050405090304" pitchFamily="18" charset="0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filename</a:t>
            </a:r>
            <a:endParaRPr lang="en-US" altLang="zh-CN" sz="2400" b="1" dirty="0">
              <a:solidFill>
                <a:srgbClr val="292929"/>
              </a:solidFill>
              <a:latin typeface="+mn-ea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79058" y="1852959"/>
            <a:ext cx="1077218" cy="931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sz="2400" dirty="0">
                <a:solidFill>
                  <a:srgbClr val="292929"/>
                </a:solidFill>
                <a:latin typeface="+mn-ea"/>
                <a:ea typeface="+mn-ea"/>
                <a:cs typeface="仿宋_GB2312"/>
              </a:rPr>
              <a:t>退出</a:t>
            </a:r>
            <a:endParaRPr lang="zh-CN" altLang="en-US" sz="2400" dirty="0">
              <a:solidFill>
                <a:srgbClr val="292929"/>
              </a:solidFill>
              <a:latin typeface="+mn-ea"/>
              <a:ea typeface="+mn-ea"/>
              <a:cs typeface="仿宋_GB2312"/>
            </a:endParaRPr>
          </a:p>
          <a:p>
            <a:pPr>
              <a:lnSpc>
                <a:spcPts val="1000"/>
              </a:lnSpc>
              <a:tabLst>
                <a:tab pos="381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2600"/>
              </a:lnSpc>
              <a:tabLst>
                <a:tab pos="38100" algn="l"/>
              </a:tabLst>
            </a:pPr>
            <a:r>
              <a:rPr lang="zh-CN" altLang="en-US" sz="2400" dirty="0">
                <a:solidFill>
                  <a:srgbClr val="292929"/>
                </a:solidFill>
                <a:latin typeface="+mn-ea"/>
                <a:ea typeface="+mn-ea"/>
                <a:cs typeface="仿宋_GB2312"/>
              </a:rPr>
              <a:t>输入</a:t>
            </a:r>
            <a:r>
              <a:rPr lang="en-US" altLang="zh-CN" sz="2400" b="1" dirty="0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:</a:t>
            </a:r>
            <a:r>
              <a:rPr lang="en-US" altLang="zh-CN" sz="2400" b="1" dirty="0" err="1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wq</a:t>
            </a:r>
            <a:endParaRPr lang="en-US" altLang="zh-CN" sz="2400" b="1" dirty="0">
              <a:solidFill>
                <a:srgbClr val="292929"/>
              </a:solidFill>
              <a:latin typeface="+mn-ea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354658" y="4062759"/>
            <a:ext cx="1821011" cy="1726114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zh-CN" altLang="en-US" sz="2400" dirty="0">
                <a:solidFill>
                  <a:srgbClr val="292929"/>
                </a:solidFill>
                <a:latin typeface="+mn-ea"/>
                <a:ea typeface="+mn-ea"/>
                <a:cs typeface="仿宋_GB2312"/>
              </a:rPr>
              <a:t>输入</a:t>
            </a:r>
            <a:r>
              <a:rPr lang="zh-CN" altLang="en-US" sz="2400" dirty="0">
                <a:latin typeface="+mn-ea"/>
                <a:ea typeface="+mn-ea"/>
                <a:cs typeface="Times New Roman" panose="02020503050405090304" pitchFamily="18" charset="0"/>
              </a:rPr>
              <a:t> </a:t>
            </a:r>
            <a:r>
              <a:rPr lang="en-US" altLang="zh-CN" sz="2400" b="1" dirty="0" err="1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i</a:t>
            </a:r>
            <a:r>
              <a:rPr lang="en-US" altLang="zh-CN" sz="2400" dirty="0">
                <a:latin typeface="+mn-ea"/>
                <a:ea typeface="+mn-ea"/>
                <a:cs typeface="Times New Roman" panose="02020503050405090304" pitchFamily="18" charset="0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a</a:t>
            </a:r>
            <a:r>
              <a:rPr lang="en-US" altLang="zh-CN" sz="2400" dirty="0">
                <a:latin typeface="+mn-ea"/>
                <a:ea typeface="+mn-ea"/>
                <a:cs typeface="Times New Roman" panose="02020503050405090304" pitchFamily="18" charset="0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+mn-ea"/>
                <a:ea typeface="+mn-ea"/>
                <a:cs typeface="Times New Roman" panose="02020503050405090304" pitchFamily="18" charset="0"/>
              </a:rPr>
              <a:t>o</a:t>
            </a:r>
            <a:endParaRPr lang="en-US" altLang="zh-CN" sz="2400" b="1" dirty="0">
              <a:solidFill>
                <a:srgbClr val="292929"/>
              </a:solidFill>
              <a:latin typeface="+mn-ea"/>
              <a:ea typeface="+mn-ea"/>
              <a:cs typeface="Times New Roman" panose="02020503050405090304" pitchFamily="18" charset="0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3600"/>
              </a:lnSpc>
              <a:tabLst>
                <a:tab pos="381000" algn="l"/>
              </a:tabLst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sz="2800" dirty="0">
                <a:solidFill>
                  <a:srgbClr val="CC0000"/>
                </a:solidFill>
                <a:latin typeface="+mn-ea"/>
                <a:ea typeface="+mn-ea"/>
                <a:cs typeface="仿宋_GB2312"/>
              </a:rPr>
              <a:t>插入模式</a:t>
            </a:r>
            <a:endParaRPr lang="zh-CN" altLang="en-US" sz="2800" dirty="0">
              <a:solidFill>
                <a:srgbClr val="CC0000"/>
              </a:solidFill>
              <a:latin typeface="+mn-ea"/>
              <a:ea typeface="+mn-ea"/>
              <a:cs typeface="仿宋_GB2312"/>
            </a:endParaRP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3564458" y="4392959"/>
            <a:ext cx="889000" cy="317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b="1">
                <a:solidFill>
                  <a:srgbClr val="292929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ESC</a:t>
            </a:r>
            <a:r>
              <a:rPr lang="zh-CN" altLang="en-US" sz="2400">
                <a:solidFill>
                  <a:srgbClr val="292929"/>
                </a:solidFill>
                <a:latin typeface="仿宋_GB2312"/>
                <a:ea typeface="仿宋_GB2312"/>
                <a:cs typeface="仿宋_GB2312"/>
              </a:rPr>
              <a:t>键</a:t>
            </a:r>
            <a:endParaRPr lang="zh-CN" altLang="en-US" sz="2400">
              <a:solidFill>
                <a:srgbClr val="292929"/>
              </a:solidFill>
              <a:latin typeface="仿宋_GB2312"/>
              <a:ea typeface="仿宋_GB2312"/>
              <a:cs typeface="仿宋_GB2312"/>
            </a:endParaRPr>
          </a:p>
        </p:txBody>
      </p:sp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5393258" y="4494559"/>
            <a:ext cx="304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>
                <a:solidFill>
                  <a:srgbClr val="292929"/>
                </a:solidFill>
                <a:latin typeface="仿宋_GB2312"/>
                <a:ea typeface="仿宋_GB2312"/>
                <a:cs typeface="仿宋_GB2312"/>
              </a:rPr>
              <a:t>：</a:t>
            </a:r>
            <a:endParaRPr lang="zh-CN" altLang="en-US" sz="2400">
              <a:solidFill>
                <a:srgbClr val="292929"/>
              </a:solidFill>
              <a:latin typeface="仿宋_GB2312"/>
              <a:ea typeface="仿宋_GB2312"/>
              <a:cs typeface="仿宋_GB231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231458" y="4011959"/>
            <a:ext cx="1923604" cy="1764586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tabLst>
                <a:tab pos="381000" algn="l"/>
              </a:tabLst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sz="2400" dirty="0">
                <a:solidFill>
                  <a:srgbClr val="292929"/>
                </a:solidFill>
                <a:latin typeface="+mn-ea"/>
                <a:ea typeface="+mn-ea"/>
                <a:cs typeface="仿宋_GB2312"/>
              </a:rPr>
              <a:t>命令以回车</a:t>
            </a:r>
            <a:endParaRPr lang="zh-CN" altLang="en-US" sz="2400" dirty="0">
              <a:solidFill>
                <a:srgbClr val="292929"/>
              </a:solidFill>
              <a:latin typeface="+mn-ea"/>
              <a:ea typeface="+mn-ea"/>
              <a:cs typeface="仿宋_GB2312"/>
            </a:endParaRPr>
          </a:p>
          <a:p>
            <a:pPr>
              <a:lnSpc>
                <a:spcPts val="2800"/>
              </a:lnSpc>
              <a:tabLst>
                <a:tab pos="381000" algn="l"/>
              </a:tabLst>
            </a:pPr>
            <a:r>
              <a:rPr lang="zh-CN" altLang="en-US" dirty="0">
                <a:latin typeface="+mn-ea"/>
                <a:ea typeface="+mn-ea"/>
              </a:rPr>
              <a:t>	</a:t>
            </a:r>
            <a:r>
              <a:rPr lang="zh-CN" altLang="en-US" sz="2400" dirty="0">
                <a:solidFill>
                  <a:srgbClr val="292929"/>
                </a:solidFill>
                <a:latin typeface="+mn-ea"/>
                <a:ea typeface="+mn-ea"/>
                <a:cs typeface="仿宋_GB2312"/>
              </a:rPr>
              <a:t>结束运行</a:t>
            </a:r>
            <a:endParaRPr lang="zh-CN" altLang="en-US" sz="2400" dirty="0">
              <a:solidFill>
                <a:srgbClr val="292929"/>
              </a:solidFill>
              <a:latin typeface="+mn-ea"/>
              <a:ea typeface="+mn-ea"/>
              <a:cs typeface="仿宋_GB2312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1000"/>
              </a:lnSpc>
              <a:tabLst>
                <a:tab pos="381000" algn="l"/>
              </a:tabLst>
            </a:pP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ts val="3300"/>
              </a:lnSpc>
              <a:tabLst>
                <a:tab pos="381000" algn="l"/>
              </a:tabLst>
            </a:pPr>
            <a:r>
              <a:rPr lang="zh-CN" altLang="en-US" sz="2800" dirty="0">
                <a:solidFill>
                  <a:srgbClr val="CC0000"/>
                </a:solidFill>
                <a:latin typeface="+mn-ea"/>
                <a:ea typeface="+mn-ea"/>
                <a:cs typeface="仿宋_GB2312"/>
              </a:rPr>
              <a:t>编辑模式</a:t>
            </a:r>
            <a:endParaRPr lang="zh-CN" altLang="en-US" sz="2800" dirty="0">
              <a:solidFill>
                <a:srgbClr val="CC0000"/>
              </a:solidFill>
              <a:latin typeface="+mn-ea"/>
              <a:ea typeface="+mn-ea"/>
              <a:cs typeface="仿宋_GB23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86155" y="89535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>
                <a:latin typeface="+mj-ea"/>
              </a:rPr>
              <a:t>进入和退出</a:t>
            </a:r>
            <a:r>
              <a:rPr lang="en-US" altLang="zh-CN">
                <a:latin typeface="+mj-ea"/>
              </a:rPr>
              <a:t>Vi</a:t>
            </a:r>
            <a:endParaRPr lang="en-US" altLang="zh-CN">
              <a:latin typeface="+mj-ea"/>
            </a:endParaRPr>
          </a:p>
        </p:txBody>
      </p:sp>
      <p:sp>
        <p:nvSpPr>
          <p:cNvPr id="217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13790" y="1598295"/>
            <a:ext cx="7345045" cy="502729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</a:rPr>
              <a:t>进入</a:t>
            </a:r>
            <a:r>
              <a:rPr lang="en-US" altLang="zh-CN" sz="2800" b="1" dirty="0">
                <a:latin typeface="+mn-ea"/>
              </a:rPr>
              <a:t>vi(</a:t>
            </a:r>
            <a:r>
              <a:rPr lang="zh-CN" altLang="en-US" sz="2800" b="1" dirty="0">
                <a:latin typeface="+mn-ea"/>
              </a:rPr>
              <a:t>两种方法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Font typeface="Wingdings" panose="05000000000000000000" charset="0"/>
              <a:buChar char=""/>
              <a:defRPr/>
            </a:pPr>
            <a:r>
              <a:rPr lang="en-US" altLang="zh-CN" sz="2400" b="1" dirty="0">
                <a:solidFill>
                  <a:srgbClr val="0A5453"/>
                </a:solidFill>
                <a:latin typeface="+mn-ea"/>
              </a:rPr>
              <a:t>vi filename</a:t>
            </a:r>
            <a:endParaRPr lang="en-US" altLang="zh-CN" dirty="0">
              <a:latin typeface="+mn-ea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95000"/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n-ea"/>
              </a:rPr>
              <a:t>编辑一个新文件或编辑一个已经存在的文件</a:t>
            </a:r>
            <a:endParaRPr lang="zh-CN" altLang="en-US" sz="2000" dirty="0">
              <a:latin typeface="+mn-ea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95000"/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n-ea"/>
              </a:rPr>
              <a:t>如果是新文件，系统会创建一个名为</a:t>
            </a:r>
            <a:r>
              <a:rPr lang="en-US" altLang="zh-CN" sz="2000" dirty="0">
                <a:latin typeface="+mn-ea"/>
              </a:rPr>
              <a:t>filename</a:t>
            </a:r>
            <a:r>
              <a:rPr lang="zh-CN" altLang="en-US" sz="2000" dirty="0">
                <a:latin typeface="+mn-ea"/>
              </a:rPr>
              <a:t>的文件</a:t>
            </a:r>
            <a:endParaRPr lang="zh-CN" altLang="en-US" sz="2000" dirty="0">
              <a:latin typeface="+mn-ea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95000"/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n-ea"/>
              </a:rPr>
              <a:t>如果是已经存在的文件，系统会把文件的内容读入</a:t>
            </a:r>
            <a:r>
              <a:rPr lang="en-US" altLang="zh-CN" sz="2000" dirty="0">
                <a:latin typeface="+mn-ea"/>
              </a:rPr>
              <a:t>vi </a:t>
            </a:r>
            <a:r>
              <a:rPr lang="zh-CN" altLang="en-US" sz="2000" dirty="0">
                <a:latin typeface="+mn-ea"/>
              </a:rPr>
              <a:t>使用的缓冲区供编辑，完成编辑后，用相关命令写入原文件或写入另一个新的文件</a:t>
            </a:r>
            <a:endParaRPr lang="zh-CN" altLang="en-US" sz="2000" dirty="0">
              <a:latin typeface="+mn-ea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Font typeface="Wingdings" panose="05000000000000000000" charset="0"/>
              <a:buChar char=""/>
              <a:defRPr/>
            </a:pPr>
            <a:r>
              <a:rPr lang="en-US" altLang="zh-CN" sz="2400" b="1" dirty="0">
                <a:solidFill>
                  <a:srgbClr val="0A5453"/>
                </a:solidFill>
                <a:latin typeface="+mn-ea"/>
                <a:sym typeface="+mn-ea"/>
              </a:rPr>
              <a:t>vi</a:t>
            </a:r>
            <a:endParaRPr lang="en-US" altLang="zh-CN" dirty="0">
              <a:latin typeface="+mn-ea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95000"/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n-ea"/>
              </a:rPr>
              <a:t>编辑一个新的文件</a:t>
            </a:r>
            <a:endParaRPr lang="zh-CN" altLang="en-US" sz="2000" dirty="0">
              <a:latin typeface="+mn-ea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A5453"/>
              </a:buClr>
              <a:buSzPct val="95000"/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n-ea"/>
              </a:rPr>
              <a:t>编辑完成后必须用相关命令写入一个新的文件，否则一切编辑动作都无效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82040" y="1676400"/>
            <a:ext cx="7680960" cy="46482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smtClean="0">
                <a:latin typeface="+mn-ea"/>
              </a:rPr>
              <a:t>vi</a:t>
            </a:r>
            <a:r>
              <a:rPr lang="zh-CN" altLang="en-US" sz="2000" dirty="0">
                <a:latin typeface="+mn-ea"/>
              </a:rPr>
              <a:t>后光标停留在文件的第一行行首，如希望停留在其他行，</a:t>
            </a:r>
            <a:endParaRPr lang="zh-CN" altLang="en-US" sz="200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可用下面的命令：</a:t>
            </a:r>
            <a:endParaRPr lang="zh-CN" altLang="en-US" sz="200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A5453"/>
                </a:solidFill>
                <a:latin typeface="+mn-ea"/>
              </a:rPr>
              <a:t>vi  +n  filename </a:t>
            </a:r>
            <a:r>
              <a:rPr lang="zh-CN" altLang="en-US" sz="2000" dirty="0">
                <a:latin typeface="+mn-ea"/>
              </a:rPr>
              <a:t>（进入</a:t>
            </a:r>
            <a:r>
              <a:rPr lang="en-US" altLang="zh-CN" sz="2000" dirty="0">
                <a:latin typeface="+mn-ea"/>
              </a:rPr>
              <a:t>vi </a:t>
            </a:r>
            <a:r>
              <a:rPr lang="zh-CN" altLang="en-US" sz="2000" dirty="0">
                <a:latin typeface="+mn-ea"/>
              </a:rPr>
              <a:t>后当前光标位置为第</a:t>
            </a: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行）</a:t>
            </a:r>
            <a:r>
              <a:rPr lang="en-US" altLang="zh-CN" sz="2000" dirty="0">
                <a:latin typeface="+mn-ea"/>
              </a:rPr>
              <a:t> </a:t>
            </a:r>
            <a:endParaRPr lang="en-US" altLang="zh-CN" sz="200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lang="zh-CN" altLang="en-US" sz="2000" dirty="0">
              <a:latin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ea"/>
              </a:rPr>
              <a:t>输入文本</a:t>
            </a:r>
            <a:endParaRPr lang="zh-CN" altLang="en-US" sz="2000" dirty="0">
              <a:latin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zh-CN" altLang="en-US" sz="2000" dirty="0">
                <a:latin typeface="+mn-ea"/>
              </a:rPr>
              <a:t>进入</a:t>
            </a:r>
            <a:r>
              <a:rPr lang="en-US" altLang="zh-CN" sz="2000" dirty="0" smtClean="0">
                <a:latin typeface="+mn-ea"/>
              </a:rPr>
              <a:t>vi</a:t>
            </a:r>
            <a:r>
              <a:rPr lang="zh-CN" altLang="en-US" sz="2000" dirty="0" smtClean="0">
                <a:latin typeface="+mn-ea"/>
              </a:rPr>
              <a:t>后</a:t>
            </a:r>
            <a:r>
              <a:rPr lang="zh-CN" altLang="en-US" sz="2000" dirty="0">
                <a:latin typeface="+mn-ea"/>
              </a:rPr>
              <a:t>，键入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（或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o</a:t>
            </a:r>
            <a:r>
              <a:rPr lang="zh-CN" altLang="en-US" sz="2000" dirty="0">
                <a:latin typeface="+mn-ea"/>
              </a:rPr>
              <a:t>）命令，就可插入文本了。文本输入完毕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用</a:t>
            </a:r>
            <a:r>
              <a:rPr lang="en-US" altLang="en-US" sz="2000" dirty="0">
                <a:latin typeface="+mn-ea"/>
              </a:rPr>
              <a:t>ESC</a:t>
            </a:r>
            <a:r>
              <a:rPr lang="zh-CN" altLang="en-US" sz="2000" dirty="0">
                <a:latin typeface="+mn-ea"/>
              </a:rPr>
              <a:t>结束本次输入模式，回退到命令模式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86155" y="89535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>
                <a:latin typeface="+mj-ea"/>
              </a:rPr>
              <a:t>进入和退出</a:t>
            </a:r>
            <a:r>
              <a:rPr lang="en-US" altLang="zh-CN">
                <a:latin typeface="+mj-ea"/>
              </a:rPr>
              <a:t>Vi</a:t>
            </a:r>
            <a:endParaRPr lang="en-US" altLang="zh-CN">
              <a:latin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1961</Words>
  <Application>WPS 演示</Application>
  <PresentationFormat>全屏显示(4:3)</PresentationFormat>
  <Paragraphs>363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方正书宋_GBK</vt:lpstr>
      <vt:lpstr>Wingdings</vt:lpstr>
      <vt:lpstr>Tahoma</vt:lpstr>
      <vt:lpstr>宋体</vt:lpstr>
      <vt:lpstr>Times New Roman</vt:lpstr>
      <vt:lpstr>黑体</vt:lpstr>
      <vt:lpstr>Wingdings</vt:lpstr>
      <vt:lpstr>仿宋_GB2312</vt:lpstr>
      <vt:lpstr>宋体</vt:lpstr>
      <vt:lpstr>汉仪书宋二KW</vt:lpstr>
      <vt:lpstr>微软雅黑</vt:lpstr>
      <vt:lpstr>汉仪旗黑KW</vt:lpstr>
      <vt:lpstr>宋体</vt:lpstr>
      <vt:lpstr>Arial Unicode MS</vt:lpstr>
      <vt:lpstr>汉仪中黑KW</vt:lpstr>
      <vt:lpstr>汉仪仿宋KW</vt:lpstr>
      <vt:lpstr>Blueprint</vt:lpstr>
      <vt:lpstr>实验四 Linux文本编辑器Vi</vt:lpstr>
      <vt:lpstr>PowerPoint 演示文稿</vt:lpstr>
      <vt:lpstr>Vi简介</vt:lpstr>
      <vt:lpstr>Vi简介</vt:lpstr>
      <vt:lpstr>Vi的工作模式</vt:lpstr>
      <vt:lpstr>Vi的工作模式</vt:lpstr>
      <vt:lpstr>Vi的工作模式</vt:lpstr>
      <vt:lpstr>进入和退出Vi</vt:lpstr>
      <vt:lpstr>进入和退出Vi</vt:lpstr>
      <vt:lpstr>进入和退出Vi</vt:lpstr>
      <vt:lpstr>进入和退出Vi</vt:lpstr>
      <vt:lpstr>Vi的编辑命令</vt:lpstr>
      <vt:lpstr>Vi的编辑命令</vt:lpstr>
      <vt:lpstr>Vi的编辑命令</vt:lpstr>
      <vt:lpstr>Vi的编辑命令</vt:lpstr>
      <vt:lpstr>Vi的编辑命令</vt:lpstr>
      <vt:lpstr>Vi的编辑命令</vt:lpstr>
      <vt:lpstr>Vi的编辑命令</vt:lpstr>
    </vt:vector>
  </TitlesOfParts>
  <Company>BME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生物医学信号处理实验室 工作汇报</dc:title>
  <dc:creator>Q03</dc:creator>
  <cp:lastModifiedBy>wwb</cp:lastModifiedBy>
  <cp:revision>591</cp:revision>
  <dcterms:created xsi:type="dcterms:W3CDTF">2019-12-25T12:36:06Z</dcterms:created>
  <dcterms:modified xsi:type="dcterms:W3CDTF">2019-12-25T12:36:06Z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