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61" r:id="rId9"/>
    <p:sldId id="262" r:id="rId10"/>
    <p:sldId id="263" r:id="rId11"/>
    <p:sldId id="264" r:id="rId12"/>
    <p:sldId id="268" r:id="rId13"/>
    <p:sldId id="269" r:id="rId14"/>
    <p:sldId id="270" r:id="rId15"/>
    <p:sldId id="271" r:id="rId16"/>
    <p:sldId id="272" r:id="rId17"/>
    <p:sldId id="276" r:id="rId18"/>
    <p:sldId id="277" r:id="rId19"/>
    <p:sldId id="265" r:id="rId20"/>
    <p:sldId id="266" r:id="rId21"/>
    <p:sldId id="267" r:id="rId22"/>
    <p:sldId id="273" r:id="rId23"/>
    <p:sldId id="275" r:id="rId24"/>
    <p:sldId id="291" r:id="rId25"/>
    <p:sldId id="292" r:id="rId26"/>
    <p:sldId id="293" r:id="rId27"/>
    <p:sldId id="295" r:id="rId28"/>
    <p:sldId id="296" r:id="rId29"/>
    <p:sldId id="297" r:id="rId30"/>
    <p:sldId id="298" r:id="rId31"/>
    <p:sldId id="299" r:id="rId32"/>
    <p:sldId id="300" r:id="rId33"/>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5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grpSp>
        <p:nvGrpSpPr>
          <p:cNvPr id="7" name="Group 2"/>
          <p:cNvGrpSpPr/>
          <p:nvPr userDrawn="1"/>
        </p:nvGrpSpPr>
        <p:grpSpPr>
          <a:xfrm>
            <a:off x="-3222625" y="304800"/>
            <a:ext cx="4365625" cy="4724400"/>
            <a:chOff x="-2030" y="192"/>
            <a:chExt cx="2750" cy="2976"/>
          </a:xfrm>
        </p:grpSpPr>
        <p:sp>
          <p:nvSpPr>
            <p:cNvPr id="9"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99CCCC"/>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703060505090304" charset="0"/>
                <a:ea typeface="宋体" pitchFamily="2" charset="-122"/>
                <a:cs typeface="+mn-ea"/>
              </a:endParaRPr>
            </a:p>
          </p:txBody>
        </p:sp>
        <p:sp>
          <p:nvSpPr>
            <p:cNvPr id="10"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0066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ea"/>
              </a:endParaRPr>
            </a:p>
          </p:txBody>
        </p:sp>
      </p:grpSp>
      <p:sp>
        <p:nvSpPr>
          <p:cNvPr id="15" name="矩形 14"/>
          <p:cNvSpPr/>
          <p:nvPr userDrawn="1"/>
        </p:nvSpPr>
        <p:spPr>
          <a:xfrm>
            <a:off x="1029970" y="1034415"/>
            <a:ext cx="7626985" cy="494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52195" y="182245"/>
            <a:ext cx="7371715" cy="1325880"/>
          </a:xfrm>
        </p:spPr>
        <p:txBody>
          <a:bodyPr/>
          <a:lstStyle>
            <a:lvl1pPr>
              <a:defRPr>
                <a:solidFill>
                  <a:srgbClr val="0A5453"/>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43635" y="365125"/>
            <a:ext cx="7371715" cy="132588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43635" y="1825625"/>
            <a:ext cx="7371715" cy="435165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grpSp>
        <p:nvGrpSpPr>
          <p:cNvPr id="2050" name="Group 2"/>
          <p:cNvGrpSpPr/>
          <p:nvPr userDrawn="1"/>
        </p:nvGrpSpPr>
        <p:grpSpPr>
          <a:xfrm>
            <a:off x="-3222625" y="304800"/>
            <a:ext cx="4365625" cy="4724400"/>
            <a:chOff x="-2030" y="192"/>
            <a:chExt cx="2750" cy="2976"/>
          </a:xfrm>
        </p:grpSpPr>
        <p:sp>
          <p:nvSpPr>
            <p:cNvPr id="13"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99CCCC"/>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703060505090304" charset="0"/>
                <a:ea typeface="宋体" pitchFamily="2" charset="-122"/>
                <a:cs typeface="+mn-ea"/>
              </a:endParaRPr>
            </a:p>
          </p:txBody>
        </p:sp>
        <p:sp>
          <p:nvSpPr>
            <p:cNvPr id="14"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0066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ea"/>
              </a:endParaRPr>
            </a:p>
          </p:txBody>
        </p:sp>
      </p:grpSp>
      <p:cxnSp>
        <p:nvCxnSpPr>
          <p:cNvPr id="12" name="直接连接符 11"/>
          <p:cNvCxnSpPr/>
          <p:nvPr userDrawn="1"/>
        </p:nvCxnSpPr>
        <p:spPr>
          <a:xfrm flipV="1">
            <a:off x="1141095" y="1327150"/>
            <a:ext cx="7351395" cy="889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744663"/>
            <a:ext cx="6858000" cy="2387600"/>
          </a:xfrm>
        </p:spPr>
        <p:txBody>
          <a:bodyPr>
            <a:normAutofit fontScale="90000"/>
          </a:bodyPr>
          <a:lstStyle/>
          <a:p>
            <a:pPr fontAlgn="auto">
              <a:lnSpc>
                <a:spcPct val="150000"/>
              </a:lnSpc>
            </a:pPr>
            <a:r>
              <a:rPr lang="zh-CN" altLang="en-US" b="1">
                <a:solidFill>
                  <a:srgbClr val="0A5453"/>
                </a:solidFill>
                <a:latin typeface="Times New Roman" panose="02020703060505090304" charset="0"/>
              </a:rPr>
              <a:t>实验五</a:t>
            </a:r>
            <a:br>
              <a:rPr lang="zh-CN" altLang="en-US" b="1">
                <a:latin typeface="Times New Roman" panose="02020703060505090304" charset="0"/>
              </a:rPr>
            </a:br>
            <a:r>
              <a:rPr lang="en-US" altLang="zh-CN" b="1">
                <a:solidFill>
                  <a:srgbClr val="0A5453"/>
                </a:solidFill>
                <a:uFillTx/>
                <a:latin typeface="Times New Roman" panose="02020703060505090304" charset="0"/>
              </a:rPr>
              <a:t>Linux</a:t>
            </a:r>
            <a:r>
              <a:rPr lang="zh-CN" altLang="en-US" b="1">
                <a:solidFill>
                  <a:srgbClr val="0A5453"/>
                </a:solidFill>
                <a:uFillTx/>
                <a:latin typeface="Times New Roman" panose="02020703060505090304" charset="0"/>
              </a:rPr>
              <a:t>用户和组管理</a:t>
            </a:r>
            <a:endParaRPr lang="zh-CN" altLang="en-US" b="1">
              <a:solidFill>
                <a:srgbClr val="0A5453"/>
              </a:solidFill>
              <a:uFillTx/>
              <a:latin typeface="Times New Roman" panose="02020703060505090304" charset="0"/>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8090" y="187325"/>
            <a:ext cx="7171690" cy="1325880"/>
          </a:xfrm>
        </p:spPr>
        <p:txBody>
          <a:bodyPr/>
          <a:lstStyle/>
          <a:p>
            <a:r>
              <a:rPr>
                <a:latin typeface="Times New Roman" panose="02020703060505090304" charset="0"/>
              </a:rPr>
              <a:t>影子文件/etc/shadow</a:t>
            </a:r>
            <a:endParaRPr>
              <a:latin typeface="Times New Roman" panose="02020703060505090304" charset="0"/>
            </a:endParaRPr>
          </a:p>
        </p:txBody>
      </p:sp>
      <p:sp>
        <p:nvSpPr>
          <p:cNvPr id="9219" name="内容占位符 2"/>
          <p:cNvSpPr>
            <a:spLocks noGrp="1"/>
          </p:cNvSpPr>
          <p:nvPr>
            <p:ph idx="1"/>
          </p:nvPr>
        </p:nvSpPr>
        <p:spPr>
          <a:xfrm>
            <a:off x="1169035" y="1327150"/>
            <a:ext cx="7668895" cy="4848860"/>
          </a:xfrm>
        </p:spPr>
        <p:txBody>
          <a:bodyPr wrap="square" lIns="91440" tIns="45720" rIns="91440" bIns="45720" anchor="t">
            <a:noAutofit/>
          </a:bodyPr>
          <a:lstStyle/>
          <a:p>
            <a:pPr marL="0" indent="0" algn="just" fontAlgn="auto">
              <a:lnSpc>
                <a:spcPct val="100000"/>
              </a:lnSpc>
              <a:buNone/>
            </a:pPr>
            <a:r>
              <a:rPr lang="zh-CN" altLang="en-US" sz="1800"/>
              <a:t>第1字段：用户名</a:t>
            </a:r>
            <a:endParaRPr lang="zh-CN" altLang="en-US" sz="1800"/>
          </a:p>
          <a:p>
            <a:pPr marL="0" indent="0" algn="just" fontAlgn="auto">
              <a:lnSpc>
                <a:spcPct val="100000"/>
              </a:lnSpc>
              <a:buNone/>
            </a:pPr>
            <a:r>
              <a:rPr lang="zh-CN" altLang="en-US" sz="1800"/>
              <a:t>第2字段：加密密码</a:t>
            </a:r>
            <a:endParaRPr lang="zh-CN" altLang="en-US" sz="1800"/>
          </a:p>
          <a:p>
            <a:pPr marL="0" indent="0" algn="just" fontAlgn="auto">
              <a:lnSpc>
                <a:spcPct val="100000"/>
              </a:lnSpc>
              <a:buNone/>
            </a:pPr>
            <a:r>
              <a:rPr lang="en-US" altLang="zh-CN" sz="1800"/>
              <a:t>	加密算法升级为SHA512散列加密算法</a:t>
            </a:r>
            <a:endParaRPr lang="en-US" altLang="zh-CN" sz="1800"/>
          </a:p>
          <a:p>
            <a:pPr marL="0" indent="0" algn="just" fontAlgn="auto">
              <a:lnSpc>
                <a:spcPct val="100000"/>
              </a:lnSpc>
              <a:buNone/>
            </a:pPr>
            <a:r>
              <a:rPr lang="en-US" altLang="zh-CN" sz="1800"/>
              <a:t>	</a:t>
            </a:r>
            <a:r>
              <a:rPr lang="en-US" altLang="zh-CN" sz="1800" b="1">
                <a:solidFill>
                  <a:srgbClr val="7030A0"/>
                </a:solidFill>
              </a:rPr>
              <a:t>如果密码位是“!!”或“*”代表没有密码，不能登录</a:t>
            </a:r>
            <a:endParaRPr lang="en-US" altLang="zh-CN" sz="1800"/>
          </a:p>
          <a:p>
            <a:pPr marL="0" indent="0" algn="just" fontAlgn="auto">
              <a:lnSpc>
                <a:spcPct val="100000"/>
              </a:lnSpc>
              <a:buNone/>
            </a:pPr>
            <a:r>
              <a:rPr lang="en-US" altLang="zh-CN" sz="1800"/>
              <a:t>第3字段：密码最后一次修改日期</a:t>
            </a:r>
            <a:endParaRPr lang="en-US" altLang="zh-CN" sz="1800"/>
          </a:p>
          <a:p>
            <a:pPr marL="0" indent="0" algn="just" fontAlgn="auto">
              <a:lnSpc>
                <a:spcPct val="100000"/>
              </a:lnSpc>
              <a:buNone/>
            </a:pPr>
            <a:r>
              <a:rPr lang="en-US" altLang="zh-CN" sz="1800"/>
              <a:t>	 使用1970年1月1日作为标准时间，每过一天时间戳加1</a:t>
            </a:r>
            <a:endParaRPr lang="en-US" altLang="zh-CN" sz="1800"/>
          </a:p>
          <a:p>
            <a:pPr marL="0" indent="0" algn="just" fontAlgn="auto">
              <a:lnSpc>
                <a:spcPct val="100000"/>
              </a:lnSpc>
              <a:buNone/>
            </a:pPr>
            <a:r>
              <a:rPr lang="en-US" altLang="zh-CN" sz="1800"/>
              <a:t>第4字段：两次密码的修改间隔时间（和第3字段相比）</a:t>
            </a:r>
            <a:endParaRPr lang="en-US" altLang="zh-CN" sz="1800"/>
          </a:p>
          <a:p>
            <a:pPr marL="0" indent="0" algn="just" fontAlgn="auto">
              <a:lnSpc>
                <a:spcPct val="100000"/>
              </a:lnSpc>
              <a:buNone/>
            </a:pPr>
            <a:r>
              <a:rPr lang="en-US" altLang="zh-CN" sz="1800"/>
              <a:t>第5字段：密码有效期（和第3字段相比）</a:t>
            </a:r>
            <a:endParaRPr lang="en-US" altLang="zh-CN" sz="1800"/>
          </a:p>
          <a:p>
            <a:pPr marL="0" indent="0" algn="just" fontAlgn="auto">
              <a:lnSpc>
                <a:spcPct val="100000"/>
              </a:lnSpc>
              <a:buNone/>
            </a:pPr>
            <a:r>
              <a:rPr lang="en-US" altLang="zh-CN" sz="1800"/>
              <a:t>第6字段：密码修改到期前的警告天数（和第5字段相比）</a:t>
            </a:r>
            <a:endParaRPr lang="en-US" altLang="zh-CN" sz="1800"/>
          </a:p>
          <a:p>
            <a:pPr marL="0" indent="0" algn="just" fontAlgn="auto">
              <a:lnSpc>
                <a:spcPct val="100000"/>
              </a:lnSpc>
              <a:buNone/>
            </a:pPr>
            <a:r>
              <a:rPr lang="en-US" altLang="zh-CN" sz="1800"/>
              <a:t>第7字段：密码过期后的宽限天数（和第5字段相比）</a:t>
            </a:r>
            <a:endParaRPr lang="en-US" altLang="zh-CN" sz="1800"/>
          </a:p>
          <a:p>
            <a:pPr marL="0" indent="0" algn="just" fontAlgn="auto">
              <a:lnSpc>
                <a:spcPct val="100000"/>
              </a:lnSpc>
              <a:buNone/>
            </a:pPr>
            <a:r>
              <a:rPr lang="en-US" altLang="zh-CN" sz="1800"/>
              <a:t>	0：代表密码过期后立即失效</a:t>
            </a:r>
            <a:endParaRPr lang="en-US" altLang="zh-CN" sz="1800"/>
          </a:p>
          <a:p>
            <a:pPr marL="0" indent="0" algn="just" fontAlgn="auto">
              <a:lnSpc>
                <a:spcPct val="100000"/>
              </a:lnSpc>
              <a:buNone/>
            </a:pPr>
            <a:r>
              <a:rPr lang="en-US" altLang="zh-CN" sz="1800"/>
              <a:t>	 -1：则代表密码永远不会失效</a:t>
            </a:r>
            <a:endParaRPr lang="en-US" altLang="zh-CN" sz="1800"/>
          </a:p>
          <a:p>
            <a:pPr marL="0" indent="0" algn="just" fontAlgn="auto">
              <a:lnSpc>
                <a:spcPct val="100000"/>
              </a:lnSpc>
              <a:buNone/>
            </a:pPr>
            <a:r>
              <a:rPr lang="en-US" altLang="zh-CN" sz="1800"/>
              <a:t>第8字段：账号失效时间</a:t>
            </a:r>
            <a:r>
              <a:rPr lang="zh-CN" altLang="en-US" sz="1800"/>
              <a:t>（要用时间戳表示）</a:t>
            </a:r>
            <a:endParaRPr lang="zh-CN" altLang="en-US" sz="1800"/>
          </a:p>
          <a:p>
            <a:pPr marL="0" indent="0" algn="just" fontAlgn="auto">
              <a:lnSpc>
                <a:spcPct val="100000"/>
              </a:lnSpc>
              <a:buNone/>
            </a:pPr>
            <a:r>
              <a:rPr lang="en-US" altLang="zh-CN" sz="1800"/>
              <a:t>第9字段：保留</a:t>
            </a:r>
            <a:endParaRPr lang="en-US" altLang="zh-CN" sz="1800"/>
          </a:p>
          <a:p>
            <a:pPr marL="0" indent="0" algn="just" fontAlgn="auto">
              <a:lnSpc>
                <a:spcPct val="100000"/>
              </a:lnSpc>
              <a:buNone/>
            </a:pPr>
            <a:endParaRPr lang="en-US" altLang="zh-CN" sz="1800"/>
          </a:p>
          <a:p>
            <a:pPr marL="0" indent="0" algn="just" fontAlgn="auto">
              <a:lnSpc>
                <a:spcPct val="100000"/>
              </a:lnSpc>
              <a:buNone/>
            </a:pP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275"/>
                                            </p:txEl>
                                          </p:spTgt>
                                        </p:tgtEl>
                                        <p:attrNameLst>
                                          <p:attrName>style.visibility</p:attrName>
                                        </p:attrNameLst>
                                      </p:cBhvr>
                                      <p:to>
                                        <p:strVal val="visible"/>
                                      </p:to>
                                    </p:set>
                                    <p:anim calcmode="lin" valueType="num">
                                      <p:cBhvr>
                                        <p:cTn id="85" dur="2000" fill="hold"/>
                                        <p:tgtEl>
                                          <p:spTgt spid="9219">
                                            <p:txEl>
                                              <p:charRg st="53" end="275"/>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27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275"/>
                                            </p:txEl>
                                          </p:spTgt>
                                        </p:tgtEl>
                                        <p:attrNameLst>
                                          <p:attrName>style.visibility</p:attrName>
                                        </p:attrNameLst>
                                      </p:cBhvr>
                                      <p:to>
                                        <p:strVal val="visible"/>
                                      </p:to>
                                    </p:set>
                                    <p:anim calcmode="lin" valueType="num">
                                      <p:cBhvr>
                                        <p:cTn id="97" dur="2000" fill="hold"/>
                                        <p:tgtEl>
                                          <p:spTgt spid="9219">
                                            <p:txEl>
                                              <p:charRg st="53" end="275"/>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27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415" y="187325"/>
            <a:ext cx="7238365" cy="1325880"/>
          </a:xfrm>
        </p:spPr>
        <p:txBody>
          <a:bodyPr/>
          <a:lstStyle/>
          <a:p>
            <a:r>
              <a:rPr>
                <a:latin typeface="Times New Roman" panose="02020703060505090304" charset="0"/>
              </a:rPr>
              <a:t>用户添加</a:t>
            </a:r>
            <a:r>
              <a:rPr lang="zh-CN">
                <a:latin typeface="Times New Roman" panose="02020703060505090304" charset="0"/>
              </a:rPr>
              <a:t>：</a:t>
            </a:r>
            <a:r>
              <a:rPr>
                <a:latin typeface="Times New Roman" panose="02020703060505090304" charset="0"/>
              </a:rPr>
              <a:t>useradd</a:t>
            </a:r>
            <a:endParaRPr>
              <a:latin typeface="Times New Roman" panose="02020703060505090304" charset="0"/>
            </a:endParaRPr>
          </a:p>
        </p:txBody>
      </p:sp>
      <p:sp>
        <p:nvSpPr>
          <p:cNvPr id="9219" name="内容占位符 2"/>
          <p:cNvSpPr>
            <a:spLocks noGrp="1"/>
          </p:cNvSpPr>
          <p:nvPr>
            <p:ph idx="1"/>
          </p:nvPr>
        </p:nvSpPr>
        <p:spPr>
          <a:xfrm>
            <a:off x="1264920" y="1327150"/>
            <a:ext cx="7573010" cy="5337175"/>
          </a:xfrm>
        </p:spPr>
        <p:txBody>
          <a:bodyPr wrap="square" lIns="91440" tIns="45720" rIns="91440" bIns="45720" anchor="t">
            <a:noAutofit/>
          </a:bodyPr>
          <a:lstStyle/>
          <a:p>
            <a:pPr marL="0" indent="0" algn="just" fontAlgn="auto">
              <a:lnSpc>
                <a:spcPct val="100000"/>
              </a:lnSpc>
              <a:buNone/>
            </a:pPr>
            <a:r>
              <a:rPr lang="zh-CN" altLang="en-US" sz="2400" b="1" dirty="0">
                <a:solidFill>
                  <a:srgbClr val="0070C0"/>
                </a:solidFill>
                <a:latin typeface="Times New Roman" panose="02020703060505090304" charset="0"/>
              </a:rPr>
              <a:t>[root@localhost ~]#useradd [选项] 用户名</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选项：</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-u UID： 手工指定用户的UID号</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a:t>
            </a:r>
            <a:r>
              <a:rPr lang="en-US" altLang="zh-CN" sz="2400" dirty="0">
                <a:latin typeface="Times New Roman" panose="02020703060505090304" charset="0"/>
              </a:rPr>
              <a:t>m</a:t>
            </a:r>
            <a:r>
              <a:rPr lang="zh-CN" altLang="en-US" sz="2400" dirty="0">
                <a:latin typeface="Times New Roman" panose="02020703060505090304" charset="0"/>
              </a:rPr>
              <a:t> 主目录： 创建一个与用户名相同的文件夹</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-c 用户说明： 手工指定用户的说明</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-g 组名： 手工指定用户的初始组</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-G 组名： 指定用户的附加组</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-s shell： 手工指定用户的登录shell。默认是/bin/bash</a:t>
            </a:r>
            <a:endParaRPr lang="zh-CN" altLang="en-US" sz="2400" dirty="0">
              <a:latin typeface="Times New Roman" panose="02020703060505090304" charset="0"/>
            </a:endParaRPr>
          </a:p>
          <a:p>
            <a:pPr marL="0" indent="0" algn="just" fontAlgn="auto">
              <a:lnSpc>
                <a:spcPct val="100000"/>
              </a:lnSpc>
              <a:buNone/>
            </a:pPr>
            <a:r>
              <a:rPr lang="en-US" altLang="zh-CN" sz="2400" b="1" dirty="0">
                <a:solidFill>
                  <a:srgbClr val="FF0000"/>
                </a:solidFill>
                <a:latin typeface="Times New Roman" panose="02020703060505090304" charset="0"/>
              </a:rPr>
              <a:t>#</a:t>
            </a:r>
            <a:r>
              <a:rPr sz="2400" b="1" dirty="0" err="1">
                <a:solidFill>
                  <a:srgbClr val="FF0000"/>
                </a:solidFill>
                <a:latin typeface="Times New Roman" panose="02020703060505090304" charset="0"/>
              </a:rPr>
              <a:t>useradd</a:t>
            </a:r>
            <a:r>
              <a:rPr sz="2400" b="1" dirty="0">
                <a:solidFill>
                  <a:srgbClr val="FF0000"/>
                </a:solidFill>
                <a:latin typeface="Times New Roman" panose="02020703060505090304" charset="0"/>
              </a:rPr>
              <a:t>  -m -s /bin/bash </a:t>
            </a:r>
            <a:r>
              <a:rPr lang="en-US" sz="2400" b="1" dirty="0">
                <a:solidFill>
                  <a:srgbClr val="FF0000"/>
                </a:solidFill>
                <a:latin typeface="Times New Roman" panose="02020703060505090304" charset="0"/>
              </a:rPr>
              <a:t>user01</a:t>
            </a:r>
            <a:endParaRPr lang="en-US" altLang="zh-CN" sz="2400" b="1" dirty="0">
              <a:solidFill>
                <a:srgbClr val="0070C0"/>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207"/>
                                            </p:txEl>
                                          </p:spTgt>
                                        </p:tgtEl>
                                        <p:attrNameLst>
                                          <p:attrName>style.visibility</p:attrName>
                                        </p:attrNameLst>
                                      </p:cBhvr>
                                      <p:to>
                                        <p:strVal val="visible"/>
                                      </p:to>
                                    </p:set>
                                    <p:anim calcmode="lin" valueType="num">
                                      <p:cBhvr>
                                        <p:cTn id="85" dur="2000" fill="hold"/>
                                        <p:tgtEl>
                                          <p:spTgt spid="9219">
                                            <p:txEl>
                                              <p:charRg st="53" end="207"/>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20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207"/>
                                            </p:txEl>
                                          </p:spTgt>
                                        </p:tgtEl>
                                        <p:attrNameLst>
                                          <p:attrName>style.visibility</p:attrName>
                                        </p:attrNameLst>
                                      </p:cBhvr>
                                      <p:to>
                                        <p:strVal val="visible"/>
                                      </p:to>
                                    </p:set>
                                    <p:anim calcmode="lin" valueType="num">
                                      <p:cBhvr>
                                        <p:cTn id="97" dur="2000" fill="hold"/>
                                        <p:tgtEl>
                                          <p:spTgt spid="9219">
                                            <p:txEl>
                                              <p:charRg st="53" end="207"/>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2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87325"/>
            <a:ext cx="7256780" cy="1325880"/>
          </a:xfrm>
        </p:spPr>
        <p:txBody>
          <a:bodyPr/>
          <a:lstStyle/>
          <a:p>
            <a:r>
              <a:rPr>
                <a:latin typeface="Times New Roman" panose="02020703060505090304" charset="0"/>
              </a:rPr>
              <a:t>修改用户密码</a:t>
            </a:r>
            <a:r>
              <a:rPr lang="zh-CN">
                <a:latin typeface="Times New Roman" panose="02020703060505090304" charset="0"/>
              </a:rPr>
              <a:t>：</a:t>
            </a:r>
            <a:r>
              <a:rPr>
                <a:latin typeface="Times New Roman" panose="02020703060505090304" charset="0"/>
              </a:rPr>
              <a:t>passwd</a:t>
            </a:r>
            <a:endParaRPr>
              <a:latin typeface="Times New Roman" panose="02020703060505090304" charset="0"/>
            </a:endParaRPr>
          </a:p>
        </p:txBody>
      </p:sp>
      <p:sp>
        <p:nvSpPr>
          <p:cNvPr id="9219" name="内容占位符 2"/>
          <p:cNvSpPr>
            <a:spLocks noGrp="1"/>
          </p:cNvSpPr>
          <p:nvPr>
            <p:ph idx="1"/>
          </p:nvPr>
        </p:nvSpPr>
        <p:spPr>
          <a:xfrm>
            <a:off x="1350010" y="1327150"/>
            <a:ext cx="7487920" cy="5337175"/>
          </a:xfrm>
        </p:spPr>
        <p:txBody>
          <a:bodyPr wrap="square" lIns="91440" tIns="45720" rIns="91440" bIns="45720" anchor="t">
            <a:noAutofit/>
          </a:bodyPr>
          <a:lstStyle/>
          <a:p>
            <a:pPr marL="0" indent="0" algn="just" fontAlgn="auto">
              <a:lnSpc>
                <a:spcPct val="100000"/>
              </a:lnSpc>
              <a:buNone/>
            </a:pPr>
            <a:r>
              <a:rPr lang="zh-CN" altLang="en-US" sz="2400" b="1" dirty="0">
                <a:solidFill>
                  <a:srgbClr val="0070C0"/>
                </a:solidFill>
                <a:latin typeface="Times New Roman" panose="02020703060505090304" charset="0"/>
              </a:rPr>
              <a:t>[root@localhost ~]#passwd [选项] 用户名</a:t>
            </a:r>
            <a:endParaRPr lang="zh-CN" altLang="en-US" sz="2400" b="1" dirty="0">
              <a:solidFill>
                <a:srgbClr val="0070C0"/>
              </a:solidFill>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选项：</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-l 暂时锁定用户。仅root用户可用</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-u 解锁用户。仅root用户可用</a:t>
            </a:r>
            <a:endParaRPr lang="zh-CN" altLang="en-US" sz="2400" dirty="0">
              <a:latin typeface="Times New Roman" panose="02020703060505090304" charset="0"/>
            </a:endParaRPr>
          </a:p>
          <a:p>
            <a:pPr marL="0" indent="0" algn="just" fontAlgn="auto">
              <a:lnSpc>
                <a:spcPct val="100000"/>
              </a:lnSpc>
              <a:buNone/>
            </a:pPr>
            <a:endParaRPr lang="zh-CN" altLang="en-US" sz="2400" dirty="0">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root@localhost</a:t>
            </a:r>
            <a:r>
              <a:rPr sz="2400" b="1" dirty="0">
                <a:solidFill>
                  <a:srgbClr val="0070C0"/>
                </a:solidFill>
                <a:latin typeface="Times New Roman" panose="02020703060505090304" charset="0"/>
              </a:rPr>
              <a:t> ~]# </a:t>
            </a:r>
            <a:r>
              <a:rPr sz="2400" b="1" dirty="0" err="1">
                <a:solidFill>
                  <a:srgbClr val="0070C0"/>
                </a:solidFill>
                <a:latin typeface="Times New Roman" panose="02020703060505090304" charset="0"/>
              </a:rPr>
              <a:t>passwd</a:t>
            </a:r>
            <a:r>
              <a:rPr sz="2400" b="1" dirty="0">
                <a:solidFill>
                  <a:srgbClr val="0070C0"/>
                </a:solidFill>
                <a:latin typeface="Times New Roman" panose="02020703060505090304" charset="0"/>
              </a:rPr>
              <a:t> -l </a:t>
            </a:r>
            <a:r>
              <a:rPr lang="en-US" sz="2400" b="1" dirty="0">
                <a:solidFill>
                  <a:srgbClr val="0070C0"/>
                </a:solidFill>
                <a:latin typeface="Times New Roman" panose="02020703060505090304" charset="0"/>
              </a:rPr>
              <a:t>jack</a:t>
            </a:r>
            <a:endParaRPr sz="2400" b="1" dirty="0">
              <a:solidFill>
                <a:srgbClr val="0070C0"/>
              </a:solidFill>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root@localhost</a:t>
            </a:r>
            <a:r>
              <a:rPr sz="2400" b="1" dirty="0">
                <a:solidFill>
                  <a:srgbClr val="0070C0"/>
                </a:solidFill>
                <a:latin typeface="Times New Roman" panose="02020703060505090304" charset="0"/>
              </a:rPr>
              <a:t> ~]# </a:t>
            </a:r>
            <a:r>
              <a:rPr sz="2400" b="1" dirty="0" err="1">
                <a:solidFill>
                  <a:srgbClr val="0070C0"/>
                </a:solidFill>
                <a:latin typeface="Times New Roman" panose="02020703060505090304" charset="0"/>
              </a:rPr>
              <a:t>passwd</a:t>
            </a:r>
            <a:r>
              <a:rPr sz="2400" b="1" dirty="0">
                <a:solidFill>
                  <a:srgbClr val="0070C0"/>
                </a:solidFill>
                <a:latin typeface="Times New Roman" panose="02020703060505090304" charset="0"/>
              </a:rPr>
              <a:t> -u </a:t>
            </a:r>
            <a:r>
              <a:rPr lang="en-US" sz="2400" b="1" dirty="0">
                <a:solidFill>
                  <a:srgbClr val="0070C0"/>
                </a:solidFill>
                <a:latin typeface="Times New Roman" panose="02020703060505090304" charset="0"/>
              </a:rPr>
              <a:t>jack</a:t>
            </a:r>
            <a:endParaRPr lang="en-US" sz="2400" b="1" dirty="0">
              <a:solidFill>
                <a:srgbClr val="0070C0"/>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148"/>
                                            </p:txEl>
                                          </p:spTgt>
                                        </p:tgtEl>
                                        <p:attrNameLst>
                                          <p:attrName>style.visibility</p:attrName>
                                        </p:attrNameLst>
                                      </p:cBhvr>
                                      <p:to>
                                        <p:strVal val="visible"/>
                                      </p:to>
                                    </p:set>
                                    <p:anim calcmode="lin" valueType="num">
                                      <p:cBhvr>
                                        <p:cTn id="85" dur="2000" fill="hold"/>
                                        <p:tgtEl>
                                          <p:spTgt spid="9219">
                                            <p:txEl>
                                              <p:charRg st="53" end="148"/>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148"/>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148"/>
                                            </p:txEl>
                                          </p:spTgt>
                                        </p:tgtEl>
                                        <p:attrNameLst>
                                          <p:attrName>style.visibility</p:attrName>
                                        </p:attrNameLst>
                                      </p:cBhvr>
                                      <p:to>
                                        <p:strVal val="visible"/>
                                      </p:to>
                                    </p:set>
                                    <p:anim calcmode="lin" valueType="num">
                                      <p:cBhvr>
                                        <p:cTn id="97" dur="2000" fill="hold"/>
                                        <p:tgtEl>
                                          <p:spTgt spid="9219">
                                            <p:txEl>
                                              <p:charRg st="53" end="148"/>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1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2840" y="187325"/>
            <a:ext cx="7266940" cy="1325880"/>
          </a:xfrm>
        </p:spPr>
        <p:txBody>
          <a:bodyPr/>
          <a:lstStyle/>
          <a:p>
            <a:r>
              <a:rPr>
                <a:latin typeface="Times New Roman" panose="02020703060505090304" charset="0"/>
              </a:rPr>
              <a:t>修改用户信息</a:t>
            </a:r>
            <a:r>
              <a:rPr lang="zh-CN">
                <a:latin typeface="Times New Roman" panose="02020703060505090304" charset="0"/>
              </a:rPr>
              <a:t>：</a:t>
            </a:r>
            <a:r>
              <a:rPr>
                <a:latin typeface="Times New Roman" panose="02020703060505090304" charset="0"/>
              </a:rPr>
              <a:t>usermod</a:t>
            </a:r>
            <a:endParaRPr>
              <a:latin typeface="Times New Roman" panose="02020703060505090304" charset="0"/>
            </a:endParaRPr>
          </a:p>
        </p:txBody>
      </p:sp>
      <p:sp>
        <p:nvSpPr>
          <p:cNvPr id="9219" name="内容占位符 2"/>
          <p:cNvSpPr>
            <a:spLocks noGrp="1"/>
          </p:cNvSpPr>
          <p:nvPr>
            <p:ph idx="1"/>
          </p:nvPr>
        </p:nvSpPr>
        <p:spPr>
          <a:xfrm>
            <a:off x="1255395" y="1327150"/>
            <a:ext cx="7582535" cy="5337175"/>
          </a:xfrm>
        </p:spPr>
        <p:txBody>
          <a:bodyPr wrap="square" lIns="91440" tIns="45720" rIns="91440" bIns="45720" anchor="t">
            <a:noAutofit/>
          </a:bodyPr>
          <a:lstStyle/>
          <a:p>
            <a:pPr marL="0" indent="0" algn="just" fontAlgn="auto">
              <a:lnSpc>
                <a:spcPct val="100000"/>
              </a:lnSpc>
              <a:buNone/>
            </a:pPr>
            <a:r>
              <a:rPr lang="zh-CN" altLang="en-US" sz="2400" b="1" dirty="0">
                <a:solidFill>
                  <a:srgbClr val="0070C0"/>
                </a:solidFill>
                <a:latin typeface="Times New Roman" panose="02020703060505090304" charset="0"/>
              </a:rPr>
              <a:t>[root@localhost ~]#usermod [选项] 用户名</a:t>
            </a:r>
            <a:endParaRPr lang="zh-CN" altLang="en-US" sz="2400" b="1" dirty="0">
              <a:solidFill>
                <a:srgbClr val="0070C0"/>
              </a:solidFill>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选项：</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-u UID：		修改用户的UID号</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-c 用户说明：	修改用户的说明信息</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-G 组名：		修改用户的附加组</a:t>
            </a:r>
            <a:endParaRPr lang="zh-CN" altLang="en-US" sz="2400" dirty="0">
              <a:latin typeface="Times New Roman" panose="02020703060505090304" charset="0"/>
            </a:endParaRPr>
          </a:p>
          <a:p>
            <a:pPr marL="0" indent="0" algn="just" fontAlgn="auto">
              <a:lnSpc>
                <a:spcPct val="100000"/>
              </a:lnSpc>
              <a:buNone/>
            </a:pPr>
            <a:endParaRPr lang="zh-CN" altLang="en-US" sz="2400" dirty="0">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root@localhost</a:t>
            </a:r>
            <a:r>
              <a:rPr sz="2400" b="1" dirty="0">
                <a:solidFill>
                  <a:srgbClr val="0070C0"/>
                </a:solidFill>
                <a:latin typeface="Times New Roman" panose="02020703060505090304" charset="0"/>
              </a:rPr>
              <a:t> ~]# </a:t>
            </a:r>
            <a:r>
              <a:rPr sz="2400" b="1" dirty="0" err="1">
                <a:solidFill>
                  <a:srgbClr val="0070C0"/>
                </a:solidFill>
                <a:latin typeface="Times New Roman" panose="02020703060505090304" charset="0"/>
              </a:rPr>
              <a:t>usermod</a:t>
            </a:r>
            <a:r>
              <a:rPr sz="2400" b="1" dirty="0">
                <a:solidFill>
                  <a:srgbClr val="0070C0"/>
                </a:solidFill>
                <a:latin typeface="Times New Roman" panose="02020703060505090304" charset="0"/>
              </a:rPr>
              <a:t> -c "</a:t>
            </a:r>
            <a:r>
              <a:rPr lang="en-US" sz="2400" b="1" dirty="0">
                <a:solidFill>
                  <a:srgbClr val="0070C0"/>
                </a:solidFill>
                <a:latin typeface="Times New Roman" panose="02020703060505090304" charset="0"/>
              </a:rPr>
              <a:t>jack is a student</a:t>
            </a:r>
            <a:r>
              <a:rPr sz="2400" b="1" dirty="0">
                <a:solidFill>
                  <a:srgbClr val="0070C0"/>
                </a:solidFill>
                <a:latin typeface="Times New Roman" panose="02020703060505090304" charset="0"/>
              </a:rPr>
              <a:t>" </a:t>
            </a:r>
            <a:r>
              <a:rPr lang="en-US" sz="2400" b="1" dirty="0">
                <a:solidFill>
                  <a:srgbClr val="0070C0"/>
                </a:solidFill>
                <a:latin typeface="Times New Roman" panose="02020703060505090304" charset="0"/>
              </a:rPr>
              <a:t>jack</a:t>
            </a:r>
            <a:endParaRPr sz="2400" b="1" dirty="0">
              <a:solidFill>
                <a:srgbClr val="0070C0"/>
              </a:solidFill>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修改用户的说明</a:t>
            </a:r>
            <a:endParaRPr sz="2400" b="1" dirty="0">
              <a:solidFill>
                <a:srgbClr val="0070C0"/>
              </a:solidFill>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root@localhost</a:t>
            </a:r>
            <a:r>
              <a:rPr sz="2400" b="1" dirty="0">
                <a:solidFill>
                  <a:srgbClr val="0070C0"/>
                </a:solidFill>
                <a:latin typeface="Times New Roman" panose="02020703060505090304" charset="0"/>
              </a:rPr>
              <a:t> ~]# </a:t>
            </a:r>
            <a:r>
              <a:rPr sz="2400" b="1" dirty="0" err="1">
                <a:solidFill>
                  <a:srgbClr val="0070C0"/>
                </a:solidFill>
                <a:latin typeface="Times New Roman" panose="02020703060505090304" charset="0"/>
              </a:rPr>
              <a:t>usermod</a:t>
            </a:r>
            <a:r>
              <a:rPr sz="2400" b="1" dirty="0">
                <a:solidFill>
                  <a:srgbClr val="0070C0"/>
                </a:solidFill>
                <a:latin typeface="Times New Roman" panose="02020703060505090304" charset="0"/>
              </a:rPr>
              <a:t> -G root </a:t>
            </a:r>
            <a:r>
              <a:rPr lang="en-US" sz="2400" b="1" dirty="0">
                <a:solidFill>
                  <a:srgbClr val="0070C0"/>
                </a:solidFill>
                <a:latin typeface="Times New Roman" panose="02020703060505090304" charset="0"/>
              </a:rPr>
              <a:t>user01</a:t>
            </a:r>
            <a:endParaRPr sz="2400" b="1" dirty="0">
              <a:solidFill>
                <a:srgbClr val="0070C0"/>
              </a:solidFill>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把用户加入root组</a:t>
            </a:r>
            <a:endParaRPr sz="2400" b="1" dirty="0">
              <a:solidFill>
                <a:srgbClr val="0070C0"/>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216"/>
                                            </p:txEl>
                                          </p:spTgt>
                                        </p:tgtEl>
                                        <p:attrNameLst>
                                          <p:attrName>style.visibility</p:attrName>
                                        </p:attrNameLst>
                                      </p:cBhvr>
                                      <p:to>
                                        <p:strVal val="visible"/>
                                      </p:to>
                                    </p:set>
                                    <p:anim calcmode="lin" valueType="num">
                                      <p:cBhvr>
                                        <p:cTn id="85" dur="2000" fill="hold"/>
                                        <p:tgtEl>
                                          <p:spTgt spid="9219">
                                            <p:txEl>
                                              <p:charRg st="53" end="21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21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216"/>
                                            </p:txEl>
                                          </p:spTgt>
                                        </p:tgtEl>
                                        <p:attrNameLst>
                                          <p:attrName>style.visibility</p:attrName>
                                        </p:attrNameLst>
                                      </p:cBhvr>
                                      <p:to>
                                        <p:strVal val="visible"/>
                                      </p:to>
                                    </p:set>
                                    <p:anim calcmode="lin" valueType="num">
                                      <p:cBhvr>
                                        <p:cTn id="97" dur="2000" fill="hold"/>
                                        <p:tgtEl>
                                          <p:spTgt spid="9219">
                                            <p:txEl>
                                              <p:charRg st="53" end="21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2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7615" y="187325"/>
            <a:ext cx="7162165" cy="1325880"/>
          </a:xfrm>
        </p:spPr>
        <p:txBody>
          <a:bodyPr/>
          <a:lstStyle/>
          <a:p>
            <a:r>
              <a:rPr>
                <a:latin typeface="Times New Roman" panose="02020703060505090304" charset="0"/>
              </a:rPr>
              <a:t>删除用户</a:t>
            </a:r>
            <a:r>
              <a:rPr lang="zh-CN">
                <a:latin typeface="Times New Roman" panose="02020703060505090304" charset="0"/>
              </a:rPr>
              <a:t>：</a:t>
            </a:r>
            <a:r>
              <a:rPr>
                <a:latin typeface="Times New Roman" panose="02020703060505090304" charset="0"/>
              </a:rPr>
              <a:t>userdel</a:t>
            </a:r>
            <a:endParaRPr>
              <a:latin typeface="Times New Roman" panose="02020703060505090304" charset="0"/>
            </a:endParaRPr>
          </a:p>
        </p:txBody>
      </p:sp>
      <p:sp>
        <p:nvSpPr>
          <p:cNvPr id="9219" name="内容占位符 2"/>
          <p:cNvSpPr>
            <a:spLocks noGrp="1"/>
          </p:cNvSpPr>
          <p:nvPr>
            <p:ph idx="1"/>
          </p:nvPr>
        </p:nvSpPr>
        <p:spPr>
          <a:xfrm>
            <a:off x="1324610" y="1327150"/>
            <a:ext cx="7513320" cy="5337175"/>
          </a:xfrm>
        </p:spPr>
        <p:txBody>
          <a:bodyPr wrap="square" lIns="91440" tIns="45720" rIns="91440" bIns="45720" anchor="t">
            <a:noAutofit/>
          </a:bodyPr>
          <a:lstStyle/>
          <a:p>
            <a:pPr marL="0" indent="0" algn="just" fontAlgn="auto">
              <a:lnSpc>
                <a:spcPct val="100000"/>
              </a:lnSpc>
              <a:buNone/>
            </a:pPr>
            <a:r>
              <a:rPr lang="zh-CN" altLang="en-US" sz="2400" b="1" dirty="0">
                <a:solidFill>
                  <a:srgbClr val="0070C0"/>
                </a:solidFill>
                <a:latin typeface="Times New Roman" panose="02020703060505090304" charset="0"/>
              </a:rPr>
              <a:t>[root@localhost ~]# userdel [-r] 用户名</a:t>
            </a:r>
            <a:endParaRPr lang="zh-CN" altLang="en-US" sz="2400" b="1" dirty="0">
              <a:solidFill>
                <a:srgbClr val="0070C0"/>
              </a:solidFill>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sym typeface="+mn-ea"/>
              </a:rPr>
              <a:t>选项：</a:t>
            </a:r>
            <a:endParaRPr lang="zh-CN" altLang="en-US" sz="2400" b="1" dirty="0">
              <a:solidFill>
                <a:srgbClr val="0070C0"/>
              </a:solidFill>
              <a:latin typeface="Times New Roman" panose="02020703060505090304" charset="0"/>
            </a:endParaRPr>
          </a:p>
          <a:p>
            <a:pPr marL="0" indent="0" algn="just" fontAlgn="auto">
              <a:lnSpc>
                <a:spcPct val="100000"/>
              </a:lnSpc>
              <a:buNone/>
            </a:pPr>
            <a:r>
              <a:rPr lang="zh-CN" altLang="en-US" sz="2400" b="1" dirty="0">
                <a:solidFill>
                  <a:srgbClr val="0070C0"/>
                </a:solidFill>
                <a:latin typeface="Times New Roman" panose="02020703060505090304" charset="0"/>
              </a:rPr>
              <a:t> </a:t>
            </a:r>
            <a:r>
              <a:rPr lang="zh-CN" altLang="en-US" sz="2400" b="1" dirty="0">
                <a:solidFill>
                  <a:schemeClr val="tx1">
                    <a:lumMod val="95000"/>
                    <a:lumOff val="5000"/>
                  </a:schemeClr>
                </a:solidFill>
                <a:latin typeface="Times New Roman" panose="02020703060505090304" charset="0"/>
              </a:rPr>
              <a:t>-r 删除用户的同时删除用户家目录</a:t>
            </a:r>
            <a:endParaRPr lang="zh-CN" altLang="en-US" sz="2400" dirty="0">
              <a:latin typeface="Times New Roman" panose="02020703060505090304" charset="0"/>
            </a:endParaRPr>
          </a:p>
          <a:p>
            <a:pPr marL="0" indent="0" algn="just" fontAlgn="auto">
              <a:lnSpc>
                <a:spcPct val="100000"/>
              </a:lnSpc>
              <a:buNone/>
            </a:pPr>
            <a:endParaRPr lang="zh-CN" altLang="en-US" sz="2400" dirty="0">
              <a:latin typeface="Times New Roman" panose="02020703060505090304" charset="0"/>
            </a:endParaRPr>
          </a:p>
          <a:p>
            <a:pPr marL="0" indent="0" algn="just" fontAlgn="auto">
              <a:lnSpc>
                <a:spcPct val="100000"/>
              </a:lnSpc>
              <a:buNone/>
            </a:pPr>
            <a:r>
              <a:rPr sz="2400" b="1" dirty="0">
                <a:solidFill>
                  <a:srgbClr val="0070C0"/>
                </a:solidFill>
                <a:latin typeface="Times New Roman" panose="02020703060505090304" charset="0"/>
              </a:rPr>
              <a:t>[</a:t>
            </a:r>
            <a:r>
              <a:rPr sz="2400" b="1" dirty="0" err="1">
                <a:solidFill>
                  <a:srgbClr val="0070C0"/>
                </a:solidFill>
                <a:latin typeface="Times New Roman" panose="02020703060505090304" charset="0"/>
              </a:rPr>
              <a:t>root@localhost</a:t>
            </a:r>
            <a:r>
              <a:rPr sz="2400" b="1" dirty="0">
                <a:solidFill>
                  <a:srgbClr val="0070C0"/>
                </a:solidFill>
                <a:latin typeface="Times New Roman" panose="02020703060505090304" charset="0"/>
              </a:rPr>
              <a:t> ~]# </a:t>
            </a:r>
            <a:r>
              <a:rPr lang="en-US" sz="2400" b="1" dirty="0" err="1">
                <a:solidFill>
                  <a:srgbClr val="0070C0"/>
                </a:solidFill>
                <a:latin typeface="Times New Roman" panose="02020703060505090304" charset="0"/>
              </a:rPr>
              <a:t>userdel</a:t>
            </a:r>
            <a:r>
              <a:rPr sz="2400" b="1" dirty="0">
                <a:solidFill>
                  <a:srgbClr val="0070C0"/>
                </a:solidFill>
                <a:latin typeface="Times New Roman" panose="02020703060505090304" charset="0"/>
              </a:rPr>
              <a:t> -</a:t>
            </a:r>
            <a:r>
              <a:rPr lang="en-US" sz="2400" b="1" dirty="0">
                <a:solidFill>
                  <a:srgbClr val="0070C0"/>
                </a:solidFill>
                <a:latin typeface="Times New Roman" panose="02020703060505090304" charset="0"/>
              </a:rPr>
              <a:t>r</a:t>
            </a:r>
            <a:r>
              <a:rPr sz="2400" b="1" dirty="0">
                <a:solidFill>
                  <a:srgbClr val="0070C0"/>
                </a:solidFill>
                <a:latin typeface="Times New Roman" panose="02020703060505090304" charset="0"/>
              </a:rPr>
              <a:t> </a:t>
            </a:r>
            <a:r>
              <a:rPr lang="en-US" sz="2400" b="1" dirty="0">
                <a:solidFill>
                  <a:srgbClr val="0070C0"/>
                </a:solidFill>
                <a:latin typeface="Times New Roman" panose="02020703060505090304" charset="0"/>
              </a:rPr>
              <a:t>jack</a:t>
            </a:r>
            <a:endParaRPr lang="en-US" sz="2400" b="1" dirty="0">
              <a:solidFill>
                <a:srgbClr val="0070C0"/>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97"/>
                                            </p:txEl>
                                          </p:spTgt>
                                        </p:tgtEl>
                                        <p:attrNameLst>
                                          <p:attrName>style.visibility</p:attrName>
                                        </p:attrNameLst>
                                      </p:cBhvr>
                                      <p:to>
                                        <p:strVal val="visible"/>
                                      </p:to>
                                    </p:set>
                                    <p:anim calcmode="lin" valueType="num">
                                      <p:cBhvr>
                                        <p:cTn id="85" dur="2000" fill="hold"/>
                                        <p:tgtEl>
                                          <p:spTgt spid="9219">
                                            <p:txEl>
                                              <p:charRg st="53" end="97"/>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9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97"/>
                                            </p:txEl>
                                          </p:spTgt>
                                        </p:tgtEl>
                                        <p:attrNameLst>
                                          <p:attrName>style.visibility</p:attrName>
                                        </p:attrNameLst>
                                      </p:cBhvr>
                                      <p:to>
                                        <p:strVal val="visible"/>
                                      </p:to>
                                    </p:set>
                                    <p:anim calcmode="lin" valueType="num">
                                      <p:cBhvr>
                                        <p:cTn id="97" dur="2000" fill="hold"/>
                                        <p:tgtEl>
                                          <p:spTgt spid="9219">
                                            <p:txEl>
                                              <p:charRg st="53" end="97"/>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87325"/>
            <a:ext cx="7256780" cy="1325880"/>
          </a:xfrm>
        </p:spPr>
        <p:txBody>
          <a:bodyPr>
            <a:normAutofit fontScale="90000"/>
          </a:bodyPr>
          <a:lstStyle/>
          <a:p>
            <a:r>
              <a:rPr>
                <a:latin typeface="Times New Roman" panose="02020703060505090304" charset="0"/>
              </a:rPr>
              <a:t>切换用户身份</a:t>
            </a:r>
            <a:r>
              <a:rPr lang="zh-CN">
                <a:latin typeface="Times New Roman" panose="02020703060505090304" charset="0"/>
              </a:rPr>
              <a:t>：</a:t>
            </a:r>
            <a:r>
              <a:rPr>
                <a:latin typeface="Times New Roman" panose="02020703060505090304" charset="0"/>
              </a:rPr>
              <a:t>su</a:t>
            </a:r>
            <a:r>
              <a:rPr lang="en-US">
                <a:latin typeface="Times New Roman" panose="02020703060505090304" charset="0"/>
              </a:rPr>
              <a:t>(switch user)</a:t>
            </a:r>
            <a:endParaRPr lang="en-US">
              <a:latin typeface="Times New Roman" panose="02020703060505090304" charset="0"/>
            </a:endParaRPr>
          </a:p>
        </p:txBody>
      </p:sp>
      <p:sp>
        <p:nvSpPr>
          <p:cNvPr id="9219" name="内容占位符 2"/>
          <p:cNvSpPr>
            <a:spLocks noGrp="1"/>
          </p:cNvSpPr>
          <p:nvPr>
            <p:ph idx="1"/>
          </p:nvPr>
        </p:nvSpPr>
        <p:spPr>
          <a:xfrm>
            <a:off x="1341120" y="1428750"/>
            <a:ext cx="7496810" cy="4228465"/>
          </a:xfrm>
        </p:spPr>
        <p:txBody>
          <a:bodyPr wrap="square" lIns="91440" tIns="45720" rIns="91440" bIns="45720" anchor="t">
            <a:noAutofit/>
          </a:bodyPr>
          <a:lstStyle/>
          <a:p>
            <a:pPr marL="0" indent="0" algn="just" fontAlgn="auto">
              <a:lnSpc>
                <a:spcPct val="100000"/>
              </a:lnSpc>
              <a:buNone/>
            </a:pPr>
            <a:r>
              <a:rPr lang="zh-CN" altLang="en-US" sz="2400">
                <a:latin typeface="Times New Roman" panose="02020703060505090304" charset="0"/>
              </a:rPr>
              <a:t>su 命令可以切换成不同的用户身份，命令格式如下：</a:t>
            </a:r>
            <a:endParaRPr lang="zh-CN" altLang="en-US" sz="2400" b="1">
              <a:solidFill>
                <a:srgbClr val="0070C0"/>
              </a:solidFill>
              <a:latin typeface="Times New Roman" panose="02020703060505090304" charset="0"/>
            </a:endParaRPr>
          </a:p>
          <a:p>
            <a:pPr marL="0" indent="0" algn="just" fontAlgn="auto">
              <a:lnSpc>
                <a:spcPct val="100000"/>
              </a:lnSpc>
              <a:buNone/>
            </a:pPr>
            <a:r>
              <a:rPr lang="zh-CN" altLang="en-US" sz="2400" b="1">
                <a:solidFill>
                  <a:srgbClr val="0070C0"/>
                </a:solidFill>
                <a:latin typeface="Times New Roman" panose="02020703060505090304" charset="0"/>
              </a:rPr>
              <a:t>[root@localhost ~]# su [选项] 用户名</a:t>
            </a:r>
            <a:endParaRPr lang="zh-CN" altLang="en-US" sz="2400" b="1">
              <a:solidFill>
                <a:srgbClr val="0070C0"/>
              </a:solidFill>
              <a:latin typeface="Times New Roman" panose="02020703060505090304" charset="0"/>
            </a:endParaRPr>
          </a:p>
          <a:p>
            <a:pPr marL="0" indent="0" algn="just" fontAlgn="auto">
              <a:lnSpc>
                <a:spcPct val="100000"/>
              </a:lnSpc>
              <a:buNone/>
            </a:pPr>
            <a:r>
              <a:rPr lang="zh-CN" altLang="en-US" sz="2400">
                <a:latin typeface="Times New Roman" panose="02020703060505090304" charset="0"/>
                <a:sym typeface="+mn-ea"/>
              </a:rPr>
              <a:t>选项：</a:t>
            </a:r>
            <a:endParaRPr lang="zh-CN" altLang="en-US" sz="2400" b="1">
              <a:solidFill>
                <a:srgbClr val="0070C0"/>
              </a:solidFill>
              <a:latin typeface="Times New Roman" panose="02020703060505090304" charset="0"/>
            </a:endParaRPr>
          </a:p>
          <a:p>
            <a:pPr marL="0" indent="0" algn="just" fontAlgn="auto">
              <a:lnSpc>
                <a:spcPct val="100000"/>
              </a:lnSpc>
              <a:buNone/>
            </a:pPr>
            <a:r>
              <a:rPr lang="zh-CN" altLang="en-US" sz="2400" b="1">
                <a:latin typeface="Times New Roman" panose="02020703060505090304" charset="0"/>
              </a:rPr>
              <a:t>- </a:t>
            </a:r>
            <a:r>
              <a:rPr lang="zh-CN" altLang="en-US" sz="2400" b="1">
                <a:solidFill>
                  <a:schemeClr val="tx1">
                    <a:lumMod val="95000"/>
                    <a:lumOff val="5000"/>
                  </a:schemeClr>
                </a:solidFill>
                <a:latin typeface="Times New Roman" panose="02020703060505090304" charset="0"/>
              </a:rPr>
              <a:t> 选项只使用“-”代表连带用户的环境 变量一起切换</a:t>
            </a:r>
            <a:endParaRPr lang="zh-CN" altLang="en-US" sz="2400" b="1">
              <a:solidFill>
                <a:schemeClr val="tx1">
                  <a:lumMod val="95000"/>
                  <a:lumOff val="5000"/>
                </a:schemeClr>
              </a:solidFill>
              <a:latin typeface="Times New Roman" panose="02020703060505090304" charset="0"/>
            </a:endParaRPr>
          </a:p>
          <a:p>
            <a:pPr marL="0" indent="0" algn="just" fontAlgn="auto">
              <a:lnSpc>
                <a:spcPct val="100000"/>
              </a:lnSpc>
              <a:buNone/>
            </a:pPr>
            <a:r>
              <a:rPr lang="zh-CN" altLang="en-US" sz="2400">
                <a:latin typeface="Times New Roman" panose="02020703060505090304" charset="0"/>
              </a:rPr>
              <a:t>“-”不能省略，它代表切换用户身份时，用户的环境变量也要切换成新用户的环境变量。</a:t>
            </a:r>
            <a:endParaRPr lang="zh-CN" altLang="en-US" sz="2400">
              <a:latin typeface="Times New Roman" panose="02020703060505090304" charset="0"/>
            </a:endParaRPr>
          </a:p>
          <a:p>
            <a:pPr marL="0" indent="0" algn="just" fontAlgn="auto">
              <a:lnSpc>
                <a:spcPct val="100000"/>
              </a:lnSpc>
              <a:buNone/>
            </a:pPr>
            <a:r>
              <a:rPr sz="2400" b="1">
                <a:solidFill>
                  <a:srgbClr val="0070C0"/>
                </a:solidFill>
                <a:latin typeface="Times New Roman" panose="02020703060505090304" charset="0"/>
              </a:rPr>
              <a:t>[root@localhost ~]# </a:t>
            </a:r>
            <a:r>
              <a:rPr lang="en-US" sz="2400" b="1">
                <a:solidFill>
                  <a:srgbClr val="0070C0"/>
                </a:solidFill>
                <a:latin typeface="Times New Roman" panose="02020703060505090304" charset="0"/>
              </a:rPr>
              <a:t>su</a:t>
            </a:r>
            <a:r>
              <a:rPr sz="2400" b="1">
                <a:solidFill>
                  <a:srgbClr val="0070C0"/>
                </a:solidFill>
                <a:latin typeface="Times New Roman" panose="02020703060505090304" charset="0"/>
              </a:rPr>
              <a:t> - </a:t>
            </a:r>
            <a:r>
              <a:rPr lang="en-US" sz="2400" b="1">
                <a:solidFill>
                  <a:srgbClr val="0070C0"/>
                </a:solidFill>
                <a:latin typeface="Times New Roman" panose="02020703060505090304" charset="0"/>
              </a:rPr>
              <a:t>root		</a:t>
            </a:r>
            <a:r>
              <a:rPr lang="en-US" sz="2400" b="1">
                <a:solidFill>
                  <a:schemeClr val="tx1">
                    <a:lumMod val="95000"/>
                    <a:lumOff val="5000"/>
                  </a:schemeClr>
                </a:solidFill>
                <a:latin typeface="Times New Roman" panose="02020703060505090304" charset="0"/>
              </a:rPr>
              <a:t>#切换成root</a:t>
            </a:r>
            <a:endParaRPr lang="en-US" sz="2400" b="1">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105"/>
                                            </p:txEl>
                                          </p:spTgt>
                                        </p:tgtEl>
                                        <p:attrNameLst>
                                          <p:attrName>style.visibility</p:attrName>
                                        </p:attrNameLst>
                                      </p:cBhvr>
                                      <p:to>
                                        <p:strVal val="visible"/>
                                      </p:to>
                                    </p:set>
                                    <p:anim calcmode="lin" valueType="num">
                                      <p:cBhvr>
                                        <p:cTn id="85" dur="2000" fill="hold"/>
                                        <p:tgtEl>
                                          <p:spTgt spid="9219">
                                            <p:txEl>
                                              <p:charRg st="53" end="105"/>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10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105"/>
                                            </p:txEl>
                                          </p:spTgt>
                                        </p:tgtEl>
                                        <p:attrNameLst>
                                          <p:attrName>style.visibility</p:attrName>
                                        </p:attrNameLst>
                                      </p:cBhvr>
                                      <p:to>
                                        <p:strVal val="visible"/>
                                      </p:to>
                                    </p:set>
                                    <p:anim calcmode="lin" valueType="num">
                                      <p:cBhvr>
                                        <p:cTn id="97" dur="2000" fill="hold"/>
                                        <p:tgtEl>
                                          <p:spTgt spid="9219">
                                            <p:txEl>
                                              <p:charRg st="53" end="105"/>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1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240" y="187325"/>
            <a:ext cx="7114540" cy="1325880"/>
          </a:xfrm>
        </p:spPr>
        <p:txBody>
          <a:bodyPr/>
          <a:lstStyle/>
          <a:p>
            <a:r>
              <a:rPr>
                <a:latin typeface="Times New Roman" panose="02020703060505090304" charset="0"/>
              </a:rPr>
              <a:t>激活root用户</a:t>
            </a:r>
            <a:endParaRPr>
              <a:latin typeface="Times New Roman" panose="02020703060505090304" charset="0"/>
            </a:endParaRPr>
          </a:p>
        </p:txBody>
      </p:sp>
      <p:sp>
        <p:nvSpPr>
          <p:cNvPr id="9219" name="内容占位符 2"/>
          <p:cNvSpPr>
            <a:spLocks noGrp="1"/>
          </p:cNvSpPr>
          <p:nvPr>
            <p:ph idx="1"/>
          </p:nvPr>
        </p:nvSpPr>
        <p:spPr>
          <a:xfrm>
            <a:off x="1445895" y="1327150"/>
            <a:ext cx="7392035" cy="5337175"/>
          </a:xfrm>
        </p:spPr>
        <p:txBody>
          <a:bodyPr wrap="square" lIns="91440" tIns="45720" rIns="91440" bIns="45720" anchor="t">
            <a:noAutofit/>
          </a:bodyPr>
          <a:lstStyle/>
          <a:p>
            <a:pPr algn="just" fontAlgn="auto">
              <a:lnSpc>
                <a:spcPct val="100000"/>
              </a:lnSpc>
              <a:buFont typeface="Wingdings" panose="05000000000000000000" charset="0"/>
              <a:buChar char=""/>
            </a:pPr>
            <a:r>
              <a:rPr lang="zh-CN" altLang="en-US" sz="2400">
                <a:solidFill>
                  <a:schemeClr val="tx1">
                    <a:lumMod val="95000"/>
                    <a:lumOff val="5000"/>
                  </a:schemeClr>
                </a:solidFill>
                <a:latin typeface="Times New Roman" panose="02020703060505090304" charset="0"/>
              </a:rPr>
              <a:t>以普通用户身份登录后，打开“终端”，会看到“$”的提示符，表明目前是普通用户。</a:t>
            </a:r>
            <a:endParaRPr lang="zh-CN" altLang="en-US" sz="2400">
              <a:solidFill>
                <a:schemeClr val="tx1">
                  <a:lumMod val="95000"/>
                  <a:lumOff val="5000"/>
                </a:schemeClr>
              </a:solidFill>
              <a:latin typeface="Times New Roman" panose="02020703060505090304" charset="0"/>
            </a:endParaRPr>
          </a:p>
          <a:p>
            <a:pPr algn="just" fontAlgn="auto">
              <a:lnSpc>
                <a:spcPct val="100000"/>
              </a:lnSpc>
              <a:buFont typeface="Wingdings" panose="05000000000000000000" charset="0"/>
              <a:buChar char=""/>
            </a:pPr>
            <a:r>
              <a:rPr lang="zh-CN" altLang="en-US" sz="2400">
                <a:solidFill>
                  <a:schemeClr val="tx1">
                    <a:lumMod val="95000"/>
                    <a:lumOff val="5000"/>
                  </a:schemeClr>
                </a:solidFill>
                <a:latin typeface="Times New Roman" panose="02020703060505090304" charset="0"/>
              </a:rPr>
              <a:t>执行命令sudo  passwd  root，回车。</a:t>
            </a:r>
            <a:endParaRPr lang="zh-CN" altLang="en-US" sz="2400">
              <a:solidFill>
                <a:schemeClr val="tx1">
                  <a:lumMod val="95000"/>
                  <a:lumOff val="5000"/>
                </a:schemeClr>
              </a:solidFill>
              <a:latin typeface="Times New Roman" panose="02020703060505090304" charset="0"/>
            </a:endParaRPr>
          </a:p>
          <a:p>
            <a:pPr algn="just" fontAlgn="auto">
              <a:lnSpc>
                <a:spcPct val="100000"/>
              </a:lnSpc>
              <a:buFont typeface="Wingdings" panose="05000000000000000000" charset="0"/>
              <a:buChar char=""/>
            </a:pPr>
            <a:r>
              <a:rPr lang="zh-CN" altLang="en-US" sz="2400">
                <a:solidFill>
                  <a:schemeClr val="tx1">
                    <a:lumMod val="95000"/>
                    <a:lumOff val="5000"/>
                  </a:schemeClr>
                </a:solidFill>
                <a:latin typeface="Times New Roman" panose="02020703060505090304" charset="0"/>
              </a:rPr>
              <a:t>系统提示为普通用户输入密码。密码正确后，会显示输入新的UNIX密码，这次的密码输入就是为root用户进行密码的设定了，输入密码后，回车。</a:t>
            </a:r>
            <a:endParaRPr lang="zh-CN" altLang="en-US" sz="2400">
              <a:solidFill>
                <a:schemeClr val="tx1">
                  <a:lumMod val="95000"/>
                  <a:lumOff val="5000"/>
                </a:schemeClr>
              </a:solidFill>
              <a:latin typeface="Times New Roman" panose="02020703060505090304" charset="0"/>
            </a:endParaRPr>
          </a:p>
          <a:p>
            <a:pPr algn="just" fontAlgn="auto">
              <a:lnSpc>
                <a:spcPct val="100000"/>
              </a:lnSpc>
              <a:buFont typeface="Wingdings" panose="05000000000000000000" charset="0"/>
              <a:buChar char=""/>
            </a:pPr>
            <a:r>
              <a:rPr lang="zh-CN" altLang="en-US" sz="2400">
                <a:solidFill>
                  <a:schemeClr val="tx1">
                    <a:lumMod val="95000"/>
                    <a:lumOff val="5000"/>
                  </a:schemeClr>
                </a:solidFill>
                <a:latin typeface="Times New Roman" panose="02020703060505090304" charset="0"/>
              </a:rPr>
              <a:t>系统会进一步提示重新输入密码，两遍密码输入相同的话，就成功的为root用户设好了密码。也就激活了root用户。</a:t>
            </a:r>
            <a:endParaRPr lang="zh-CN" altLang="en-US" sz="2400">
              <a:solidFill>
                <a:schemeClr val="tx1">
                  <a:lumMod val="95000"/>
                  <a:lumOff val="5000"/>
                </a:schemeClr>
              </a:solidFill>
              <a:latin typeface="Times New Roman" panose="02020703060505090304" charset="0"/>
            </a:endParaRPr>
          </a:p>
          <a:p>
            <a:pPr algn="just" fontAlgn="auto">
              <a:lnSpc>
                <a:spcPct val="100000"/>
              </a:lnSpc>
              <a:buFont typeface="Wingdings" panose="05000000000000000000" charset="0"/>
              <a:buChar char=""/>
            </a:pPr>
            <a:r>
              <a:rPr lang="zh-CN" altLang="en-US" sz="2400">
                <a:sym typeface="+mn-ea"/>
              </a:rPr>
              <a:t>然后就可以执行转换到root用户的操作。执行su  root命令，系统提示输入root用户的密码，密码正确输入后，回车，就可以看到提示符变成了“#”，并成功的切换到了root用户下。</a:t>
            </a:r>
            <a:endParaRPr lang="zh-CN" altLang="en-US" sz="240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284"/>
                                            </p:txEl>
                                          </p:spTgt>
                                        </p:tgtEl>
                                        <p:attrNameLst>
                                          <p:attrName>style.visibility</p:attrName>
                                        </p:attrNameLst>
                                      </p:cBhvr>
                                      <p:to>
                                        <p:strVal val="visible"/>
                                      </p:to>
                                    </p:set>
                                    <p:anim calcmode="lin" valueType="num">
                                      <p:cBhvr>
                                        <p:cTn id="85" dur="2000" fill="hold"/>
                                        <p:tgtEl>
                                          <p:spTgt spid="9219">
                                            <p:txEl>
                                              <p:charRg st="53" end="284"/>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28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284"/>
                                            </p:txEl>
                                          </p:spTgt>
                                        </p:tgtEl>
                                        <p:attrNameLst>
                                          <p:attrName>style.visibility</p:attrName>
                                        </p:attrNameLst>
                                      </p:cBhvr>
                                      <p:to>
                                        <p:strVal val="visible"/>
                                      </p:to>
                                    </p:set>
                                    <p:anim calcmode="lin" valueType="num">
                                      <p:cBhvr>
                                        <p:cTn id="97" dur="2000" fill="hold"/>
                                        <p:tgtEl>
                                          <p:spTgt spid="9219">
                                            <p:txEl>
                                              <p:charRg st="53" end="284"/>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28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975" y="187325"/>
            <a:ext cx="7075805" cy="1325880"/>
          </a:xfrm>
        </p:spPr>
        <p:txBody>
          <a:bodyPr/>
          <a:lstStyle/>
          <a:p>
            <a:r>
              <a:rPr>
                <a:latin typeface="Times New Roman" panose="02020703060505090304" charset="0"/>
              </a:rPr>
              <a:t>sudo命令</a:t>
            </a:r>
            <a:endParaRPr>
              <a:latin typeface="Times New Roman" panose="02020703060505090304" charset="0"/>
            </a:endParaRPr>
          </a:p>
        </p:txBody>
      </p:sp>
      <p:sp>
        <p:nvSpPr>
          <p:cNvPr id="9219" name="内容占位符 2"/>
          <p:cNvSpPr>
            <a:spLocks noGrp="1"/>
          </p:cNvSpPr>
          <p:nvPr>
            <p:ph idx="1"/>
          </p:nvPr>
        </p:nvSpPr>
        <p:spPr>
          <a:xfrm>
            <a:off x="1342390" y="1577975"/>
            <a:ext cx="7428865" cy="5086350"/>
          </a:xfrm>
        </p:spPr>
        <p:txBody>
          <a:bodyPr wrap="square" lIns="91440" tIns="45720" rIns="91440" bIns="45720" anchor="t">
            <a:noAutofit/>
          </a:bodyPr>
          <a:lstStyle/>
          <a:p>
            <a:pPr marL="0" indent="0" algn="just" fontAlgn="auto">
              <a:lnSpc>
                <a:spcPct val="100000"/>
              </a:lnSpc>
              <a:buNone/>
            </a:pPr>
            <a:r>
              <a:rPr lang="zh-CN" altLang="en-US" sz="2400">
                <a:latin typeface="Times New Roman" panose="02020703060505090304" charset="0"/>
                <a:sym typeface="+mn-ea"/>
              </a:rPr>
              <a:t>sudo命令的含义就是super do，指以超级管理员的身份执行某种操作。</a:t>
            </a:r>
            <a:endParaRPr lang="zh-CN" altLang="en-US" sz="2400">
              <a:latin typeface="Times New Roman" panose="02020703060505090304" charset="0"/>
              <a:sym typeface="+mn-ea"/>
            </a:endParaRPr>
          </a:p>
          <a:p>
            <a:pPr marL="0" indent="0" algn="just" fontAlgn="auto">
              <a:lnSpc>
                <a:spcPct val="100000"/>
              </a:lnSpc>
              <a:buNone/>
            </a:pPr>
            <a:r>
              <a:rPr lang="zh-CN" altLang="en-US" sz="2400">
                <a:latin typeface="Times New Roman" panose="02020703060505090304" charset="0"/>
                <a:sym typeface="+mn-ea"/>
              </a:rPr>
              <a:t>在</a:t>
            </a:r>
            <a:r>
              <a:rPr lang="en-US" altLang="zh-CN" sz="2400">
                <a:latin typeface="Times New Roman" panose="02020703060505090304" charset="0"/>
                <a:sym typeface="+mn-ea"/>
              </a:rPr>
              <a:t>L</a:t>
            </a:r>
            <a:r>
              <a:rPr lang="zh-CN" altLang="en-US" sz="2400">
                <a:latin typeface="Times New Roman" panose="02020703060505090304" charset="0"/>
                <a:sym typeface="+mn-ea"/>
              </a:rPr>
              <a:t>inux系统下，普通用户无法直接执行root用户权限下的命令，如果想让普通用户执行只有root用户才能执行的操作命令，就需要用到sudo。</a:t>
            </a:r>
            <a:endParaRPr lang="zh-CN" altLang="en-US" sz="2400">
              <a:latin typeface="Times New Roman" panose="02020703060505090304" charset="0"/>
              <a:sym typeface="+mn-ea"/>
            </a:endParaRPr>
          </a:p>
          <a:p>
            <a:pPr marL="0" indent="0" algn="just" fontAlgn="auto">
              <a:lnSpc>
                <a:spcPct val="100000"/>
              </a:lnSpc>
              <a:buNone/>
            </a:pPr>
            <a:r>
              <a:rPr lang="zh-CN" altLang="en-US" sz="2400" b="1">
                <a:solidFill>
                  <a:srgbClr val="0070C0"/>
                </a:solidFill>
                <a:latin typeface="Times New Roman" panose="02020703060505090304" charset="0"/>
                <a:sym typeface="+mn-ea"/>
              </a:rPr>
              <a:t>sudo  命令</a:t>
            </a:r>
            <a:endParaRPr lang="zh-CN" altLang="en-US" sz="2400">
              <a:latin typeface="Times New Roman" panose="02020703060505090304" charset="0"/>
              <a:sym typeface="+mn-ea"/>
            </a:endParaRPr>
          </a:p>
          <a:p>
            <a:pPr marL="0" indent="0" algn="just" fontAlgn="auto">
              <a:lnSpc>
                <a:spcPct val="100000"/>
              </a:lnSpc>
              <a:buNone/>
            </a:pPr>
            <a:endParaRPr lang="en-US" sz="2400" b="1">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48"/>
                                            </p:txEl>
                                          </p:spTgt>
                                        </p:tgtEl>
                                        <p:attrNameLst>
                                          <p:attrName>style.visibility</p:attrName>
                                        </p:attrNameLst>
                                      </p:cBhvr>
                                      <p:to>
                                        <p:strVal val="visible"/>
                                      </p:to>
                                    </p:set>
                                    <p:anim calcmode="lin" valueType="num">
                                      <p:cBhvr>
                                        <p:cTn id="79" dur="2000" fill="hold"/>
                                        <p:tgtEl>
                                          <p:spTgt spid="9219">
                                            <p:txEl>
                                              <p:charRg st="30" end="48"/>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4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48" end="48"/>
                                            </p:txEl>
                                          </p:spTgt>
                                        </p:tgtEl>
                                        <p:attrNameLst>
                                          <p:attrName>style.visibility</p:attrName>
                                        </p:attrNameLst>
                                      </p:cBhvr>
                                      <p:to>
                                        <p:strVal val="visible"/>
                                      </p:to>
                                    </p:set>
                                    <p:anim calcmode="lin" valueType="num">
                                      <p:cBhvr>
                                        <p:cTn id="85" dur="2000" fill="hold"/>
                                        <p:tgtEl>
                                          <p:spTgt spid="9219">
                                            <p:txEl>
                                              <p:charRg st="48" end="48"/>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48" end="48"/>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48"/>
                                            </p:txEl>
                                          </p:spTgt>
                                        </p:tgtEl>
                                        <p:attrNameLst>
                                          <p:attrName>style.visibility</p:attrName>
                                        </p:attrNameLst>
                                      </p:cBhvr>
                                      <p:to>
                                        <p:strVal val="visible"/>
                                      </p:to>
                                    </p:set>
                                    <p:anim calcmode="lin" valueType="num">
                                      <p:cBhvr>
                                        <p:cTn id="91" dur="2000" fill="hold"/>
                                        <p:tgtEl>
                                          <p:spTgt spid="9219">
                                            <p:txEl>
                                              <p:charRg st="30" end="48"/>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48"/>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48" end="48"/>
                                            </p:txEl>
                                          </p:spTgt>
                                        </p:tgtEl>
                                        <p:attrNameLst>
                                          <p:attrName>style.visibility</p:attrName>
                                        </p:attrNameLst>
                                      </p:cBhvr>
                                      <p:to>
                                        <p:strVal val="visible"/>
                                      </p:to>
                                    </p:set>
                                    <p:anim calcmode="lin" valueType="num">
                                      <p:cBhvr>
                                        <p:cTn id="97" dur="2000" fill="hold"/>
                                        <p:tgtEl>
                                          <p:spTgt spid="9219">
                                            <p:txEl>
                                              <p:charRg st="48" end="48"/>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48" end="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7140" y="365125"/>
            <a:ext cx="7268210" cy="1325880"/>
          </a:xfrm>
        </p:spPr>
        <p:txBody>
          <a:bodyPr/>
          <a:lstStyle/>
          <a:p>
            <a:r>
              <a:rPr lang="zh-CN" altLang="en-US"/>
              <a:t>用户组的管理</a:t>
            </a:r>
            <a:endParaRPr lang="zh-CN" altLang="en-US"/>
          </a:p>
        </p:txBody>
      </p:sp>
      <p:sp>
        <p:nvSpPr>
          <p:cNvPr id="9219" name="内容占位符 2"/>
          <p:cNvSpPr>
            <a:spLocks noGrp="1"/>
          </p:cNvSpPr>
          <p:nvPr>
            <p:ph idx="1"/>
          </p:nvPr>
        </p:nvSpPr>
        <p:spPr>
          <a:xfrm>
            <a:off x="1246505" y="1588770"/>
            <a:ext cx="7591425" cy="4913630"/>
          </a:xfrm>
        </p:spPr>
        <p:txBody>
          <a:bodyPr wrap="square" lIns="91440" tIns="45720" rIns="91440" bIns="45720" anchor="t">
            <a:noAutofit/>
          </a:bodyPr>
          <a:lstStyle/>
          <a:p>
            <a:pPr marL="0" indent="0" algn="just" fontAlgn="auto">
              <a:lnSpc>
                <a:spcPct val="100000"/>
              </a:lnSpc>
              <a:buNone/>
            </a:pPr>
            <a:r>
              <a:rPr lang="zh-CN" altLang="en-US" sz="2400">
                <a:latin typeface="Times New Roman" panose="02020703060505090304" charset="0"/>
              </a:rPr>
              <a:t>系统文件/etc/group</a:t>
            </a:r>
            <a:endParaRPr lang="zh-CN" altLang="en-US" sz="2400">
              <a:latin typeface="Times New Roman" panose="02020703060505090304" charset="0"/>
            </a:endParaRPr>
          </a:p>
          <a:p>
            <a:pPr marL="0" indent="0" algn="just" fontAlgn="auto">
              <a:lnSpc>
                <a:spcPct val="100000"/>
              </a:lnSpc>
              <a:buNone/>
            </a:pPr>
            <a:r>
              <a:rPr lang="zh-CN" altLang="en-US" sz="2400">
                <a:latin typeface="Times New Roman" panose="02020703060505090304" charset="0"/>
              </a:rPr>
              <a:t>在Ubuntu中任何文件或目录都属于特定的用户，每个用户都可以属于一个或者多个组，可以通过将用户加入不同的组来确定此用户对文件或者目录拥有什么样的权限。</a:t>
            </a:r>
            <a:endParaRPr lang="zh-CN" altLang="en-US" sz="2400">
              <a:latin typeface="Times New Roman" panose="02020703060505090304" charset="0"/>
            </a:endParaRPr>
          </a:p>
          <a:p>
            <a:pPr marL="0" indent="0" algn="just" fontAlgn="auto">
              <a:lnSpc>
                <a:spcPct val="100000"/>
              </a:lnSpc>
              <a:buNone/>
            </a:pPr>
            <a:r>
              <a:rPr lang="zh-CN" altLang="en-US" sz="2400">
                <a:latin typeface="Times New Roman" panose="02020703060505090304" charset="0"/>
              </a:rPr>
              <a:t>当一个用户同时是多个组中的成员时，在/etc/passwd文件中记录的是用户所属的主组，也就是登陆时所属的初始组，而其他组称为附加组。</a:t>
            </a:r>
            <a:endParaRPr lang="zh-CN" altLang="en-US" sz="2400">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0" end="160"/>
                                            </p:txEl>
                                          </p:spTgt>
                                        </p:tgtEl>
                                        <p:attrNameLst>
                                          <p:attrName>style.visibility</p:attrName>
                                        </p:attrNameLst>
                                      </p:cBhvr>
                                      <p:to>
                                        <p:strVal val="visible"/>
                                      </p:to>
                                    </p:set>
                                    <p:anim calcmode="lin" valueType="num">
                                      <p:cBhvr>
                                        <p:cTn id="7" dur="2000" fill="hold"/>
                                        <p:tgtEl>
                                          <p:spTgt spid="9219">
                                            <p:txEl>
                                              <p:charRg st="0" end="160"/>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0" end="16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 end="1"/>
                                            </p:txEl>
                                          </p:spTgt>
                                        </p:tgtEl>
                                        <p:attrNameLst>
                                          <p:attrName>style.visibility</p:attrName>
                                        </p:attrNameLst>
                                      </p:cBhvr>
                                      <p:to>
                                        <p:strVal val="visible"/>
                                      </p:to>
                                    </p:set>
                                    <p:anim calcmode="lin" valueType="num">
                                      <p:cBhvr>
                                        <p:cTn id="1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2" end="2"/>
                                            </p:txEl>
                                          </p:spTgt>
                                        </p:tgtEl>
                                        <p:attrNameLst>
                                          <p:attrName>style.visibility</p:attrName>
                                        </p:attrNameLst>
                                      </p:cBhvr>
                                      <p:to>
                                        <p:strVal val="visible"/>
                                      </p:to>
                                    </p:set>
                                    <p:anim calcmode="lin" valueType="num">
                                      <p:cBhvr>
                                        <p:cTn id="19"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1" end="1"/>
                                            </p:txEl>
                                          </p:spTgt>
                                        </p:tgtEl>
                                        <p:attrNameLst>
                                          <p:attrName>style.visibility</p:attrName>
                                        </p:attrNameLst>
                                      </p:cBhvr>
                                      <p:to>
                                        <p:strVal val="visible"/>
                                      </p:to>
                                    </p:set>
                                    <p:anim calcmode="lin" valueType="num">
                                      <p:cBhvr>
                                        <p:cTn id="25"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30" end="53"/>
                                            </p:txEl>
                                          </p:spTgt>
                                        </p:tgtEl>
                                        <p:attrNameLst>
                                          <p:attrName>style.visibility</p:attrName>
                                        </p:attrNameLst>
                                      </p:cBhvr>
                                      <p:to>
                                        <p:strVal val="visible"/>
                                      </p:to>
                                    </p:set>
                                    <p:anim calcmode="lin" valueType="num">
                                      <p:cBhvr>
                                        <p:cTn id="3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53" end="160"/>
                                            </p:txEl>
                                          </p:spTgt>
                                        </p:tgtEl>
                                        <p:attrNameLst>
                                          <p:attrName>style.visibility</p:attrName>
                                        </p:attrNameLst>
                                      </p:cBhvr>
                                      <p:to>
                                        <p:strVal val="visible"/>
                                      </p:to>
                                    </p:set>
                                    <p:anim calcmode="lin" valueType="num">
                                      <p:cBhvr>
                                        <p:cTn id="37" dur="2000" fill="hold"/>
                                        <p:tgtEl>
                                          <p:spTgt spid="9219">
                                            <p:txEl>
                                              <p:charRg st="53" end="160"/>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53" end="16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30" end="53"/>
                                            </p:txEl>
                                          </p:spTgt>
                                        </p:tgtEl>
                                        <p:attrNameLst>
                                          <p:attrName>style.visibility</p:attrName>
                                        </p:attrNameLst>
                                      </p:cBhvr>
                                      <p:to>
                                        <p:strVal val="visible"/>
                                      </p:to>
                                    </p:set>
                                    <p:anim calcmode="lin" valueType="num">
                                      <p:cBhvr>
                                        <p:cTn id="43"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53" end="160"/>
                                            </p:txEl>
                                          </p:spTgt>
                                        </p:tgtEl>
                                        <p:attrNameLst>
                                          <p:attrName>style.visibility</p:attrName>
                                        </p:attrNameLst>
                                      </p:cBhvr>
                                      <p:to>
                                        <p:strVal val="visible"/>
                                      </p:to>
                                    </p:set>
                                    <p:anim calcmode="lin" valueType="num">
                                      <p:cBhvr>
                                        <p:cTn id="49" dur="2000" fill="hold"/>
                                        <p:tgtEl>
                                          <p:spTgt spid="9219">
                                            <p:txEl>
                                              <p:charRg st="53" end="160"/>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53" end="1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703060505090304" charset="0"/>
              </a:rPr>
              <a:t>组信息文件/etc/group</a:t>
            </a:r>
            <a:endParaRPr lang="zh-CN" altLang="en-US">
              <a:latin typeface="Times New Roman" panose="02020703060505090304" charset="0"/>
            </a:endParaRPr>
          </a:p>
        </p:txBody>
      </p:sp>
      <p:sp>
        <p:nvSpPr>
          <p:cNvPr id="9219" name="内容占位符 2"/>
          <p:cNvSpPr>
            <a:spLocks noGrp="1"/>
          </p:cNvSpPr>
          <p:nvPr>
            <p:ph idx="1"/>
          </p:nvPr>
        </p:nvSpPr>
        <p:spPr>
          <a:xfrm>
            <a:off x="1350010" y="1588770"/>
            <a:ext cx="7487920" cy="4913630"/>
          </a:xfrm>
        </p:spPr>
        <p:txBody>
          <a:bodyPr wrap="square" lIns="91440" tIns="45720" rIns="91440" bIns="45720" anchor="t">
            <a:noAutofit/>
          </a:bodyPr>
          <a:lstStyle/>
          <a:p>
            <a:pPr marL="0" indent="0" algn="just" fontAlgn="auto">
              <a:lnSpc>
                <a:spcPct val="100000"/>
              </a:lnSpc>
              <a:buNone/>
            </a:pPr>
            <a:r>
              <a:rPr lang="zh-CN" altLang="en-US" sz="2400" dirty="0">
                <a:latin typeface="Times New Roman" panose="02020703060505090304" charset="0"/>
              </a:rPr>
              <a:t>第一字段：组名</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第二字段：组密码标志</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第三字段：GID</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第四字段：组中附加用户列表</a:t>
            </a:r>
            <a:endParaRPr lang="zh-CN" altLang="en-US" sz="2400" dirty="0">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0" end="42"/>
                                            </p:txEl>
                                          </p:spTgt>
                                        </p:tgtEl>
                                        <p:attrNameLst>
                                          <p:attrName>style.visibility</p:attrName>
                                        </p:attrNameLst>
                                      </p:cBhvr>
                                      <p:to>
                                        <p:strVal val="visible"/>
                                      </p:to>
                                    </p:set>
                                    <p:anim calcmode="lin" valueType="num">
                                      <p:cBhvr>
                                        <p:cTn id="7" dur="2000" fill="hold"/>
                                        <p:tgtEl>
                                          <p:spTgt spid="9219">
                                            <p:txEl>
                                              <p:charRg st="0" end="42"/>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0" end="4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 end="1"/>
                                            </p:txEl>
                                          </p:spTgt>
                                        </p:tgtEl>
                                        <p:attrNameLst>
                                          <p:attrName>style.visibility</p:attrName>
                                        </p:attrNameLst>
                                      </p:cBhvr>
                                      <p:to>
                                        <p:strVal val="visible"/>
                                      </p:to>
                                    </p:set>
                                    <p:anim calcmode="lin" valueType="num">
                                      <p:cBhvr>
                                        <p:cTn id="1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2" end="2"/>
                                            </p:txEl>
                                          </p:spTgt>
                                        </p:tgtEl>
                                        <p:attrNameLst>
                                          <p:attrName>style.visibility</p:attrName>
                                        </p:attrNameLst>
                                      </p:cBhvr>
                                      <p:to>
                                        <p:strVal val="visible"/>
                                      </p:to>
                                    </p:set>
                                    <p:anim calcmode="lin" valueType="num">
                                      <p:cBhvr>
                                        <p:cTn id="19"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 end="1"/>
                                            </p:txEl>
                                          </p:spTgt>
                                        </p:tgtEl>
                                        <p:attrNameLst>
                                          <p:attrName>style.visibility</p:attrName>
                                        </p:attrNameLst>
                                      </p:cBhvr>
                                      <p:to>
                                        <p:strVal val="visible"/>
                                      </p:to>
                                    </p:set>
                                    <p:anim calcmode="lin" valueType="num">
                                      <p:cBhvr>
                                        <p:cTn id="31"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2" end="2"/>
                                            </p:txEl>
                                          </p:spTgt>
                                        </p:tgtEl>
                                        <p:attrNameLst>
                                          <p:attrName>style.visibility</p:attrName>
                                        </p:attrNameLst>
                                      </p:cBhvr>
                                      <p:to>
                                        <p:strVal val="visible"/>
                                      </p:to>
                                    </p:set>
                                    <p:anim calcmode="lin" valueType="num">
                                      <p:cBhvr>
                                        <p:cTn id="37"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1" end="1"/>
                                            </p:txEl>
                                          </p:spTgt>
                                        </p:tgtEl>
                                        <p:attrNameLst>
                                          <p:attrName>style.visibility</p:attrName>
                                        </p:attrNameLst>
                                      </p:cBhvr>
                                      <p:to>
                                        <p:strVal val="visible"/>
                                      </p:to>
                                    </p:set>
                                    <p:anim calcmode="lin" valueType="num">
                                      <p:cBhvr>
                                        <p:cTn id="4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30" end="42"/>
                                            </p:txEl>
                                          </p:spTgt>
                                        </p:tgtEl>
                                        <p:attrNameLst>
                                          <p:attrName>style.visibility</p:attrName>
                                        </p:attrNameLst>
                                      </p:cBhvr>
                                      <p:to>
                                        <p:strVal val="visible"/>
                                      </p:to>
                                    </p:set>
                                    <p:anim calcmode="lin" valueType="num">
                                      <p:cBhvr>
                                        <p:cTn id="49" dur="2000" fill="hold"/>
                                        <p:tgtEl>
                                          <p:spTgt spid="9219">
                                            <p:txEl>
                                              <p:charRg st="30" end="42"/>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30" end="4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42" end="42"/>
                                            </p:txEl>
                                          </p:spTgt>
                                        </p:tgtEl>
                                        <p:attrNameLst>
                                          <p:attrName>style.visibility</p:attrName>
                                        </p:attrNameLst>
                                      </p:cBhvr>
                                      <p:to>
                                        <p:strVal val="visible"/>
                                      </p:to>
                                    </p:set>
                                    <p:anim calcmode="lin" valueType="num">
                                      <p:cBhvr>
                                        <p:cTn id="55" dur="2000" fill="hold"/>
                                        <p:tgtEl>
                                          <p:spTgt spid="9219">
                                            <p:txEl>
                                              <p:charRg st="42" end="42"/>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42" end="4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30" end="42"/>
                                            </p:txEl>
                                          </p:spTgt>
                                        </p:tgtEl>
                                        <p:attrNameLst>
                                          <p:attrName>style.visibility</p:attrName>
                                        </p:attrNameLst>
                                      </p:cBhvr>
                                      <p:to>
                                        <p:strVal val="visible"/>
                                      </p:to>
                                    </p:set>
                                    <p:anim calcmode="lin" valueType="num">
                                      <p:cBhvr>
                                        <p:cTn id="61" dur="2000" fill="hold"/>
                                        <p:tgtEl>
                                          <p:spTgt spid="9219">
                                            <p:txEl>
                                              <p:charRg st="30" end="42"/>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30" end="4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42" end="42"/>
                                            </p:txEl>
                                          </p:spTgt>
                                        </p:tgtEl>
                                        <p:attrNameLst>
                                          <p:attrName>style.visibility</p:attrName>
                                        </p:attrNameLst>
                                      </p:cBhvr>
                                      <p:to>
                                        <p:strVal val="visible"/>
                                      </p:to>
                                    </p:set>
                                    <p:anim calcmode="lin" valueType="num">
                                      <p:cBhvr>
                                        <p:cTn id="67" dur="2000" fill="hold"/>
                                        <p:tgtEl>
                                          <p:spTgt spid="9219">
                                            <p:txEl>
                                              <p:charRg st="42" end="42"/>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42" end="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latin typeface="Times New Roman" panose="02020703060505090304" charset="0"/>
              </a:rPr>
              <a:t>Linux用户和组管理</a:t>
            </a:r>
            <a:endParaRPr lang="zh-CN" altLang="en-US">
              <a:latin typeface="Times New Roman" panose="02020703060505090304" charset="0"/>
            </a:endParaRPr>
          </a:p>
        </p:txBody>
      </p:sp>
      <p:sp>
        <p:nvSpPr>
          <p:cNvPr id="5122" name="内容占位符 2"/>
          <p:cNvSpPr>
            <a:spLocks noGrp="1"/>
          </p:cNvSpPr>
          <p:nvPr/>
        </p:nvSpPr>
        <p:spPr>
          <a:xfrm>
            <a:off x="1630680" y="1752600"/>
            <a:ext cx="5883275" cy="4114800"/>
          </a:xfrm>
          <a:prstGeom prst="rect">
            <a:avLst/>
          </a:prstGeom>
          <a:noFill/>
          <a:ln w="9525">
            <a:noFill/>
          </a:ln>
        </p:spPr>
        <p:txBody>
          <a:bodyPr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9pPr>
          </a:lstStyle>
          <a:p>
            <a:r>
              <a:rPr lang="zh-CN" altLang="en-US"/>
              <a:t>用户与组简介</a:t>
            </a:r>
            <a:endParaRPr lang="zh-CN" altLang="en-US"/>
          </a:p>
          <a:p>
            <a:r>
              <a:rPr lang="zh-CN" altLang="en-US"/>
              <a:t>用户种类 </a:t>
            </a:r>
            <a:endParaRPr lang="zh-CN" altLang="en-US"/>
          </a:p>
          <a:p>
            <a:r>
              <a:rPr lang="zh-CN" altLang="en-US"/>
              <a:t>用户的管理 </a:t>
            </a:r>
            <a:endParaRPr lang="zh-CN" altLang="en-US"/>
          </a:p>
          <a:p>
            <a:r>
              <a:rPr lang="zh-CN" altLang="en-US"/>
              <a:t>组的管理</a:t>
            </a:r>
            <a:endParaRPr lang="zh-CN" altLang="en-US"/>
          </a:p>
          <a:p>
            <a:r>
              <a:rPr lang="zh-CN" altLang="en-US"/>
              <a:t>磁盘配额管理</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703060505090304" charset="0"/>
              </a:rPr>
              <a:t>组密码文件/etc/gshadow</a:t>
            </a:r>
            <a:endParaRPr lang="zh-CN" altLang="en-US">
              <a:latin typeface="Times New Roman" panose="02020703060505090304" charset="0"/>
            </a:endParaRPr>
          </a:p>
        </p:txBody>
      </p:sp>
      <p:sp>
        <p:nvSpPr>
          <p:cNvPr id="9219" name="内容占位符 2"/>
          <p:cNvSpPr>
            <a:spLocks noGrp="1"/>
          </p:cNvSpPr>
          <p:nvPr>
            <p:ph idx="1"/>
          </p:nvPr>
        </p:nvSpPr>
        <p:spPr>
          <a:xfrm>
            <a:off x="1283335" y="1588770"/>
            <a:ext cx="7554595" cy="4913630"/>
          </a:xfrm>
        </p:spPr>
        <p:txBody>
          <a:bodyPr wrap="square" lIns="91440" tIns="45720" rIns="91440" bIns="45720" anchor="t">
            <a:noAutofit/>
          </a:bodyPr>
          <a:lstStyle/>
          <a:p>
            <a:pPr marL="0" indent="0" algn="just" fontAlgn="auto">
              <a:lnSpc>
                <a:spcPct val="100000"/>
              </a:lnSpc>
              <a:buNone/>
            </a:pPr>
            <a:r>
              <a:rPr lang="zh-CN" altLang="en-US" sz="2400" dirty="0"/>
              <a:t>第一字段：组名</a:t>
            </a:r>
            <a:endParaRPr lang="zh-CN" altLang="en-US" sz="2400" dirty="0"/>
          </a:p>
          <a:p>
            <a:pPr marL="0" indent="0" algn="just" fontAlgn="auto">
              <a:lnSpc>
                <a:spcPct val="100000"/>
              </a:lnSpc>
              <a:buNone/>
            </a:pPr>
            <a:r>
              <a:rPr lang="zh-CN" altLang="en-US" sz="2400" dirty="0"/>
              <a:t>第二字段：组密码</a:t>
            </a:r>
            <a:endParaRPr lang="zh-CN" altLang="en-US" sz="2400" dirty="0"/>
          </a:p>
          <a:p>
            <a:pPr marL="0" indent="0" algn="just" fontAlgn="auto">
              <a:lnSpc>
                <a:spcPct val="100000"/>
              </a:lnSpc>
              <a:buNone/>
            </a:pPr>
            <a:r>
              <a:rPr lang="zh-CN" altLang="en-US" sz="2400" dirty="0"/>
              <a:t>第三字段：组管理员用户名</a:t>
            </a:r>
            <a:endParaRPr lang="zh-CN" altLang="en-US" sz="2400" dirty="0"/>
          </a:p>
          <a:p>
            <a:pPr marL="0" indent="0" algn="just" fontAlgn="auto">
              <a:lnSpc>
                <a:spcPct val="100000"/>
              </a:lnSpc>
              <a:buNone/>
            </a:pPr>
            <a:r>
              <a:rPr lang="zh-CN" altLang="en-US" sz="2400" dirty="0"/>
              <a:t>第四字段：组中附加用户列表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0" end="44"/>
                                            </p:txEl>
                                          </p:spTgt>
                                        </p:tgtEl>
                                        <p:attrNameLst>
                                          <p:attrName>style.visibility</p:attrName>
                                        </p:attrNameLst>
                                      </p:cBhvr>
                                      <p:to>
                                        <p:strVal val="visible"/>
                                      </p:to>
                                    </p:set>
                                    <p:anim calcmode="lin" valueType="num">
                                      <p:cBhvr>
                                        <p:cTn id="7" dur="2000" fill="hold"/>
                                        <p:tgtEl>
                                          <p:spTgt spid="9219">
                                            <p:txEl>
                                              <p:charRg st="0" end="44"/>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0" end="4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 end="1"/>
                                            </p:txEl>
                                          </p:spTgt>
                                        </p:tgtEl>
                                        <p:attrNameLst>
                                          <p:attrName>style.visibility</p:attrName>
                                        </p:attrNameLst>
                                      </p:cBhvr>
                                      <p:to>
                                        <p:strVal val="visible"/>
                                      </p:to>
                                    </p:set>
                                    <p:anim calcmode="lin" valueType="num">
                                      <p:cBhvr>
                                        <p:cTn id="1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2" end="2"/>
                                            </p:txEl>
                                          </p:spTgt>
                                        </p:tgtEl>
                                        <p:attrNameLst>
                                          <p:attrName>style.visibility</p:attrName>
                                        </p:attrNameLst>
                                      </p:cBhvr>
                                      <p:to>
                                        <p:strVal val="visible"/>
                                      </p:to>
                                    </p:set>
                                    <p:anim calcmode="lin" valueType="num">
                                      <p:cBhvr>
                                        <p:cTn id="19"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 end="1"/>
                                            </p:txEl>
                                          </p:spTgt>
                                        </p:tgtEl>
                                        <p:attrNameLst>
                                          <p:attrName>style.visibility</p:attrName>
                                        </p:attrNameLst>
                                      </p:cBhvr>
                                      <p:to>
                                        <p:strVal val="visible"/>
                                      </p:to>
                                    </p:set>
                                    <p:anim calcmode="lin" valueType="num">
                                      <p:cBhvr>
                                        <p:cTn id="31"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2" end="2"/>
                                            </p:txEl>
                                          </p:spTgt>
                                        </p:tgtEl>
                                        <p:attrNameLst>
                                          <p:attrName>style.visibility</p:attrName>
                                        </p:attrNameLst>
                                      </p:cBhvr>
                                      <p:to>
                                        <p:strVal val="visible"/>
                                      </p:to>
                                    </p:set>
                                    <p:anim calcmode="lin" valueType="num">
                                      <p:cBhvr>
                                        <p:cTn id="37"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3" end="3"/>
                                            </p:txEl>
                                          </p:spTgt>
                                        </p:tgtEl>
                                        <p:attrNameLst>
                                          <p:attrName>style.visibility</p:attrName>
                                        </p:attrNameLst>
                                      </p:cBhvr>
                                      <p:to>
                                        <p:strVal val="visible"/>
                                      </p:to>
                                    </p:set>
                                    <p:anim calcmode="lin" valueType="num">
                                      <p:cBhvr>
                                        <p:cTn id="43"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1" end="1"/>
                                            </p:txEl>
                                          </p:spTgt>
                                        </p:tgtEl>
                                        <p:attrNameLst>
                                          <p:attrName>style.visibility</p:attrName>
                                        </p:attrNameLst>
                                      </p:cBhvr>
                                      <p:to>
                                        <p:strVal val="visible"/>
                                      </p:to>
                                    </p:set>
                                    <p:anim calcmode="lin" valueType="num">
                                      <p:cBhvr>
                                        <p:cTn id="49"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2" end="2"/>
                                            </p:txEl>
                                          </p:spTgt>
                                        </p:tgtEl>
                                        <p:attrNameLst>
                                          <p:attrName>style.visibility</p:attrName>
                                        </p:attrNameLst>
                                      </p:cBhvr>
                                      <p:to>
                                        <p:strVal val="visible"/>
                                      </p:to>
                                    </p:set>
                                    <p:anim calcmode="lin" valueType="num">
                                      <p:cBhvr>
                                        <p:cTn id="55"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 end="1"/>
                                            </p:txEl>
                                          </p:spTgt>
                                        </p:tgtEl>
                                        <p:attrNameLst>
                                          <p:attrName>style.visibility</p:attrName>
                                        </p:attrNameLst>
                                      </p:cBhvr>
                                      <p:to>
                                        <p:strVal val="visible"/>
                                      </p:to>
                                    </p:set>
                                    <p:anim calcmode="lin" valueType="num">
                                      <p:cBhvr>
                                        <p:cTn id="61"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pRg st="3" end="3"/>
                                            </p:txEl>
                                          </p:spTgt>
                                        </p:tgtEl>
                                        <p:attrNameLst>
                                          <p:attrName>style.visibility</p:attrName>
                                        </p:attrNameLst>
                                      </p:cBhvr>
                                      <p:to>
                                        <p:strVal val="visible"/>
                                      </p:to>
                                    </p:set>
                                    <p:anim calcmode="lin" valueType="num">
                                      <p:cBhvr>
                                        <p:cTn id="67" dur="20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44" end="44"/>
                                            </p:txEl>
                                          </p:spTgt>
                                        </p:tgtEl>
                                        <p:attrNameLst>
                                          <p:attrName>style.visibility</p:attrName>
                                        </p:attrNameLst>
                                      </p:cBhvr>
                                      <p:to>
                                        <p:strVal val="visible"/>
                                      </p:to>
                                    </p:set>
                                    <p:anim calcmode="lin" valueType="num">
                                      <p:cBhvr>
                                        <p:cTn id="73" dur="2000" fill="hold"/>
                                        <p:tgtEl>
                                          <p:spTgt spid="9219">
                                            <p:txEl>
                                              <p:charRg st="44" end="44"/>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44" end="4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pRg st="3" end="3"/>
                                            </p:txEl>
                                          </p:spTgt>
                                        </p:tgtEl>
                                        <p:attrNameLst>
                                          <p:attrName>style.visibility</p:attrName>
                                        </p:attrNameLst>
                                      </p:cBhvr>
                                      <p:to>
                                        <p:strVal val="visible"/>
                                      </p:to>
                                    </p:set>
                                    <p:anim calcmode="lin" valueType="num">
                                      <p:cBhvr>
                                        <p:cTn id="79" dur="20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44" end="44"/>
                                            </p:txEl>
                                          </p:spTgt>
                                        </p:tgtEl>
                                        <p:attrNameLst>
                                          <p:attrName>style.visibility</p:attrName>
                                        </p:attrNameLst>
                                      </p:cBhvr>
                                      <p:to>
                                        <p:strVal val="visible"/>
                                      </p:to>
                                    </p:set>
                                    <p:anim calcmode="lin" valueType="num">
                                      <p:cBhvr>
                                        <p:cTn id="85" dur="2000" fill="hold"/>
                                        <p:tgtEl>
                                          <p:spTgt spid="9219">
                                            <p:txEl>
                                              <p:charRg st="44" end="44"/>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44" end="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15" y="187325"/>
            <a:ext cx="7276465" cy="1325880"/>
          </a:xfrm>
        </p:spPr>
        <p:txBody>
          <a:bodyPr/>
          <a:lstStyle/>
          <a:p>
            <a:r>
              <a:rPr>
                <a:latin typeface="Times New Roman" panose="02020703060505090304" charset="0"/>
              </a:rPr>
              <a:t>用户组管理</a:t>
            </a:r>
            <a:r>
              <a:rPr lang="zh-CN">
                <a:latin typeface="Times New Roman" panose="02020703060505090304" charset="0"/>
              </a:rPr>
              <a:t>命令</a:t>
            </a:r>
            <a:endParaRPr lang="zh-CN">
              <a:latin typeface="Times New Roman" panose="02020703060505090304" charset="0"/>
            </a:endParaRPr>
          </a:p>
        </p:txBody>
      </p:sp>
      <p:sp>
        <p:nvSpPr>
          <p:cNvPr id="9219" name="内容占位符 2"/>
          <p:cNvSpPr>
            <a:spLocks noGrp="1"/>
          </p:cNvSpPr>
          <p:nvPr>
            <p:ph idx="1"/>
          </p:nvPr>
        </p:nvSpPr>
        <p:spPr>
          <a:xfrm>
            <a:off x="1273810" y="1327150"/>
            <a:ext cx="7564120" cy="5337175"/>
          </a:xfrm>
        </p:spPr>
        <p:txBody>
          <a:bodyPr wrap="square" lIns="91440" tIns="45720" rIns="91440" bIns="45720" anchor="t">
            <a:noAutofit/>
          </a:bodyPr>
          <a:lstStyle/>
          <a:p>
            <a:pPr algn="just" fontAlgn="auto">
              <a:lnSpc>
                <a:spcPct val="150000"/>
              </a:lnSpc>
              <a:buFont typeface="Wingdings" panose="05000000000000000000" charset="0"/>
              <a:buChar char=""/>
            </a:pPr>
            <a:r>
              <a:rPr lang="zh-CN" altLang="en-US" sz="2400" b="1" dirty="0">
                <a:solidFill>
                  <a:schemeClr val="tx1">
                    <a:lumMod val="95000"/>
                    <a:lumOff val="5000"/>
                  </a:schemeClr>
                </a:solidFill>
                <a:latin typeface="Times New Roman" panose="02020703060505090304" charset="0"/>
              </a:rPr>
              <a:t>添加用户组：groupadd</a:t>
            </a: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r>
              <a:rPr lang="en-US" altLang="zh-CN" sz="2400" b="1" dirty="0">
                <a:solidFill>
                  <a:srgbClr val="0070C0"/>
                </a:solidFill>
                <a:latin typeface="Times New Roman" panose="02020703060505090304" charset="0"/>
                <a:cs typeface="Times New Roman" panose="02020703060505090304" charset="0"/>
                <a:sym typeface="+mn-ea"/>
              </a:rPr>
              <a:t>groupadd -g 888 admins</a:t>
            </a:r>
            <a:r>
              <a:rPr lang="en-US" altLang="zh-CN" sz="2400" dirty="0">
                <a:solidFill>
                  <a:srgbClr val="292929"/>
                </a:solidFill>
                <a:latin typeface="Times New Roman" panose="02020703060505090304" charset="0"/>
                <a:cs typeface="Times New Roman" panose="02020703060505090304" charset="0"/>
                <a:sym typeface="+mn-ea"/>
              </a:rPr>
              <a:t>    #</a:t>
            </a:r>
            <a:r>
              <a:rPr lang="en-US" altLang="zh-CN" sz="2400" dirty="0">
                <a:solidFill>
                  <a:srgbClr val="808080"/>
                </a:solidFill>
                <a:latin typeface="Times New Roman" panose="02020703060505090304" charset="0"/>
                <a:cs typeface="Times New Roman" panose="02020703060505090304" charset="0"/>
                <a:sym typeface="+mn-ea"/>
              </a:rPr>
              <a:t>创建用户组admins，其GID为888</a:t>
            </a:r>
            <a:endParaRPr lang="zh-CN" altLang="en-US" sz="2400" b="1" dirty="0">
              <a:solidFill>
                <a:schemeClr val="tx1">
                  <a:lumMod val="95000"/>
                  <a:lumOff val="5000"/>
                </a:schemeClr>
              </a:solidFill>
              <a:latin typeface="Times New Roman" panose="02020703060505090304" charset="0"/>
            </a:endParaRPr>
          </a:p>
          <a:p>
            <a:pPr fontAlgn="auto">
              <a:lnSpc>
                <a:spcPct val="150000"/>
              </a:lnSpc>
              <a:spcBef>
                <a:spcPts val="0"/>
              </a:spcBef>
              <a:spcAft>
                <a:spcPts val="0"/>
              </a:spcAft>
              <a:buFont typeface="Wingdings" panose="05000000000000000000" charset="0"/>
              <a:buChar char=""/>
              <a:defRPr/>
            </a:pPr>
            <a:r>
              <a:rPr lang="en-US" altLang="zh-CN" sz="2400" b="1" dirty="0">
                <a:solidFill>
                  <a:srgbClr val="292929"/>
                </a:solidFill>
                <a:latin typeface="Times New Roman" panose="02020703060505090304" charset="0"/>
                <a:cs typeface="Times New Roman" panose="02020703060505090304" charset="0"/>
                <a:sym typeface="+mn-ea"/>
              </a:rPr>
              <a:t>删除用户组：</a:t>
            </a:r>
            <a:r>
              <a:rPr lang="en-US" altLang="zh-CN" sz="2400" b="1" dirty="0">
                <a:latin typeface="Times New Roman" panose="02020703060505090304" charset="0"/>
                <a:cs typeface="Times New Roman" panose="02020703060505090304" charset="0"/>
                <a:sym typeface="+mn-ea"/>
              </a:rPr>
              <a:t> </a:t>
            </a:r>
            <a:r>
              <a:rPr lang="en-US" altLang="zh-CN" sz="2400" b="1" dirty="0">
                <a:solidFill>
                  <a:srgbClr val="292929"/>
                </a:solidFill>
                <a:latin typeface="Times New Roman" panose="02020703060505090304" charset="0"/>
                <a:cs typeface="Times New Roman" panose="02020703060505090304" charset="0"/>
                <a:sym typeface="+mn-ea"/>
              </a:rPr>
              <a:t>groupdel </a:t>
            </a:r>
            <a:r>
              <a:rPr lang="en-US" altLang="zh-CN" sz="2400" dirty="0">
                <a:solidFill>
                  <a:srgbClr val="292929"/>
                </a:solidFill>
                <a:latin typeface="Times New Roman" panose="02020703060505090304" charset="0"/>
                <a:cs typeface="Times New Roman" panose="02020703060505090304" charset="0"/>
                <a:sym typeface="+mn-ea"/>
              </a:rPr>
              <a:t>组名</a:t>
            </a:r>
            <a:endParaRPr lang="en-US" altLang="zh-CN" sz="2400" b="1" dirty="0">
              <a:latin typeface="+mn-lt"/>
              <a:ea typeface="+mn-ea"/>
            </a:endParaRPr>
          </a:p>
          <a:p>
            <a:pPr fontAlgn="auto">
              <a:lnSpc>
                <a:spcPct val="150000"/>
              </a:lnSpc>
              <a:spcBef>
                <a:spcPts val="0"/>
              </a:spcBef>
              <a:spcAft>
                <a:spcPts val="0"/>
              </a:spcAft>
              <a:buFont typeface="Wingdings" panose="05000000000000000000" charset="0"/>
              <a:buChar char=""/>
              <a:defRPr/>
            </a:pPr>
            <a:r>
              <a:rPr lang="en-US" altLang="zh-CN" sz="2400" b="1" dirty="0">
                <a:solidFill>
                  <a:srgbClr val="292929"/>
                </a:solidFill>
                <a:latin typeface="Times New Roman" panose="02020703060505090304" charset="0"/>
                <a:cs typeface="Times New Roman" panose="02020703060505090304" charset="0"/>
                <a:sym typeface="+mn-ea"/>
              </a:rPr>
              <a:t>修改用户组信息</a:t>
            </a:r>
            <a:r>
              <a:rPr lang="zh-CN" altLang="en-US" sz="2400" b="1" dirty="0">
                <a:latin typeface="Times New Roman" panose="02020703060505090304" charset="0"/>
                <a:cs typeface="Times New Roman" panose="02020703060505090304" charset="0"/>
                <a:sym typeface="+mn-ea"/>
              </a:rPr>
              <a:t>：</a:t>
            </a:r>
            <a:r>
              <a:rPr lang="en-US" altLang="zh-CN" sz="2400" b="1" dirty="0">
                <a:solidFill>
                  <a:srgbClr val="292929"/>
                </a:solidFill>
                <a:latin typeface="Times New Roman" panose="02020703060505090304" charset="0"/>
                <a:cs typeface="Times New Roman" panose="02020703060505090304" charset="0"/>
                <a:sym typeface="+mn-ea"/>
              </a:rPr>
              <a:t>groupmod</a:t>
            </a:r>
            <a:endParaRPr lang="en-US" altLang="zh-CN" sz="2400" b="1" dirty="0">
              <a:solidFill>
                <a:srgbClr val="292929"/>
              </a:solidFill>
              <a:latin typeface="Times New Roman" panose="02020703060505090304" charset="0"/>
              <a:cs typeface="Times New Roman" panose="02020703060505090304" charset="0"/>
              <a:sym typeface="+mn-ea"/>
            </a:endParaRPr>
          </a:p>
          <a:p>
            <a:pPr marL="0" indent="0" fontAlgn="auto">
              <a:lnSpc>
                <a:spcPct val="150000"/>
              </a:lnSpc>
              <a:spcBef>
                <a:spcPts val="0"/>
              </a:spcBef>
              <a:spcAft>
                <a:spcPts val="0"/>
              </a:spcAft>
              <a:buNone/>
              <a:defRPr/>
            </a:pPr>
            <a:r>
              <a:rPr lang="en-US" altLang="zh-CN" sz="2400" b="1" dirty="0">
                <a:solidFill>
                  <a:srgbClr val="0070C0"/>
                </a:solidFill>
                <a:latin typeface="Times New Roman" panose="02020703060505090304" charset="0"/>
                <a:ea typeface="+mn-ea"/>
                <a:cs typeface="Times New Roman" panose="02020703060505090304" charset="0"/>
              </a:rPr>
              <a:t>groupmod -n </a:t>
            </a:r>
            <a:r>
              <a:rPr lang="en-US" altLang="zh-CN" sz="2400" b="1" dirty="0" err="1" smtClean="0">
                <a:solidFill>
                  <a:srgbClr val="0070C0"/>
                </a:solidFill>
                <a:latin typeface="Times New Roman" panose="02020703060505090304" charset="0"/>
                <a:ea typeface="+mn-ea"/>
                <a:cs typeface="Times New Roman" panose="02020703060505090304" charset="0"/>
              </a:rPr>
              <a:t>testusers</a:t>
            </a:r>
            <a:r>
              <a:rPr lang="en-US" altLang="zh-CN" sz="2400" b="1" dirty="0" smtClean="0">
                <a:solidFill>
                  <a:srgbClr val="0070C0"/>
                </a:solidFill>
                <a:latin typeface="Times New Roman" panose="02020703060505090304" charset="0"/>
                <a:ea typeface="+mn-ea"/>
                <a:cs typeface="Times New Roman" panose="02020703060505090304" charset="0"/>
              </a:rPr>
              <a:t> </a:t>
            </a:r>
            <a:r>
              <a:rPr lang="en-US" altLang="zh-CN" sz="2400" b="1" dirty="0">
                <a:solidFill>
                  <a:srgbClr val="0070C0"/>
                </a:solidFill>
                <a:latin typeface="Times New Roman" panose="02020703060505090304" charset="0"/>
                <a:ea typeface="+mn-ea"/>
                <a:cs typeface="Times New Roman" panose="02020703060505090304" charset="0"/>
              </a:rPr>
              <a:t>admins</a:t>
            </a:r>
            <a:endParaRPr lang="en-US" altLang="zh-CN" sz="2400" b="1" dirty="0">
              <a:solidFill>
                <a:srgbClr val="292929"/>
              </a:solidFill>
              <a:latin typeface="Times New Roman" panose="02020703060505090304" charset="0"/>
              <a:ea typeface="+mn-ea"/>
              <a:cs typeface="Times New Roman" panose="02020703060505090304" charset="0"/>
            </a:endParaRPr>
          </a:p>
          <a:p>
            <a:pPr marL="0" indent="0" fontAlgn="auto">
              <a:lnSpc>
                <a:spcPct val="150000"/>
              </a:lnSpc>
              <a:spcBef>
                <a:spcPts val="0"/>
              </a:spcBef>
              <a:spcAft>
                <a:spcPts val="0"/>
              </a:spcAft>
              <a:buNone/>
              <a:defRPr/>
            </a:pPr>
            <a:r>
              <a:rPr lang="en-US" altLang="zh-CN" sz="2400" dirty="0">
                <a:solidFill>
                  <a:srgbClr val="292929"/>
                </a:solidFill>
                <a:latin typeface="Times New Roman" panose="02020703060505090304" charset="0"/>
                <a:ea typeface="+mn-ea"/>
                <a:cs typeface="Times New Roman" panose="02020703060505090304" charset="0"/>
              </a:rPr>
              <a:t>#</a:t>
            </a:r>
            <a:r>
              <a:rPr lang="en-US" altLang="zh-CN" sz="2400" dirty="0" err="1">
                <a:solidFill>
                  <a:srgbClr val="292929"/>
                </a:solidFill>
                <a:latin typeface="Times New Roman" panose="02020703060505090304" charset="0"/>
                <a:ea typeface="+mn-ea"/>
                <a:cs typeface="Times New Roman" panose="02020703060505090304" charset="0"/>
              </a:rPr>
              <a:t>修改admins</a:t>
            </a:r>
            <a:r>
              <a:rPr lang="en-US" altLang="zh-CN" sz="2400" dirty="0" err="1" smtClean="0">
                <a:solidFill>
                  <a:srgbClr val="292929"/>
                </a:solidFill>
                <a:latin typeface="Times New Roman" panose="02020703060505090304" charset="0"/>
                <a:ea typeface="+mn-ea"/>
                <a:cs typeface="Times New Roman" panose="02020703060505090304" charset="0"/>
              </a:rPr>
              <a:t>组名为testusers</a:t>
            </a:r>
            <a:endParaRPr lang="en-US" altLang="zh-CN" sz="2400" b="1"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144"/>
                                            </p:txEl>
                                          </p:spTgt>
                                        </p:tgtEl>
                                        <p:attrNameLst>
                                          <p:attrName>style.visibility</p:attrName>
                                        </p:attrNameLst>
                                      </p:cBhvr>
                                      <p:to>
                                        <p:strVal val="visible"/>
                                      </p:to>
                                    </p:set>
                                    <p:anim calcmode="lin" valueType="num">
                                      <p:cBhvr>
                                        <p:cTn id="85" dur="2000" fill="hold"/>
                                        <p:tgtEl>
                                          <p:spTgt spid="9219">
                                            <p:txEl>
                                              <p:charRg st="53" end="144"/>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14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144"/>
                                            </p:txEl>
                                          </p:spTgt>
                                        </p:tgtEl>
                                        <p:attrNameLst>
                                          <p:attrName>style.visibility</p:attrName>
                                        </p:attrNameLst>
                                      </p:cBhvr>
                                      <p:to>
                                        <p:strVal val="visible"/>
                                      </p:to>
                                    </p:set>
                                    <p:anim calcmode="lin" valueType="num">
                                      <p:cBhvr>
                                        <p:cTn id="97" dur="2000" fill="hold"/>
                                        <p:tgtEl>
                                          <p:spTgt spid="9219">
                                            <p:txEl>
                                              <p:charRg st="53" end="144"/>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1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a:latin typeface="Times New Roman" panose="02020703060505090304" charset="0"/>
              </a:rPr>
              <a:t>用户组管理</a:t>
            </a:r>
            <a:r>
              <a:rPr lang="zh-CN">
                <a:latin typeface="Times New Roman" panose="02020703060505090304" charset="0"/>
              </a:rPr>
              <a:t>命令</a:t>
            </a:r>
            <a:endParaRPr lang="zh-CN">
              <a:latin typeface="Times New Roman" panose="02020703060505090304" charset="0"/>
            </a:endParaRPr>
          </a:p>
        </p:txBody>
      </p:sp>
      <p:sp>
        <p:nvSpPr>
          <p:cNvPr id="9219" name="内容占位符 2"/>
          <p:cNvSpPr>
            <a:spLocks noGrp="1"/>
          </p:cNvSpPr>
          <p:nvPr>
            <p:ph idx="1"/>
          </p:nvPr>
        </p:nvSpPr>
        <p:spPr>
          <a:xfrm>
            <a:off x="1273810" y="1327150"/>
            <a:ext cx="7564120" cy="5337175"/>
          </a:xfrm>
        </p:spPr>
        <p:txBody>
          <a:bodyPr wrap="square" lIns="91440" tIns="45720" rIns="91440" bIns="45720" anchor="t">
            <a:noAutofit/>
          </a:bodyPr>
          <a:lstStyle/>
          <a:p>
            <a:pPr algn="just" fontAlgn="auto">
              <a:lnSpc>
                <a:spcPct val="150000"/>
              </a:lnSpc>
              <a:buFont typeface="Wingdings" panose="05000000000000000000" charset="0"/>
              <a:buChar char=""/>
            </a:pPr>
            <a:r>
              <a:rPr lang="en-US" altLang="zh-CN" sz="2400" b="1" dirty="0">
                <a:solidFill>
                  <a:schemeClr val="tx1">
                    <a:lumMod val="95000"/>
                    <a:lumOff val="5000"/>
                  </a:schemeClr>
                </a:solidFill>
                <a:latin typeface="Times New Roman" panose="02020703060505090304" charset="0"/>
              </a:rPr>
              <a:t> </a:t>
            </a:r>
            <a:r>
              <a:rPr lang="zh-CN" altLang="en-US" sz="2400" b="1" dirty="0">
                <a:solidFill>
                  <a:schemeClr val="tx1">
                    <a:lumMod val="95000"/>
                    <a:lumOff val="5000"/>
                  </a:schemeClr>
                </a:solidFill>
                <a:latin typeface="Times New Roman" panose="02020703060505090304" charset="0"/>
              </a:rPr>
              <a:t>gpasswd  设置组密码及管理组内成员</a:t>
            </a: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00000"/>
              </a:lnSpc>
              <a:buNone/>
            </a:pPr>
            <a:r>
              <a:rPr lang="en-US" altLang="zh-CN" sz="2400" b="1" dirty="0" err="1">
                <a:solidFill>
                  <a:srgbClr val="0070C0"/>
                </a:solidFill>
                <a:latin typeface="Times New Roman" panose="02020703060505090304" charset="0"/>
              </a:rPr>
              <a:t>gpasswd</a:t>
            </a:r>
            <a:r>
              <a:rPr lang="en-US" altLang="zh-CN" sz="2400" b="1" dirty="0">
                <a:solidFill>
                  <a:srgbClr val="0070C0"/>
                </a:solidFill>
                <a:latin typeface="Times New Roman" panose="02020703060505090304" charset="0"/>
              </a:rPr>
              <a:t> [</a:t>
            </a:r>
            <a:r>
              <a:rPr lang="zh-CN" altLang="en-US" sz="2400" b="1" dirty="0">
                <a:solidFill>
                  <a:srgbClr val="0070C0"/>
                </a:solidFill>
                <a:latin typeface="Times New Roman" panose="02020703060505090304" charset="0"/>
              </a:rPr>
              <a:t>选项</a:t>
            </a:r>
            <a:r>
              <a:rPr lang="en-US" altLang="zh-CN" sz="2400" b="1" dirty="0">
                <a:solidFill>
                  <a:srgbClr val="0070C0"/>
                </a:solidFill>
                <a:latin typeface="Times New Roman" panose="02020703060505090304" charset="0"/>
              </a:rPr>
              <a:t>] </a:t>
            </a:r>
            <a:r>
              <a:rPr lang="zh-CN" altLang="en-US" sz="2400" b="1" dirty="0">
                <a:solidFill>
                  <a:srgbClr val="0070C0"/>
                </a:solidFill>
                <a:latin typeface="Times New Roman" panose="02020703060505090304" charset="0"/>
              </a:rPr>
              <a:t>组名 </a:t>
            </a: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00000"/>
              </a:lnSpc>
              <a:buNone/>
            </a:pPr>
            <a:r>
              <a:rPr lang="zh-CN" altLang="en-US" sz="2400" b="1" dirty="0">
                <a:solidFill>
                  <a:schemeClr val="tx1">
                    <a:lumMod val="95000"/>
                    <a:lumOff val="5000"/>
                  </a:schemeClr>
                </a:solidFill>
                <a:latin typeface="Times New Roman" panose="02020703060505090304" charset="0"/>
              </a:rPr>
              <a:t>选项：</a:t>
            </a: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00000"/>
              </a:lnSpc>
              <a:buNone/>
            </a:pPr>
            <a:r>
              <a:rPr lang="en-US" altLang="zh-CN" sz="2400" dirty="0">
                <a:solidFill>
                  <a:srgbClr val="292929"/>
                </a:solidFill>
                <a:latin typeface="Times New Roman" panose="02020703060505090304" charset="0"/>
                <a:cs typeface="Times New Roman" panose="02020703060505090304" charset="0"/>
                <a:sym typeface="+mn-ea"/>
              </a:rPr>
              <a:t>-a</a:t>
            </a:r>
            <a:r>
              <a:rPr lang="en-US" altLang="zh-CN" sz="2400" dirty="0">
                <a:latin typeface="Times New Roman" panose="02020703060505090304" charset="0"/>
                <a:cs typeface="Times New Roman" panose="02020703060505090304" charset="0"/>
                <a:sym typeface="+mn-ea"/>
              </a:rPr>
              <a:t>  用户名   </a:t>
            </a:r>
            <a:r>
              <a:rPr lang="en-US" altLang="zh-CN" sz="2400" dirty="0">
                <a:solidFill>
                  <a:srgbClr val="292929"/>
                </a:solidFill>
                <a:latin typeface="Times New Roman" panose="02020703060505090304" charset="0"/>
                <a:cs typeface="Times New Roman" panose="02020703060505090304" charset="0"/>
                <a:sym typeface="+mn-ea"/>
              </a:rPr>
              <a:t>添加用户到用户组</a:t>
            </a:r>
            <a:endParaRPr lang="en-US" altLang="zh-CN" sz="2400" dirty="0">
              <a:solidFill>
                <a:srgbClr val="292929"/>
              </a:solidFill>
              <a:latin typeface="Times New Roman" panose="02020703060505090304" charset="0"/>
              <a:cs typeface="Times New Roman" panose="02020703060505090304" charset="0"/>
              <a:sym typeface="+mn-ea"/>
            </a:endParaRPr>
          </a:p>
          <a:p>
            <a:pPr marL="0" indent="0" fontAlgn="auto">
              <a:lnSpc>
                <a:spcPct val="100000"/>
              </a:lnSpc>
              <a:spcBef>
                <a:spcPts val="0"/>
              </a:spcBef>
              <a:spcAft>
                <a:spcPts val="0"/>
              </a:spcAft>
              <a:buNone/>
              <a:defRPr/>
            </a:pPr>
            <a:r>
              <a:rPr lang="en-US" altLang="zh-CN" sz="2400" dirty="0">
                <a:solidFill>
                  <a:srgbClr val="292929"/>
                </a:solidFill>
                <a:latin typeface="Times New Roman" panose="02020703060505090304" charset="0"/>
                <a:cs typeface="Times New Roman" panose="02020703060505090304" charset="0"/>
                <a:sym typeface="+mn-ea"/>
              </a:rPr>
              <a:t>-d</a:t>
            </a:r>
            <a:r>
              <a:rPr lang="en-US" altLang="zh-CN" sz="2400" dirty="0">
                <a:latin typeface="Times New Roman" panose="02020703060505090304" charset="0"/>
                <a:cs typeface="Times New Roman" panose="02020703060505090304" charset="0"/>
                <a:sym typeface="+mn-ea"/>
              </a:rPr>
              <a:t>  用户名  </a:t>
            </a:r>
            <a:r>
              <a:rPr lang="en-US" altLang="zh-CN" sz="2400" dirty="0">
                <a:solidFill>
                  <a:srgbClr val="292929"/>
                </a:solidFill>
                <a:latin typeface="Times New Roman" panose="02020703060505090304" charset="0"/>
                <a:cs typeface="Times New Roman" panose="02020703060505090304" charset="0"/>
                <a:sym typeface="+mn-ea"/>
              </a:rPr>
              <a:t>从用户组中删除用户</a:t>
            </a: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sym typeface="+mn-ea"/>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150485"/>
          </a:xfrm>
        </p:spPr>
        <p:txBody>
          <a:bodyPr wrap="square" lIns="91440" tIns="45720" rIns="91440" bIns="45720" anchor="t">
            <a:noAutofit/>
          </a:bodyPr>
          <a:lstStyle/>
          <a:p>
            <a:pPr marL="0" indent="0" algn="just" fontAlgn="auto">
              <a:lnSpc>
                <a:spcPct val="125000"/>
              </a:lnSpc>
              <a:buNone/>
            </a:pPr>
            <a:r>
              <a:rPr lang="en-US" altLang="zh-CN" sz="2400" dirty="0">
                <a:latin typeface="Times New Roman" panose="02020703060505090304" charset="0"/>
                <a:cs typeface="Times New Roman" panose="02020703060505090304" charset="0"/>
                <a:sym typeface="+mn-ea"/>
              </a:rPr>
              <a:t>磁盘配额是计算机中指定</a:t>
            </a:r>
            <a:r>
              <a:rPr lang="en-US" altLang="zh-CN" sz="2400" b="1" dirty="0">
                <a:solidFill>
                  <a:srgbClr val="FF0000"/>
                </a:solidFill>
                <a:latin typeface="Times New Roman" panose="02020703060505090304" charset="0"/>
                <a:cs typeface="Times New Roman" panose="02020703060505090304" charset="0"/>
                <a:sym typeface="+mn-ea"/>
              </a:rPr>
              <a:t>磁盘的储存限制</a:t>
            </a:r>
            <a:r>
              <a:rPr lang="en-US" altLang="zh-CN" sz="2400" dirty="0">
                <a:latin typeface="Times New Roman" panose="02020703060505090304" charset="0"/>
                <a:cs typeface="Times New Roman" panose="02020703060505090304" charset="0"/>
                <a:sym typeface="+mn-ea"/>
              </a:rPr>
              <a:t>，就是管理员可以为用户所能使用的磁盘空间进行配额限制，每一用户只能使用最大配额范围内的磁盘空间。这样可以避免因某个用户的过度使用磁盘空间造成其他用户无法正常工作甚至影响系统运行。在服务器管理中此功能非常重要。</a:t>
            </a:r>
            <a:endParaRPr lang="en-US" altLang="zh-CN" sz="2400" dirty="0">
              <a:latin typeface="Times New Roman" panose="02020703060505090304" charset="0"/>
              <a:cs typeface="Times New Roman" panose="02020703060505090304" charset="0"/>
              <a:sym typeface="+mn-ea"/>
            </a:endParaRPr>
          </a:p>
          <a:p>
            <a:pPr algn="just" fontAlgn="auto">
              <a:lnSpc>
                <a:spcPct val="125000"/>
              </a:lnSpc>
              <a:buFont typeface="Wingdings" panose="05000000000000000000" charset="0"/>
              <a:buChar char=""/>
            </a:pPr>
            <a:r>
              <a:rPr lang="en-US" altLang="zh-CN" sz="2400" dirty="0">
                <a:solidFill>
                  <a:srgbClr val="0070C0"/>
                </a:solidFill>
                <a:latin typeface="Times New Roman" panose="02020703060505090304" charset="0"/>
                <a:cs typeface="Times New Roman" panose="02020703060505090304" charset="0"/>
                <a:sym typeface="+mn-ea"/>
              </a:rPr>
              <a:t>磁盘配额限制特点</a:t>
            </a:r>
            <a:r>
              <a:rPr lang="zh-CN" altLang="en-US" sz="2400" dirty="0">
                <a:solidFill>
                  <a:srgbClr val="0070C0"/>
                </a:solidFill>
                <a:latin typeface="Times New Roman" panose="02020703060505090304" charset="0"/>
                <a:cs typeface="Times New Roman" panose="02020703060505090304" charset="0"/>
                <a:sym typeface="+mn-ea"/>
              </a:rPr>
              <a:t>：</a:t>
            </a:r>
            <a:endParaRPr lang="en-US" altLang="zh-CN" sz="2400" dirty="0">
              <a:latin typeface="Times New Roman" panose="02020703060505090304" charset="0"/>
              <a:cs typeface="Times New Roman" panose="02020703060505090304" charset="0"/>
              <a:sym typeface="+mn-ea"/>
            </a:endParaRPr>
          </a:p>
          <a:p>
            <a:pPr lvl="1" algn="just" fontAlgn="auto">
              <a:lnSpc>
                <a:spcPct val="125000"/>
              </a:lnSpc>
              <a:buFont typeface="Wingdings" panose="05000000000000000000" charset="0"/>
              <a:buChar char=""/>
            </a:pPr>
            <a:r>
              <a:rPr lang="en-US" altLang="zh-CN" dirty="0">
                <a:latin typeface="Times New Roman" panose="02020703060505090304" charset="0"/>
                <a:cs typeface="Times New Roman" panose="02020703060505090304" charset="0"/>
                <a:sym typeface="+mn-ea"/>
              </a:rPr>
              <a:t>限制方式：</a:t>
            </a:r>
            <a:r>
              <a:rPr lang="en-US" altLang="zh-CN" dirty="0">
                <a:solidFill>
                  <a:srgbClr val="7030A0"/>
                </a:solidFill>
                <a:latin typeface="Times New Roman" panose="02020703060505090304" charset="0"/>
                <a:cs typeface="Times New Roman" panose="02020703060505090304" charset="0"/>
                <a:sym typeface="+mn-ea"/>
              </a:rPr>
              <a:t>软限制</a:t>
            </a:r>
            <a:r>
              <a:rPr lang="en-US" altLang="zh-CN" dirty="0">
                <a:latin typeface="Times New Roman" panose="02020703060505090304" charset="0"/>
                <a:cs typeface="Times New Roman" panose="02020703060505090304" charset="0"/>
                <a:sym typeface="+mn-ea"/>
              </a:rPr>
              <a:t>，</a:t>
            </a:r>
            <a:r>
              <a:rPr lang="en-US" altLang="zh-CN" dirty="0">
                <a:solidFill>
                  <a:srgbClr val="7030A0"/>
                </a:solidFill>
                <a:latin typeface="Times New Roman" panose="02020703060505090304" charset="0"/>
                <a:cs typeface="Times New Roman" panose="02020703060505090304" charset="0"/>
                <a:sym typeface="+mn-ea"/>
              </a:rPr>
              <a:t>硬限制</a:t>
            </a:r>
            <a:endParaRPr lang="en-US" altLang="zh-CN" dirty="0">
              <a:latin typeface="Times New Roman" panose="02020703060505090304" charset="0"/>
              <a:cs typeface="Times New Roman" panose="02020703060505090304" charset="0"/>
              <a:sym typeface="+mn-ea"/>
            </a:endParaRPr>
          </a:p>
          <a:p>
            <a:pPr lvl="1" algn="just" fontAlgn="auto">
              <a:lnSpc>
                <a:spcPct val="125000"/>
              </a:lnSpc>
              <a:buFont typeface="Wingdings" panose="05000000000000000000" charset="0"/>
              <a:buChar char=""/>
            </a:pPr>
            <a:r>
              <a:rPr lang="en-US" altLang="zh-CN" dirty="0">
                <a:latin typeface="Times New Roman" panose="02020703060505090304" charset="0"/>
                <a:cs typeface="Times New Roman" panose="02020703060505090304" charset="0"/>
                <a:sym typeface="+mn-ea"/>
              </a:rPr>
              <a:t>限制类型：</a:t>
            </a:r>
            <a:r>
              <a:rPr lang="en-US" altLang="zh-CN" dirty="0">
                <a:solidFill>
                  <a:srgbClr val="7030A0"/>
                </a:solidFill>
                <a:latin typeface="Times New Roman" panose="02020703060505090304" charset="0"/>
                <a:cs typeface="Times New Roman" panose="02020703060505090304" charset="0"/>
                <a:sym typeface="+mn-ea"/>
              </a:rPr>
              <a:t>磁盘容量</a:t>
            </a:r>
            <a:r>
              <a:rPr lang="en-US" altLang="zh-CN" dirty="0">
                <a:latin typeface="Times New Roman" panose="02020703060505090304" charset="0"/>
                <a:cs typeface="Times New Roman" panose="02020703060505090304" charset="0"/>
                <a:sym typeface="+mn-ea"/>
              </a:rPr>
              <a:t>，</a:t>
            </a:r>
            <a:r>
              <a:rPr lang="en-US" altLang="zh-CN" dirty="0">
                <a:solidFill>
                  <a:srgbClr val="7030A0"/>
                </a:solidFill>
                <a:latin typeface="Times New Roman" panose="02020703060505090304" charset="0"/>
                <a:cs typeface="Times New Roman" panose="02020703060505090304" charset="0"/>
                <a:sym typeface="+mn-ea"/>
              </a:rPr>
              <a:t>文件数量</a:t>
            </a:r>
            <a:endParaRPr lang="en-US" altLang="zh-CN" dirty="0">
              <a:latin typeface="Times New Roman" panose="02020703060505090304" charset="0"/>
              <a:cs typeface="Times New Roman" panose="02020703060505090304" charset="0"/>
              <a:sym typeface="+mn-ea"/>
            </a:endParaRPr>
          </a:p>
          <a:p>
            <a:pPr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sym typeface="+mn-ea"/>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150485"/>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的条件：</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1</a:t>
            </a:r>
            <a:r>
              <a:rPr lang="zh-CN" altLang="en-US" sz="1800" dirty="0">
                <a:latin typeface="Times New Roman" panose="02020703060505090304" charset="0"/>
                <a:cs typeface="Times New Roman" panose="02020703060505090304" charset="0"/>
                <a:sym typeface="+mn-ea"/>
              </a:rPr>
              <a:t>、</a:t>
            </a:r>
            <a:r>
              <a:rPr lang="en-US" altLang="zh-CN" sz="1800" dirty="0">
                <a:latin typeface="Times New Roman" panose="02020703060505090304" charset="0"/>
                <a:cs typeface="Times New Roman" panose="02020703060505090304" charset="0"/>
                <a:sym typeface="+mn-ea"/>
              </a:rPr>
              <a:t>内核中支持</a:t>
            </a:r>
            <a:r>
              <a:rPr lang="zh-CN" altLang="en-US" sz="1800" dirty="0">
                <a:latin typeface="Times New Roman" panose="02020703060505090304" charset="0"/>
                <a:cs typeface="Times New Roman" panose="02020703060505090304" charset="0"/>
                <a:sym typeface="+mn-ea"/>
              </a:rPr>
              <a:t>磁盘配额，可以通过查看/boot/下的config</a:t>
            </a:r>
            <a:r>
              <a:rPr lang="en-US" altLang="zh-CN" sz="1800" dirty="0">
                <a:latin typeface="Times New Roman" panose="02020703060505090304" charset="0"/>
                <a:cs typeface="Times New Roman" panose="02020703060505090304" charset="0"/>
                <a:sym typeface="+mn-ea"/>
              </a:rPr>
              <a:t>***[Tab</a:t>
            </a:r>
            <a:r>
              <a:rPr lang="zh-CN" altLang="en-US" sz="1800" dirty="0">
                <a:latin typeface="Times New Roman" panose="02020703060505090304" charset="0"/>
                <a:cs typeface="Times New Roman" panose="02020703060505090304" charset="0"/>
                <a:sym typeface="+mn-ea"/>
              </a:rPr>
              <a:t>补全</a:t>
            </a:r>
            <a:r>
              <a:rPr lang="en-US" altLang="zh-CN" sz="1800" dirty="0">
                <a:latin typeface="Times New Roman" panose="02020703060505090304" charset="0"/>
                <a:cs typeface="Times New Roman" panose="02020703060505090304" charset="0"/>
                <a:sym typeface="+mn-ea"/>
              </a:rPr>
              <a:t>]</a:t>
            </a:r>
            <a:r>
              <a:rPr lang="zh-CN" altLang="en-US" sz="1800" dirty="0">
                <a:latin typeface="Times New Roman" panose="02020703060505090304" charset="0"/>
                <a:cs typeface="Times New Roman" panose="02020703060505090304" charset="0"/>
                <a:sym typeface="+mn-ea"/>
              </a:rPr>
              <a:t>文件：</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b="1" dirty="0">
                <a:solidFill>
                  <a:srgbClr val="FF0000"/>
                </a:solidFill>
                <a:latin typeface="Times New Roman Bold" panose="02020703060505090304" charset="0"/>
                <a:cs typeface="Times New Roman Bold" panose="02020703060505090304" charset="0"/>
                <a:sym typeface="+mn-ea"/>
              </a:rPr>
              <a:t>cat /boot/config-3.13.0-32-generic | grep CONFIG_QUOTA</a:t>
            </a:r>
            <a:endParaRPr lang="zh-CN" altLang="en-US" sz="1800" b="1" dirty="0">
              <a:solidFill>
                <a:srgbClr val="FF000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b="1" dirty="0">
                <a:solidFill>
                  <a:srgbClr val="7030A0"/>
                </a:solidFill>
                <a:latin typeface="Times New Roman Bold" panose="02020703060505090304" charset="0"/>
                <a:cs typeface="Times New Roman Bold" panose="02020703060505090304" charset="0"/>
                <a:sym typeface="+mn-ea"/>
              </a:rPr>
              <a:t>CONFIG_QUOTA=y</a:t>
            </a:r>
            <a:endParaRPr lang="zh-CN" altLang="en-US" sz="1800" b="1" dirty="0">
              <a:solidFill>
                <a:srgbClr val="7030A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b="1" dirty="0">
                <a:solidFill>
                  <a:srgbClr val="7030A0"/>
                </a:solidFill>
                <a:latin typeface="Times New Roman Bold" panose="02020703060505090304" charset="0"/>
                <a:cs typeface="Times New Roman Bold" panose="02020703060505090304" charset="0"/>
                <a:sym typeface="+mn-ea"/>
              </a:rPr>
              <a:t>CONFIG_QUOTA_NETLINK_INTERFACE=y</a:t>
            </a:r>
            <a:endParaRPr lang="zh-CN" altLang="en-US" sz="1800" b="1" dirty="0">
              <a:solidFill>
                <a:srgbClr val="7030A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b="1" dirty="0">
                <a:solidFill>
                  <a:srgbClr val="7030A0"/>
                </a:solidFill>
                <a:latin typeface="Times New Roman Bold" panose="02020703060505090304" charset="0"/>
                <a:cs typeface="Times New Roman Bold" panose="02020703060505090304" charset="0"/>
                <a:sym typeface="+mn-ea"/>
              </a:rPr>
              <a:t># CONFIG_QUOTA_DEBUG is not set</a:t>
            </a:r>
            <a:endParaRPr lang="zh-CN" altLang="en-US" sz="1800" b="1" dirty="0">
              <a:solidFill>
                <a:srgbClr val="7030A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b="1" dirty="0">
                <a:solidFill>
                  <a:srgbClr val="7030A0"/>
                </a:solidFill>
                <a:latin typeface="Times New Roman Bold" panose="02020703060505090304" charset="0"/>
                <a:cs typeface="Times New Roman Bold" panose="02020703060505090304" charset="0"/>
                <a:sym typeface="+mn-ea"/>
              </a:rPr>
              <a:t>CONFIG_QUOTA_TREE=m</a:t>
            </a:r>
            <a:endParaRPr lang="zh-CN" altLang="en-US" sz="1800" b="1" dirty="0">
              <a:solidFill>
                <a:srgbClr val="7030A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b="1" dirty="0">
                <a:solidFill>
                  <a:srgbClr val="7030A0"/>
                </a:solidFill>
                <a:latin typeface="Times New Roman Bold" panose="02020703060505090304" charset="0"/>
                <a:cs typeface="Times New Roman Bold" panose="02020703060505090304" charset="0"/>
                <a:sym typeface="+mn-ea"/>
              </a:rPr>
              <a:t>CONFIG_QUOTACTL=y</a:t>
            </a:r>
            <a:endParaRPr lang="zh-CN" altLang="en-US" sz="1800" b="1" dirty="0">
              <a:solidFill>
                <a:srgbClr val="FF000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如果有上列输出，则表示当前内核已经支持quota</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150485"/>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的条件：</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2</a:t>
            </a:r>
            <a:r>
              <a:rPr lang="zh-CN" altLang="en-US" sz="1800" dirty="0">
                <a:latin typeface="Times New Roman" panose="02020703060505090304" charset="0"/>
                <a:cs typeface="Times New Roman" panose="02020703060505090304" charset="0"/>
                <a:sym typeface="+mn-ea"/>
              </a:rPr>
              <a:t>、</a:t>
            </a:r>
            <a:r>
              <a:rPr sz="1800" dirty="0">
                <a:latin typeface="Times New Roman" panose="02020703060505090304" charset="0"/>
                <a:cs typeface="Times New Roman" panose="02020703060505090304" charset="0"/>
                <a:sym typeface="+mn-ea"/>
              </a:rPr>
              <a:t>系统中必须要安装quota</a:t>
            </a:r>
            <a:r>
              <a:rPr lang="zh-CN" sz="1800" dirty="0">
                <a:latin typeface="Times New Roman" panose="02020703060505090304" charset="0"/>
                <a:cs typeface="Times New Roman" panose="02020703060505090304" charset="0"/>
                <a:sym typeface="+mn-ea"/>
              </a:rPr>
              <a:t>工具</a:t>
            </a:r>
            <a:r>
              <a:rPr sz="1800" dirty="0">
                <a:latin typeface="Times New Roman" panose="02020703060505090304" charset="0"/>
                <a:cs typeface="Times New Roman" panose="02020703060505090304" charset="0"/>
                <a:sym typeface="+mn-ea"/>
              </a:rPr>
              <a:t>软件包</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sz="1800" dirty="0">
                <a:latin typeface="Times New Roman" panose="02020703060505090304" charset="0"/>
                <a:cs typeface="Times New Roman" panose="02020703060505090304" charset="0"/>
                <a:sym typeface="+mn-ea"/>
              </a:rPr>
              <a:t>安装：</a:t>
            </a:r>
            <a:r>
              <a:rPr lang="zh-CN" sz="1800" b="1" dirty="0">
                <a:solidFill>
                  <a:srgbClr val="FF0000"/>
                </a:solidFill>
                <a:latin typeface="Times New Roman Bold" panose="02020703060505090304" charset="0"/>
                <a:cs typeface="Times New Roman Bold" panose="02020703060505090304" charset="0"/>
                <a:sym typeface="+mn-ea"/>
              </a:rPr>
              <a:t>apt-get install quota</a:t>
            </a:r>
            <a:endParaRPr lang="zh-CN" sz="1800" dirty="0">
              <a:latin typeface="Times New Roman" panose="02020703060505090304" charset="0"/>
              <a:cs typeface="Times New Roman" panose="02020703060505090304" charset="0"/>
              <a:sym typeface="+mn-ea"/>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150485"/>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1</a:t>
            </a:r>
            <a:r>
              <a:rPr lang="zh-CN" altLang="en-US" sz="1800" dirty="0">
                <a:latin typeface="Times New Roman" panose="02020703060505090304" charset="0"/>
                <a:cs typeface="Times New Roman" panose="02020703060505090304" charset="0"/>
                <a:sym typeface="+mn-ea"/>
              </a:rPr>
              <a:t>、分区上开启磁盘配额功能</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在设置磁盘配额之前，必须要获文件系统的支持。</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sz="1800" b="1" dirty="0">
                <a:solidFill>
                  <a:srgbClr val="FF0000"/>
                </a:solidFill>
                <a:latin typeface="Times New Roman Bold" panose="02020703060505090304" charset="0"/>
                <a:cs typeface="Times New Roman Bold" panose="02020703060505090304" charset="0"/>
                <a:sym typeface="+mn-ea"/>
              </a:rPr>
              <a:t>#mount -o remount,usrquota,grpquota /disk5</a:t>
            </a:r>
            <a:endParaRPr 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为</a:t>
            </a:r>
            <a:r>
              <a:rPr lang="zh-CN" sz="1800" dirty="0">
                <a:latin typeface="Times New Roman" panose="02020703060505090304" charset="0"/>
                <a:cs typeface="Times New Roman" panose="02020703060505090304" charset="0"/>
                <a:sym typeface="+mn-ea"/>
              </a:rPr>
              <a:t>能使配置永久生效，</a:t>
            </a:r>
            <a:r>
              <a:rPr sz="1800" dirty="0">
                <a:latin typeface="Times New Roman" panose="02020703060505090304" charset="0"/>
                <a:cs typeface="Times New Roman" panose="02020703060505090304" charset="0"/>
                <a:sym typeface="+mn-ea"/>
              </a:rPr>
              <a:t>需要</a:t>
            </a:r>
            <a:r>
              <a:rPr lang="zh-CN" sz="1800" dirty="0">
                <a:latin typeface="Times New Roman" panose="02020703060505090304" charset="0"/>
                <a:cs typeface="Times New Roman" panose="02020703060505090304" charset="0"/>
                <a:sym typeface="+mn-ea"/>
              </a:rPr>
              <a:t>编辑</a:t>
            </a:r>
            <a:r>
              <a:rPr sz="1800" dirty="0">
                <a:latin typeface="Times New Roman" panose="02020703060505090304" charset="0"/>
                <a:cs typeface="Times New Roman" panose="02020703060505090304" charset="0"/>
                <a:sym typeface="+mn-ea"/>
              </a:rPr>
              <a:t>自动挂载文件/etc/fstab，为相应的文件系统添加挂载参数：usrquota（启用用户限额）和grpquota（启用用户组限额）。修改自动挂载文件/etc/fstab，启用文件系统的配额支持，将其修改为以下内容：</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b="1" dirty="0">
                <a:solidFill>
                  <a:srgbClr val="FF0000"/>
                </a:solidFill>
                <a:latin typeface="Times New Roman Bold" panose="02020703060505090304" charset="0"/>
                <a:cs typeface="Times New Roman Bold" panose="02020703060505090304" charset="0"/>
                <a:sym typeface="+mn-ea"/>
              </a:rPr>
              <a:t>/dev/sdb</a:t>
            </a:r>
            <a:r>
              <a:rPr lang="en-US" sz="1800" b="1" dirty="0">
                <a:solidFill>
                  <a:srgbClr val="FF0000"/>
                </a:solidFill>
                <a:latin typeface="Times New Roman Bold" panose="02020703060505090304" charset="0"/>
                <a:cs typeface="Times New Roman Bold" panose="02020703060505090304" charset="0"/>
                <a:sym typeface="+mn-ea"/>
              </a:rPr>
              <a:t>5</a:t>
            </a:r>
            <a:r>
              <a:rPr sz="1800" b="1" dirty="0">
                <a:solidFill>
                  <a:srgbClr val="FF0000"/>
                </a:solidFill>
                <a:latin typeface="Times New Roman Bold" panose="02020703060505090304" charset="0"/>
                <a:cs typeface="Times New Roman Bold" panose="02020703060505090304" charset="0"/>
                <a:sym typeface="+mn-ea"/>
              </a:rPr>
              <a:t>       /</a:t>
            </a:r>
            <a:r>
              <a:rPr lang="en-US" sz="1800" b="1" dirty="0">
                <a:solidFill>
                  <a:srgbClr val="FF0000"/>
                </a:solidFill>
                <a:latin typeface="Times New Roman Bold" panose="02020703060505090304" charset="0"/>
                <a:cs typeface="Times New Roman Bold" panose="02020703060505090304" charset="0"/>
                <a:sym typeface="+mn-ea"/>
              </a:rPr>
              <a:t>disk5</a:t>
            </a:r>
            <a:r>
              <a:rPr sz="1800" b="1" dirty="0">
                <a:solidFill>
                  <a:srgbClr val="FF0000"/>
                </a:solidFill>
                <a:latin typeface="Times New Roman Bold" panose="02020703060505090304" charset="0"/>
                <a:cs typeface="Times New Roman Bold" panose="02020703060505090304" charset="0"/>
                <a:sym typeface="+mn-ea"/>
              </a:rPr>
              <a:t>    </a:t>
            </a:r>
            <a:r>
              <a:rPr lang="en-US" sz="1800" b="1" dirty="0">
                <a:solidFill>
                  <a:srgbClr val="FF0000"/>
                </a:solidFill>
                <a:latin typeface="Times New Roman Bold" panose="02020703060505090304" charset="0"/>
                <a:cs typeface="Times New Roman Bold" panose="02020703060505090304" charset="0"/>
                <a:sym typeface="+mn-ea"/>
              </a:rPr>
              <a:t>ext4</a:t>
            </a:r>
            <a:r>
              <a:rPr sz="1800" b="1" dirty="0">
                <a:solidFill>
                  <a:srgbClr val="FF0000"/>
                </a:solidFill>
                <a:latin typeface="Times New Roman Bold" panose="02020703060505090304" charset="0"/>
                <a:cs typeface="Times New Roman Bold" panose="02020703060505090304" charset="0"/>
                <a:sym typeface="+mn-ea"/>
              </a:rPr>
              <a:t>     defaults,usrquota,grpquota    1      2</a:t>
            </a:r>
            <a:endParaRPr sz="1800" dirty="0">
              <a:latin typeface="Times New Roman" panose="02020703060505090304" charset="0"/>
              <a:cs typeface="Times New Roman" panose="02020703060505090304" charset="0"/>
              <a:sym typeface="+mn-ea"/>
            </a:endParaRPr>
          </a:p>
          <a:p>
            <a:pPr marL="0" indent="0" algn="just" fontAlgn="auto">
              <a:lnSpc>
                <a:spcPct val="150000"/>
              </a:lnSpc>
              <a:buNone/>
            </a:pP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4314190"/>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2</a:t>
            </a:r>
            <a:r>
              <a:rPr lang="zh-CN" altLang="en-US" sz="1800" dirty="0">
                <a:latin typeface="Times New Roman" panose="02020703060505090304" charset="0"/>
                <a:cs typeface="Times New Roman" panose="02020703060505090304" charset="0"/>
                <a:sym typeface="+mn-ea"/>
              </a:rPr>
              <a:t>、建立磁盘配额的配置文件</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使用quotacheck初始化QUOTA数据库，其命令如下：</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b="1" dirty="0">
                <a:solidFill>
                  <a:srgbClr val="FF0000"/>
                </a:solidFill>
                <a:latin typeface="Times New Roman Bold" panose="02020703060505090304" charset="0"/>
                <a:cs typeface="Times New Roman Bold" panose="02020703060505090304" charset="0"/>
                <a:sym typeface="+mn-ea"/>
              </a:rPr>
              <a:t>quotacheck -a</a:t>
            </a:r>
            <a:r>
              <a:rPr lang="en-US" sz="1800" b="1" dirty="0">
                <a:solidFill>
                  <a:srgbClr val="FF0000"/>
                </a:solidFill>
                <a:latin typeface="Times New Roman Bold" panose="02020703060505090304" charset="0"/>
                <a:cs typeface="Times New Roman Bold" panose="02020703060505090304" charset="0"/>
                <a:sym typeface="+mn-ea"/>
              </a:rPr>
              <a:t>v</a:t>
            </a:r>
            <a:r>
              <a:rPr sz="1800" b="1" dirty="0">
                <a:solidFill>
                  <a:srgbClr val="FF0000"/>
                </a:solidFill>
                <a:latin typeface="Times New Roman Bold" panose="02020703060505090304" charset="0"/>
                <a:cs typeface="Times New Roman Bold" panose="02020703060505090304" charset="0"/>
                <a:sym typeface="+mn-ea"/>
              </a:rPr>
              <a:t>gu</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-a : 所有的在/etc/fstab文件中包含了与配额有关的挂载选项的设备上，是否有对应选项的配额文件</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-v : 显示</a:t>
            </a:r>
            <a:r>
              <a:rPr lang="zh-CN" sz="1800" dirty="0">
                <a:latin typeface="Times New Roman" panose="02020703060505090304" charset="0"/>
                <a:cs typeface="Times New Roman" panose="02020703060505090304" charset="0"/>
                <a:sym typeface="+mn-ea"/>
              </a:rPr>
              <a:t>详细信息</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-u : </a:t>
            </a:r>
            <a:r>
              <a:rPr lang="zh-CN" sz="1800" dirty="0">
                <a:latin typeface="Times New Roman" panose="02020703060505090304" charset="0"/>
                <a:cs typeface="Times New Roman" panose="02020703060505090304" charset="0"/>
                <a:sym typeface="+mn-ea"/>
              </a:rPr>
              <a:t>用户</a:t>
            </a:r>
            <a:r>
              <a:rPr sz="1800" dirty="0">
                <a:latin typeface="Times New Roman" panose="02020703060505090304" charset="0"/>
                <a:cs typeface="Times New Roman" panose="02020703060505090304" charset="0"/>
                <a:sym typeface="+mn-ea"/>
              </a:rPr>
              <a:t>user quotas  (usrquota)</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-g : </a:t>
            </a:r>
            <a:r>
              <a:rPr lang="zh-CN" sz="1800" dirty="0">
                <a:latin typeface="Times New Roman" panose="02020703060505090304" charset="0"/>
                <a:cs typeface="Times New Roman" panose="02020703060505090304" charset="0"/>
                <a:sym typeface="+mn-ea"/>
              </a:rPr>
              <a:t>组</a:t>
            </a:r>
            <a:r>
              <a:rPr sz="1800" dirty="0">
                <a:latin typeface="Times New Roman" panose="02020703060505090304" charset="0"/>
                <a:cs typeface="Times New Roman" panose="02020703060505090304" charset="0"/>
                <a:sym typeface="+mn-ea"/>
              </a:rPr>
              <a:t>group quotas (grpquota)</a:t>
            </a:r>
            <a:endParaRPr lang="zh-CN" altLang="en-US" sz="2400" b="1" dirty="0">
              <a:solidFill>
                <a:schemeClr val="tx1">
                  <a:lumMod val="95000"/>
                  <a:lumOff val="5000"/>
                </a:schemeClr>
              </a:solidFill>
              <a:latin typeface="Times New Roman" panose="02020703060505090304" charset="0"/>
            </a:endParaRPr>
          </a:p>
          <a:p>
            <a:pPr marL="0" indent="0" algn="just" fontAlgn="auto">
              <a:lnSpc>
                <a:spcPct val="150000"/>
              </a:lnSpc>
              <a:buNone/>
            </a:pPr>
            <a:endParaRPr lang="zh-CN" altLang="en-US" sz="2400" b="1" dirty="0">
              <a:solidFill>
                <a:schemeClr val="tx1">
                  <a:lumMod val="95000"/>
                  <a:lumOff val="5000"/>
                </a:schemeClr>
              </a:solidFill>
              <a:latin typeface="Times New Roman" panose="02020703060505090304" charset="0"/>
            </a:endParaRPr>
          </a:p>
        </p:txBody>
      </p:sp>
      <p:pic>
        <p:nvPicPr>
          <p:cNvPr id="3" name="图片 2"/>
          <p:cNvPicPr>
            <a:picLocks noChangeAspect="1"/>
          </p:cNvPicPr>
          <p:nvPr/>
        </p:nvPicPr>
        <p:blipFill>
          <a:blip r:embed="rId1"/>
          <a:stretch>
            <a:fillRect/>
          </a:stretch>
        </p:blipFill>
        <p:spPr>
          <a:xfrm>
            <a:off x="1409700" y="5828030"/>
            <a:ext cx="5864225" cy="571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4209415"/>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3</a:t>
            </a:r>
            <a:r>
              <a:rPr lang="zh-CN" altLang="en-US" sz="1800" dirty="0">
                <a:latin typeface="Times New Roman" panose="02020703060505090304" charset="0"/>
                <a:cs typeface="Times New Roman" panose="02020703060505090304" charset="0"/>
                <a:sym typeface="+mn-ea"/>
              </a:rPr>
              <a:t>、设置用户的配额限制</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执行edquota命令，设置用户的配额，其命令格式如下：</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sz="1800" b="1" dirty="0">
                <a:solidFill>
                  <a:srgbClr val="FF0000"/>
                </a:solidFill>
                <a:latin typeface="Times New Roman Bold" panose="02020703060505090304" charset="0"/>
                <a:cs typeface="Times New Roman Bold" panose="02020703060505090304" charset="0"/>
                <a:sym typeface="+mn-ea"/>
              </a:rPr>
              <a:t>ed</a:t>
            </a:r>
            <a:r>
              <a:rPr sz="1800" b="1" dirty="0">
                <a:solidFill>
                  <a:srgbClr val="FF0000"/>
                </a:solidFill>
                <a:latin typeface="Times New Roman Bold" panose="02020703060505090304" charset="0"/>
                <a:cs typeface="Times New Roman Bold" panose="02020703060505090304" charset="0"/>
                <a:sym typeface="+mn-ea"/>
              </a:rPr>
              <a:t>quota </a:t>
            </a:r>
            <a:r>
              <a:rPr lang="en-US" sz="1800" b="1" dirty="0">
                <a:solidFill>
                  <a:srgbClr val="FF0000"/>
                </a:solidFill>
                <a:latin typeface="Times New Roman Bold" panose="02020703060505090304" charset="0"/>
                <a:cs typeface="Times New Roman Bold" panose="02020703060505090304" charset="0"/>
                <a:sym typeface="+mn-ea"/>
              </a:rPr>
              <a:t>[</a:t>
            </a:r>
            <a:r>
              <a:rPr lang="zh-CN" altLang="en-US" sz="1800" b="1" dirty="0">
                <a:solidFill>
                  <a:srgbClr val="FF0000"/>
                </a:solidFill>
                <a:latin typeface="Times New Roman Bold" panose="02020703060505090304" charset="0"/>
                <a:cs typeface="Times New Roman Bold" panose="02020703060505090304" charset="0"/>
                <a:sym typeface="+mn-ea"/>
              </a:rPr>
              <a:t>选项</a:t>
            </a:r>
            <a:r>
              <a:rPr lang="en-US" sz="1800" b="1" dirty="0">
                <a:solidFill>
                  <a:srgbClr val="FF0000"/>
                </a:solidFill>
                <a:latin typeface="Times New Roman Bold" panose="02020703060505090304" charset="0"/>
                <a:cs typeface="Times New Roman Bold" panose="02020703060505090304" charset="0"/>
                <a:sym typeface="+mn-ea"/>
              </a:rPr>
              <a:t>] [</a:t>
            </a:r>
            <a:r>
              <a:rPr lang="zh-CN" altLang="en-US" sz="1800" b="1" dirty="0">
                <a:solidFill>
                  <a:srgbClr val="FF0000"/>
                </a:solidFill>
                <a:latin typeface="Times New Roman Bold" panose="02020703060505090304" charset="0"/>
                <a:cs typeface="Times New Roman Bold" panose="02020703060505090304" charset="0"/>
                <a:sym typeface="+mn-ea"/>
              </a:rPr>
              <a:t>用户名</a:t>
            </a:r>
            <a:r>
              <a:rPr lang="en-US" sz="1800" b="1" dirty="0">
                <a:solidFill>
                  <a:srgbClr val="FF0000"/>
                </a:solidFill>
                <a:latin typeface="Times New Roman Bold" panose="02020703060505090304" charset="0"/>
                <a:cs typeface="Times New Roman Bold" panose="02020703060505090304" charset="0"/>
                <a:sym typeface="+mn-ea"/>
              </a:rPr>
              <a:t>]</a:t>
            </a:r>
            <a:endParaRPr lang="en-US" sz="1800" b="1" dirty="0">
              <a:solidFill>
                <a:srgbClr val="FF000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sz="1800" dirty="0">
                <a:latin typeface="Times New Roman" panose="02020703060505090304" charset="0"/>
                <a:cs typeface="Times New Roman" panose="02020703060505090304" charset="0"/>
                <a:sym typeface="+mn-ea"/>
              </a:rPr>
              <a:t>选项包括：</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u</a:t>
            </a:r>
            <a:r>
              <a:rPr lang="zh-CN" sz="1800" dirty="0">
                <a:latin typeface="Times New Roman" panose="02020703060505090304" charset="0"/>
                <a:cs typeface="Times New Roman" panose="02020703060505090304" charset="0"/>
                <a:sym typeface="+mn-ea"/>
              </a:rPr>
              <a:t>：</a:t>
            </a:r>
            <a:r>
              <a:rPr sz="1800" dirty="0">
                <a:latin typeface="Times New Roman" panose="02020703060505090304" charset="0"/>
                <a:cs typeface="Times New Roman" panose="02020703060505090304" charset="0"/>
                <a:sym typeface="+mn-ea"/>
              </a:rPr>
              <a:t>编写用户配额，默认的功能</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g</a:t>
            </a:r>
            <a:r>
              <a:rPr lang="zh-CN" sz="1800" dirty="0">
                <a:latin typeface="Times New Roman" panose="02020703060505090304" charset="0"/>
                <a:cs typeface="Times New Roman" panose="02020703060505090304" charset="0"/>
                <a:sym typeface="+mn-ea"/>
              </a:rPr>
              <a:t>：</a:t>
            </a:r>
            <a:r>
              <a:rPr sz="1800" dirty="0">
                <a:latin typeface="Times New Roman" panose="02020703060505090304" charset="0"/>
                <a:cs typeface="Times New Roman" panose="02020703060505090304" charset="0"/>
                <a:sym typeface="+mn-ea"/>
              </a:rPr>
              <a:t>编写组配额，不推荐使用</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dirty="0">
                <a:latin typeface="Times New Roman" panose="02020703060505090304" charset="0"/>
                <a:cs typeface="Times New Roman" panose="02020703060505090304" charset="0"/>
                <a:sym typeface="+mn-ea"/>
              </a:rPr>
              <a:t>t</a:t>
            </a:r>
            <a:r>
              <a:rPr lang="zh-CN" sz="1800" dirty="0">
                <a:latin typeface="Times New Roman" panose="02020703060505090304" charset="0"/>
                <a:cs typeface="Times New Roman" panose="02020703060505090304" charset="0"/>
                <a:sym typeface="+mn-ea"/>
              </a:rPr>
              <a:t>：</a:t>
            </a:r>
            <a:r>
              <a:rPr sz="1800" dirty="0">
                <a:latin typeface="Times New Roman" panose="02020703060505090304" charset="0"/>
                <a:cs typeface="Times New Roman" panose="02020703060505090304" charset="0"/>
                <a:sym typeface="+mn-ea"/>
              </a:rPr>
              <a:t>设置超出软限制的宽限期，默认为7天，可以选择以秒、分钟、小时、天、月、年等时间单位</a:t>
            </a:r>
            <a:endParaRPr lang="zh-CN" altLang="en-US" sz="2400" b="1" dirty="0">
              <a:solidFill>
                <a:schemeClr val="tx1">
                  <a:lumMod val="95000"/>
                  <a:lumOff val="5000"/>
                </a:schemeClr>
              </a:solidFill>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2579370"/>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3</a:t>
            </a:r>
            <a:r>
              <a:rPr lang="zh-CN" altLang="en-US" sz="1800" dirty="0">
                <a:latin typeface="Times New Roman" panose="02020703060505090304" charset="0"/>
                <a:cs typeface="Times New Roman" panose="02020703060505090304" charset="0"/>
                <a:sym typeface="+mn-ea"/>
              </a:rPr>
              <a:t>、设置用户的配额限制</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如执行：</a:t>
            </a:r>
            <a:r>
              <a:rPr lang="en-US" sz="1800" b="1" dirty="0">
                <a:solidFill>
                  <a:schemeClr val="tx1"/>
                </a:solidFill>
                <a:latin typeface="Times New Roman Bold" panose="02020703060505090304" charset="0"/>
                <a:cs typeface="Times New Roman Bold" panose="02020703060505090304" charset="0"/>
                <a:sym typeface="+mn-ea"/>
              </a:rPr>
              <a:t>ed</a:t>
            </a:r>
            <a:r>
              <a:rPr sz="1800" b="1" dirty="0">
                <a:solidFill>
                  <a:schemeClr val="tx1"/>
                </a:solidFill>
                <a:latin typeface="Times New Roman Bold" panose="02020703060505090304" charset="0"/>
                <a:cs typeface="Times New Roman Bold" panose="02020703060505090304" charset="0"/>
                <a:sym typeface="+mn-ea"/>
              </a:rPr>
              <a:t>quota </a:t>
            </a:r>
            <a:r>
              <a:rPr lang="en-US" sz="1800" b="1" dirty="0">
                <a:solidFill>
                  <a:schemeClr val="tx1"/>
                </a:solidFill>
                <a:latin typeface="Times New Roman Bold" panose="02020703060505090304" charset="0"/>
                <a:cs typeface="Times New Roman Bold" panose="02020703060505090304" charset="0"/>
                <a:sym typeface="+mn-ea"/>
              </a:rPr>
              <a:t>-u user1</a:t>
            </a:r>
            <a:r>
              <a:rPr lang="zh-CN" altLang="en-US" sz="1800" dirty="0">
                <a:solidFill>
                  <a:schemeClr val="tx1"/>
                </a:solidFill>
                <a:latin typeface="Times New Roman Bold" panose="02020703060505090304" charset="0"/>
                <a:cs typeface="Times New Roman Bold" panose="02020703060505090304" charset="0"/>
                <a:sym typeface="+mn-ea"/>
              </a:rPr>
              <a:t>，出现如下信息：</a:t>
            </a:r>
            <a:endParaRPr lang="en-US" sz="1800" b="1" dirty="0">
              <a:solidFill>
                <a:srgbClr val="FF0000"/>
              </a:solidFill>
              <a:latin typeface="Times New Roman Bold" panose="02020703060505090304" charset="0"/>
              <a:cs typeface="Times New Roman Bold"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Filesystem          blocks    soft    hard   inodes   soft   hard</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 /dev/sdb</a:t>
            </a:r>
            <a:r>
              <a:rPr lang="en-US" altLang="zh-CN" sz="1800" dirty="0">
                <a:latin typeface="Times New Roman" panose="02020703060505090304" charset="0"/>
                <a:cs typeface="Times New Roman" panose="02020703060505090304" charset="0"/>
                <a:sym typeface="+mn-ea"/>
              </a:rPr>
              <a:t>5</a:t>
            </a:r>
            <a:r>
              <a:rPr lang="zh-CN" altLang="en-US" sz="1800" dirty="0">
                <a:latin typeface="Times New Roman" panose="02020703060505090304" charset="0"/>
                <a:cs typeface="Times New Roman" panose="02020703060505090304" charset="0"/>
                <a:sym typeface="+mn-ea"/>
              </a:rPr>
              <a:t>             0            0          0        0          0       0</a:t>
            </a:r>
            <a:endParaRPr lang="zh-CN" altLang="en-US" sz="1800" dirty="0">
              <a:latin typeface="Times New Roman" panose="02020703060505090304" charset="0"/>
              <a:cs typeface="Times New Roman" panose="02020703060505090304" charset="0"/>
              <a:sym typeface="+mn-ea"/>
            </a:endParaRPr>
          </a:p>
        </p:txBody>
      </p:sp>
      <p:sp>
        <p:nvSpPr>
          <p:cNvPr id="3" name="文本框 2"/>
          <p:cNvSpPr txBox="1"/>
          <p:nvPr/>
        </p:nvSpPr>
        <p:spPr>
          <a:xfrm>
            <a:off x="1065530" y="4224655"/>
            <a:ext cx="7334250" cy="2168525"/>
          </a:xfrm>
          <a:prstGeom prst="rect">
            <a:avLst/>
          </a:prstGeom>
          <a:noFill/>
        </p:spPr>
        <p:txBody>
          <a:bodyPr wrap="square" rtlCol="0" anchor="t">
            <a:spAutoFit/>
          </a:bodyPr>
          <a:p>
            <a:pPr marL="285750"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blocks :使用者所使用的空间，单位:KB (不要修改)</a:t>
            </a:r>
            <a:endParaRPr lang="zh-CN" altLang="en-US"/>
          </a:p>
          <a:p>
            <a:pPr marL="742950" lvl="1"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soft:soft limit 磁盘空间限定值，单位：KB (需要设定)</a:t>
            </a:r>
            <a:endParaRPr lang="zh-CN" altLang="en-US"/>
          </a:p>
          <a:p>
            <a:pPr marL="742950" lvl="1"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hard:hard limit 磁盘空间限定值，单位： KB (需要设定)</a:t>
            </a:r>
            <a:endParaRPr lang="zh-CN" altLang="en-US"/>
          </a:p>
          <a:p>
            <a:pPr marL="285750"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inodes :使用者使用掉的inodes，不要修改</a:t>
            </a:r>
            <a:endParaRPr lang="zh-CN" altLang="en-US"/>
          </a:p>
          <a:p>
            <a:pPr marL="742950" lvl="1"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soft:soft limit 文件限制数量  (根据需要修改)</a:t>
            </a:r>
            <a:endParaRPr lang="zh-CN" altLang="en-US"/>
          </a:p>
          <a:p>
            <a:pPr marL="742950" lvl="1" indent="-180340" fontAlgn="auto">
              <a:lnSpc>
                <a:spcPct val="125000"/>
              </a:lnSpc>
              <a:buFont typeface="Wingdings" panose="05000000000000000000" charset="0"/>
              <a:buChar char=""/>
              <a:extLst>
                <a:ext uri="{35155182-B16C-46BC-9424-99874614C6A1}">
                  <wpsdc:indentchars xmlns:wpsdc="http://www.wps.cn/officeDocument/2017/drawingmlCustomData" val="-79" checksum="1243631951"/>
                </a:ext>
              </a:extLst>
            </a:pPr>
            <a:r>
              <a:rPr lang="zh-CN" altLang="en-US"/>
              <a:t>hard:hard limit 文件限制数量   (根据需要修改)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4425" y="365125"/>
            <a:ext cx="7400925" cy="1325880"/>
          </a:xfrm>
        </p:spPr>
        <p:txBody>
          <a:bodyPr/>
          <a:lstStyle/>
          <a:p>
            <a:r>
              <a:rPr lang="zh-CN" altLang="en-US"/>
              <a:t>用户与组简介</a:t>
            </a:r>
            <a:endParaRPr lang="zh-CN" altLang="en-US"/>
          </a:p>
        </p:txBody>
      </p:sp>
      <p:sp>
        <p:nvSpPr>
          <p:cNvPr id="5122" name="内容占位符 2"/>
          <p:cNvSpPr>
            <a:spLocks noGrp="1"/>
          </p:cNvSpPr>
          <p:nvPr/>
        </p:nvSpPr>
        <p:spPr>
          <a:xfrm>
            <a:off x="1028700" y="1608455"/>
            <a:ext cx="7637145" cy="4114800"/>
          </a:xfrm>
          <a:prstGeom prst="rect">
            <a:avLst/>
          </a:prstGeom>
          <a:noFill/>
          <a:ln w="9525">
            <a:noFill/>
          </a:ln>
        </p:spPr>
        <p:txBody>
          <a:bodyPr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9pPr>
          </a:lstStyle>
          <a:p>
            <a:pPr>
              <a:buFont typeface="Wingdings" panose="05000000000000000000" charset="0"/>
              <a:buChar char=""/>
            </a:pPr>
            <a:r>
              <a:rPr lang="zh-CN" altLang="en-US" sz="2400">
                <a:latin typeface="Times New Roman" panose="02020703060505090304" charset="0"/>
                <a:sym typeface="+mn-ea"/>
              </a:rPr>
              <a:t>Linux系统是一个</a:t>
            </a:r>
            <a:r>
              <a:rPr lang="zh-CN" altLang="en-US" sz="2400">
                <a:solidFill>
                  <a:srgbClr val="FF0000"/>
                </a:solidFill>
                <a:latin typeface="Times New Roman" panose="02020703060505090304" charset="0"/>
                <a:sym typeface="+mn-ea"/>
              </a:rPr>
              <a:t>多用户</a:t>
            </a:r>
            <a:r>
              <a:rPr lang="zh-CN" altLang="en-US" sz="2400">
                <a:latin typeface="Times New Roman" panose="02020703060505090304" charset="0"/>
                <a:sym typeface="+mn-ea"/>
              </a:rPr>
              <a:t>、</a:t>
            </a:r>
            <a:r>
              <a:rPr lang="zh-CN" altLang="en-US" sz="2400">
                <a:solidFill>
                  <a:srgbClr val="FF0000"/>
                </a:solidFill>
                <a:latin typeface="Times New Roman" panose="02020703060505090304" charset="0"/>
                <a:sym typeface="+mn-ea"/>
              </a:rPr>
              <a:t>多任务</a:t>
            </a:r>
            <a:r>
              <a:rPr lang="zh-CN" altLang="en-US" sz="2400">
                <a:latin typeface="Times New Roman" panose="02020703060505090304" charset="0"/>
                <a:sym typeface="+mn-ea"/>
              </a:rPr>
              <a:t>的分时操作系统，任何一个要使用系统资源的用户，都必须首先向系统管理员申请一个账号，然后以这个账号的身份进入系统。</a:t>
            </a:r>
            <a:endParaRPr lang="zh-CN" altLang="en-US" sz="2400">
              <a:latin typeface="Times New Roman" panose="02020703060505090304" charset="0"/>
            </a:endParaRPr>
          </a:p>
          <a:p>
            <a:pPr>
              <a:buFont typeface="Wingdings" panose="05000000000000000000" charset="0"/>
              <a:buChar char=""/>
            </a:pPr>
            <a:r>
              <a:rPr lang="zh-CN" altLang="en-US" sz="2400">
                <a:latin typeface="Times New Roman" panose="02020703060505090304" charset="0"/>
                <a:sym typeface="+mn-ea"/>
              </a:rPr>
              <a:t>每个用户账号都拥有一个惟一的用户名和各自的口令。用户在登陆时键入正确的用户名和口令后，就能够进入系统和自己的主目录。</a:t>
            </a:r>
            <a:endParaRPr lang="zh-CN" altLang="en-US" sz="2400">
              <a:latin typeface="Times New Roman" panose="02020703060505090304" charset="0"/>
            </a:endParaRPr>
          </a:p>
          <a:p>
            <a:pPr>
              <a:buFont typeface="Wingdings" panose="05000000000000000000" charset="0"/>
              <a:buChar char=""/>
            </a:pPr>
            <a:r>
              <a:rPr lang="zh-CN" altLang="en-US" sz="2400">
                <a:latin typeface="Times New Roman" panose="02020703060505090304" charset="0"/>
                <a:sym typeface="+mn-ea"/>
              </a:rPr>
              <a:t>在Linux系统中，每个用户都具有一个唯一的身份标识，这个身份标识称作用户ID（简称UID），以区别于其他用户。Linux系统按一定的原则把用户划分为用户组，以便相关的同组用户之间能够共享文件。</a:t>
            </a:r>
            <a:endParaRPr lang="zh-CN" altLang="en-US" sz="2400">
              <a:latin typeface="Times New Roman" panose="0202070306050509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293360"/>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4</a:t>
            </a:r>
            <a:r>
              <a:rPr lang="zh-CN" altLang="en-US" sz="1800" dirty="0">
                <a:latin typeface="Times New Roman" panose="02020703060505090304" charset="0"/>
                <a:cs typeface="Times New Roman" panose="02020703060505090304" charset="0"/>
                <a:sym typeface="+mn-ea"/>
              </a:rPr>
              <a:t>、启动和关闭配额</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sz="1800" b="1" dirty="0">
                <a:solidFill>
                  <a:srgbClr val="FF0000"/>
                </a:solidFill>
                <a:sym typeface="+mn-ea"/>
              </a:rPr>
              <a:t>quotaon -avgu</a:t>
            </a:r>
            <a:r>
              <a:rPr sz="1800" dirty="0">
                <a:sym typeface="+mn-ea"/>
              </a:rPr>
              <a:t>：启动磁盘配额</a:t>
            </a:r>
            <a:endParaRPr sz="1800" dirty="0">
              <a:sym typeface="+mn-ea"/>
            </a:endParaRPr>
          </a:p>
          <a:p>
            <a:pPr marL="0" indent="0" algn="just" fontAlgn="auto">
              <a:lnSpc>
                <a:spcPct val="125000"/>
              </a:lnSpc>
              <a:buNone/>
            </a:pPr>
            <a:r>
              <a:rPr sz="1800" b="1" dirty="0">
                <a:solidFill>
                  <a:srgbClr val="FF0000"/>
                </a:solidFill>
                <a:sym typeface="+mn-ea"/>
              </a:rPr>
              <a:t>quotaoff -avgu</a:t>
            </a:r>
            <a:r>
              <a:rPr sz="1800" dirty="0">
                <a:sym typeface="+mn-ea"/>
              </a:rPr>
              <a:t>：关闭磁盘配额</a:t>
            </a:r>
            <a:endParaRPr sz="1800" dirty="0">
              <a:sym typeface="+mn-ea"/>
            </a:endParaRPr>
          </a:p>
          <a:p>
            <a:pPr marL="0" indent="0" algn="just" fontAlgn="auto">
              <a:lnSpc>
                <a:spcPct val="125000"/>
              </a:lnSpc>
              <a:buNone/>
            </a:pPr>
            <a:r>
              <a:rPr lang="en-US" sz="1800" dirty="0">
                <a:sym typeface="+mn-ea"/>
              </a:rPr>
              <a:t>5</a:t>
            </a:r>
            <a:r>
              <a:rPr lang="zh-CN" altLang="en-US" sz="1800" dirty="0">
                <a:sym typeface="+mn-ea"/>
              </a:rPr>
              <a:t>、查看配额的使用情况</a:t>
            </a:r>
            <a:endParaRPr lang="zh-CN" altLang="en-US" sz="1800" dirty="0">
              <a:sym typeface="+mn-ea"/>
            </a:endParaRPr>
          </a:p>
          <a:p>
            <a:pPr marL="0" indent="0" algn="just" fontAlgn="auto">
              <a:lnSpc>
                <a:spcPct val="125000"/>
              </a:lnSpc>
              <a:buNone/>
            </a:pPr>
            <a:r>
              <a:rPr lang="zh-CN" altLang="en-US" sz="1800" b="1" dirty="0">
                <a:solidFill>
                  <a:srgbClr val="FF0000"/>
                </a:solidFill>
                <a:sym typeface="+mn-ea"/>
              </a:rPr>
              <a:t>（</a:t>
            </a:r>
            <a:r>
              <a:rPr lang="en-US" altLang="zh-CN" sz="1800" b="1" dirty="0">
                <a:solidFill>
                  <a:srgbClr val="FF0000"/>
                </a:solidFill>
                <a:sym typeface="+mn-ea"/>
              </a:rPr>
              <a:t>1</a:t>
            </a:r>
            <a:r>
              <a:rPr lang="zh-CN" altLang="en-US" sz="1800" b="1" dirty="0">
                <a:solidFill>
                  <a:srgbClr val="FF0000"/>
                </a:solidFill>
                <a:sym typeface="+mn-ea"/>
              </a:rPr>
              <a:t>）quota </a:t>
            </a:r>
            <a:r>
              <a:rPr lang="en-US" altLang="zh-CN" sz="1800" b="1" dirty="0">
                <a:solidFill>
                  <a:srgbClr val="FF0000"/>
                </a:solidFill>
                <a:sym typeface="+mn-ea"/>
              </a:rPr>
              <a:t>[ </a:t>
            </a:r>
            <a:r>
              <a:rPr lang="zh-CN" altLang="en-US" sz="1800" b="1" dirty="0">
                <a:solidFill>
                  <a:srgbClr val="FF0000"/>
                </a:solidFill>
                <a:sym typeface="+mn-ea"/>
              </a:rPr>
              <a:t>选项</a:t>
            </a:r>
            <a:r>
              <a:rPr lang="en-US" altLang="zh-CN" sz="1800" b="1" dirty="0">
                <a:solidFill>
                  <a:srgbClr val="FF0000"/>
                </a:solidFill>
                <a:sym typeface="+mn-ea"/>
              </a:rPr>
              <a:t>]  [</a:t>
            </a:r>
            <a:r>
              <a:rPr lang="zh-CN" altLang="en-US" sz="1800" b="1" dirty="0">
                <a:solidFill>
                  <a:srgbClr val="FF0000"/>
                </a:solidFill>
                <a:sym typeface="+mn-ea"/>
              </a:rPr>
              <a:t>用户名</a:t>
            </a:r>
            <a:r>
              <a:rPr lang="en-US" altLang="zh-CN" sz="1800" b="1" dirty="0">
                <a:solidFill>
                  <a:srgbClr val="FF0000"/>
                </a:solidFill>
                <a:sym typeface="+mn-ea"/>
              </a:rPr>
              <a:t>]</a:t>
            </a:r>
            <a:endParaRPr lang="en-US" altLang="zh-CN" sz="1800" b="1" dirty="0">
              <a:solidFill>
                <a:srgbClr val="FF0000"/>
              </a:solidFill>
              <a:sym typeface="+mn-ea"/>
            </a:endParaRPr>
          </a:p>
          <a:p>
            <a:pPr marL="0" indent="0" algn="just" fontAlgn="auto">
              <a:lnSpc>
                <a:spcPct val="125000"/>
              </a:lnSpc>
              <a:buNone/>
            </a:pPr>
            <a:r>
              <a:rPr lang="zh-CN" sz="1800" dirty="0">
                <a:latin typeface="Times New Roman" panose="02020703060505090304" charset="0"/>
                <a:cs typeface="Times New Roman" panose="02020703060505090304" charset="0"/>
                <a:sym typeface="+mn-ea"/>
              </a:rPr>
              <a:t>选项包括：</a:t>
            </a:r>
            <a:endParaRPr sz="1800" dirty="0">
              <a:latin typeface="Times New Roman" panose="02020703060505090304" charset="0"/>
              <a:cs typeface="Times New Roman" panose="02020703060505090304" charset="0"/>
              <a:sym typeface="+mn-ea"/>
            </a:endParaRPr>
          </a:p>
          <a:p>
            <a:pPr marL="0" indent="0" algn="just" fontAlgn="auto">
              <a:lnSpc>
                <a:spcPct val="100000"/>
              </a:lnSpc>
              <a:buNone/>
            </a:pPr>
            <a:r>
              <a:rPr sz="1800" dirty="0">
                <a:latin typeface="Times New Roman" panose="02020703060505090304" charset="0"/>
                <a:cs typeface="Times New Roman" panose="02020703060505090304" charset="0"/>
                <a:sym typeface="+mn-ea"/>
              </a:rPr>
              <a:t>-a : 所有的在/etc/fstab文件中包含了与配额有关的挂载选项的设备上，是否有对应选项的配额文件</a:t>
            </a:r>
            <a:endParaRPr sz="1800" dirty="0">
              <a:latin typeface="Times New Roman" panose="02020703060505090304" charset="0"/>
              <a:cs typeface="Times New Roman" panose="02020703060505090304" charset="0"/>
              <a:sym typeface="+mn-ea"/>
            </a:endParaRPr>
          </a:p>
          <a:p>
            <a:pPr marL="0" indent="0" algn="just" fontAlgn="auto">
              <a:lnSpc>
                <a:spcPct val="100000"/>
              </a:lnSpc>
              <a:buNone/>
            </a:pPr>
            <a:r>
              <a:rPr sz="1800" dirty="0">
                <a:latin typeface="Times New Roman" panose="02020703060505090304" charset="0"/>
                <a:cs typeface="Times New Roman" panose="02020703060505090304" charset="0"/>
                <a:sym typeface="+mn-ea"/>
              </a:rPr>
              <a:t>-v : 显示</a:t>
            </a:r>
            <a:r>
              <a:rPr lang="zh-CN" sz="1800" dirty="0">
                <a:latin typeface="Times New Roman" panose="02020703060505090304" charset="0"/>
                <a:cs typeface="Times New Roman" panose="02020703060505090304" charset="0"/>
                <a:sym typeface="+mn-ea"/>
              </a:rPr>
              <a:t>详细信息</a:t>
            </a:r>
            <a:endParaRPr sz="1800" dirty="0">
              <a:latin typeface="Times New Roman" panose="02020703060505090304" charset="0"/>
              <a:cs typeface="Times New Roman" panose="02020703060505090304" charset="0"/>
              <a:sym typeface="+mn-ea"/>
            </a:endParaRPr>
          </a:p>
          <a:p>
            <a:pPr marL="0" indent="0" algn="just" fontAlgn="auto">
              <a:lnSpc>
                <a:spcPct val="100000"/>
              </a:lnSpc>
              <a:buNone/>
            </a:pPr>
            <a:r>
              <a:rPr sz="1800" dirty="0">
                <a:latin typeface="Times New Roman" panose="02020703060505090304" charset="0"/>
                <a:cs typeface="Times New Roman" panose="02020703060505090304" charset="0"/>
                <a:sym typeface="+mn-ea"/>
              </a:rPr>
              <a:t>-u : </a:t>
            </a:r>
            <a:r>
              <a:rPr lang="zh-CN" sz="1800" dirty="0">
                <a:latin typeface="Times New Roman" panose="02020703060505090304" charset="0"/>
                <a:cs typeface="Times New Roman" panose="02020703060505090304" charset="0"/>
                <a:sym typeface="+mn-ea"/>
              </a:rPr>
              <a:t>用户</a:t>
            </a:r>
            <a:r>
              <a:rPr sz="1800" dirty="0">
                <a:latin typeface="Times New Roman" panose="02020703060505090304" charset="0"/>
                <a:cs typeface="Times New Roman" panose="02020703060505090304" charset="0"/>
                <a:sym typeface="+mn-ea"/>
              </a:rPr>
              <a:t>user quotas  (usrquota)</a:t>
            </a:r>
            <a:endParaRPr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b="1" dirty="0">
                <a:solidFill>
                  <a:srgbClr val="FF0000"/>
                </a:solidFill>
                <a:latin typeface="Times New Roman" panose="02020703060505090304" charset="0"/>
              </a:rPr>
              <a:t>（</a:t>
            </a:r>
            <a:r>
              <a:rPr lang="en-US" altLang="zh-CN" sz="1800" b="1" dirty="0">
                <a:solidFill>
                  <a:srgbClr val="FF0000"/>
                </a:solidFill>
                <a:latin typeface="Times New Roman" panose="02020703060505090304" charset="0"/>
              </a:rPr>
              <a:t>2</a:t>
            </a:r>
            <a:r>
              <a:rPr lang="zh-CN" altLang="en-US" sz="1800" b="1" dirty="0">
                <a:solidFill>
                  <a:srgbClr val="FF0000"/>
                </a:solidFill>
                <a:latin typeface="Times New Roman" panose="02020703060505090304" charset="0"/>
              </a:rPr>
              <a:t>）repquota -a</a:t>
            </a:r>
            <a:endParaRPr lang="zh-CN" altLang="en-US" sz="1800" b="1" dirty="0">
              <a:solidFill>
                <a:schemeClr val="tx1">
                  <a:lumMod val="95000"/>
                  <a:lumOff val="5000"/>
                </a:schemeClr>
              </a:solidFill>
              <a:latin typeface="Times New Roman" panose="02020703060505090304" charset="0"/>
            </a:endParaRPr>
          </a:p>
          <a:p>
            <a:pPr marL="0" indent="0" algn="just" fontAlgn="auto">
              <a:lnSpc>
                <a:spcPct val="125000"/>
              </a:lnSpc>
              <a:buNone/>
            </a:pPr>
            <a:endParaRPr lang="en-US" altLang="zh-CN" sz="1800" b="1" dirty="0">
              <a:solidFill>
                <a:srgbClr val="FF0000"/>
              </a:solidFill>
              <a:sym typeface="+mn-ea"/>
            </a:endParaRPr>
          </a:p>
        </p:txBody>
      </p:sp>
      <p:sp>
        <p:nvSpPr>
          <p:cNvPr id="4" name="文本框 3"/>
          <p:cNvSpPr txBox="1"/>
          <p:nvPr/>
        </p:nvSpPr>
        <p:spPr>
          <a:xfrm>
            <a:off x="4438650" y="4039235"/>
            <a:ext cx="2011680" cy="368300"/>
          </a:xfrm>
          <a:prstGeom prst="rect">
            <a:avLst/>
          </a:prstGeom>
          <a:noFill/>
        </p:spPr>
        <p:txBody>
          <a:bodyPr wrap="none" rtlCol="0" anchor="t">
            <a:spAutoFit/>
          </a:bodyPr>
          <a:p>
            <a:r>
              <a:rPr lang="zh-CN" altLang="en-US" b="1" dirty="0">
                <a:solidFill>
                  <a:srgbClr val="0070C0"/>
                </a:solidFill>
                <a:sym typeface="+mn-ea"/>
              </a:rPr>
              <a:t>quota </a:t>
            </a:r>
            <a:r>
              <a:rPr lang="en-US" altLang="zh-CN" b="1" dirty="0">
                <a:solidFill>
                  <a:srgbClr val="0070C0"/>
                </a:solidFill>
                <a:sym typeface="+mn-ea"/>
              </a:rPr>
              <a:t>-uvs user1</a:t>
            </a:r>
            <a:endParaRPr lang="en-US" altLang="zh-CN" b="1" dirty="0">
              <a:solidFill>
                <a:srgbClr val="0070C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530" y="187325"/>
            <a:ext cx="7334250" cy="1325880"/>
          </a:xfrm>
        </p:spPr>
        <p:txBody>
          <a:bodyPr/>
          <a:lstStyle/>
          <a:p>
            <a:r>
              <a:rPr lang="zh-CN">
                <a:latin typeface="Times New Roman" panose="02020703060505090304" charset="0"/>
              </a:rPr>
              <a:t>磁盘配额</a:t>
            </a:r>
            <a:r>
              <a:rPr>
                <a:latin typeface="Times New Roman" panose="02020703060505090304" charset="0"/>
              </a:rPr>
              <a:t>管理</a:t>
            </a:r>
            <a:endParaRPr lang="zh-CN">
              <a:latin typeface="Times New Roman" panose="02020703060505090304" charset="0"/>
            </a:endParaRPr>
          </a:p>
        </p:txBody>
      </p:sp>
      <p:sp>
        <p:nvSpPr>
          <p:cNvPr id="9219" name="内容占位符 2"/>
          <p:cNvSpPr>
            <a:spLocks noGrp="1"/>
          </p:cNvSpPr>
          <p:nvPr>
            <p:ph idx="1"/>
          </p:nvPr>
        </p:nvSpPr>
        <p:spPr>
          <a:xfrm>
            <a:off x="1273810" y="1513840"/>
            <a:ext cx="7564120" cy="5293360"/>
          </a:xfrm>
        </p:spPr>
        <p:txBody>
          <a:bodyPr wrap="square" lIns="91440" tIns="45720" rIns="91440" bIns="45720" anchor="t">
            <a:noAutofit/>
          </a:bodyPr>
          <a:lstStyle/>
          <a:p>
            <a:pPr algn="just" fontAlgn="auto">
              <a:lnSpc>
                <a:spcPct val="125000"/>
              </a:lnSpc>
              <a:buFont typeface="Wingdings" panose="05000000000000000000" charset="0"/>
              <a:buChar char=""/>
            </a:pPr>
            <a:r>
              <a:rPr lang="en-US" altLang="zh-CN" sz="2400" dirty="0">
                <a:latin typeface="Times New Roman" panose="02020703060505090304" charset="0"/>
                <a:cs typeface="Times New Roman" panose="02020703060505090304" charset="0"/>
                <a:sym typeface="+mn-ea"/>
              </a:rPr>
              <a:t> 磁盘配额</a:t>
            </a:r>
            <a:r>
              <a:rPr lang="zh-CN" altLang="en-US" sz="2400" dirty="0">
                <a:latin typeface="Times New Roman" panose="02020703060505090304" charset="0"/>
                <a:cs typeface="Times New Roman" panose="02020703060505090304" charset="0"/>
                <a:sym typeface="+mn-ea"/>
              </a:rPr>
              <a:t>的操作：</a:t>
            </a:r>
            <a:endParaRPr lang="zh-CN" altLang="en-US" sz="24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latin typeface="Times New Roman" panose="02020703060505090304" charset="0"/>
                <a:cs typeface="Times New Roman" panose="02020703060505090304" charset="0"/>
                <a:sym typeface="+mn-ea"/>
              </a:rPr>
              <a:t>6</a:t>
            </a:r>
            <a:r>
              <a:rPr lang="zh-CN" altLang="en-US" sz="1800" dirty="0">
                <a:latin typeface="Times New Roman" panose="02020703060505090304" charset="0"/>
                <a:cs typeface="Times New Roman" panose="02020703060505090304" charset="0"/>
                <a:sym typeface="+mn-ea"/>
              </a:rPr>
              <a:t>、测试磁盘配额</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测试前先注意检查文件系统是否给</a:t>
            </a:r>
            <a:r>
              <a:rPr lang="en-US" altLang="zh-CN" sz="1800" dirty="0">
                <a:latin typeface="Times New Roman" panose="02020703060505090304" charset="0"/>
                <a:cs typeface="Times New Roman" panose="02020703060505090304" charset="0"/>
                <a:sym typeface="+mn-ea"/>
              </a:rPr>
              <a:t>user1</a:t>
            </a:r>
            <a:r>
              <a:rPr lang="zh-CN" altLang="en-US" sz="1800" dirty="0">
                <a:latin typeface="Times New Roman" panose="02020703060505090304" charset="0"/>
                <a:cs typeface="Times New Roman" panose="02020703060505090304" charset="0"/>
                <a:sym typeface="+mn-ea"/>
              </a:rPr>
              <a:t>赋写入权限。切换到</a:t>
            </a:r>
            <a:r>
              <a:rPr lang="en-US" altLang="zh-CN" sz="1800" dirty="0">
                <a:latin typeface="Times New Roman" panose="02020703060505090304" charset="0"/>
                <a:cs typeface="Times New Roman" panose="02020703060505090304" charset="0"/>
                <a:sym typeface="+mn-ea"/>
              </a:rPr>
              <a:t>user1</a:t>
            </a:r>
            <a:r>
              <a:rPr lang="zh-CN" altLang="en-US" sz="1800" dirty="0">
                <a:latin typeface="Times New Roman" panose="02020703060505090304" charset="0"/>
                <a:cs typeface="Times New Roman" panose="02020703060505090304" charset="0"/>
                <a:sym typeface="+mn-ea"/>
              </a:rPr>
              <a:t>用户下：（</a:t>
            </a:r>
            <a:r>
              <a:rPr lang="en-US" altLang="zh-CN" sz="1800" dirty="0">
                <a:latin typeface="Times New Roman" panose="02020703060505090304" charset="0"/>
                <a:cs typeface="Times New Roman" panose="02020703060505090304" charset="0"/>
                <a:sym typeface="+mn-ea"/>
              </a:rPr>
              <a:t>1</a:t>
            </a:r>
            <a:r>
              <a:rPr lang="zh-CN" altLang="en-US" sz="1800" dirty="0">
                <a:latin typeface="Times New Roman" panose="02020703060505090304" charset="0"/>
                <a:cs typeface="Times New Roman" panose="02020703060505090304" charset="0"/>
                <a:sym typeface="+mn-ea"/>
              </a:rPr>
              <a:t>）测试文件个数限额：</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solidFill>
                  <a:srgbClr val="FF0000"/>
                </a:solidFill>
                <a:latin typeface="Times New Roman" panose="02020703060505090304" charset="0"/>
                <a:cs typeface="Times New Roman" panose="02020703060505090304" charset="0"/>
                <a:sym typeface="+mn-ea"/>
              </a:rPr>
              <a:t>touch file</a:t>
            </a:r>
            <a:r>
              <a:rPr lang="en-US" altLang="zh-CN" sz="1800" dirty="0">
                <a:solidFill>
                  <a:srgbClr val="FF0000"/>
                </a:solidFill>
                <a:latin typeface="Times New Roman" panose="02020703060505090304" charset="0"/>
                <a:cs typeface="Times New Roman" panose="02020703060505090304" charset="0"/>
                <a:sym typeface="+mn-ea"/>
              </a:rPr>
              <a:t>1</a:t>
            </a:r>
            <a:endParaRPr lang="en-US" altLang="zh-CN"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zh-CN" altLang="en-US" sz="1800" dirty="0">
                <a:latin typeface="Times New Roman" panose="02020703060505090304" charset="0"/>
                <a:cs typeface="Times New Roman" panose="02020703060505090304" charset="0"/>
                <a:sym typeface="+mn-ea"/>
              </a:rPr>
              <a:t>（</a:t>
            </a:r>
            <a:r>
              <a:rPr lang="en-US" altLang="zh-CN" sz="1800" dirty="0">
                <a:latin typeface="Times New Roman" panose="02020703060505090304" charset="0"/>
                <a:cs typeface="Times New Roman" panose="02020703060505090304" charset="0"/>
                <a:sym typeface="+mn-ea"/>
              </a:rPr>
              <a:t>2</a:t>
            </a:r>
            <a:r>
              <a:rPr lang="zh-CN" altLang="en-US" sz="1800" dirty="0">
                <a:latin typeface="Times New Roman" panose="02020703060505090304" charset="0"/>
                <a:cs typeface="Times New Roman" panose="02020703060505090304" charset="0"/>
                <a:sym typeface="+mn-ea"/>
              </a:rPr>
              <a:t>）测试容量限额：</a:t>
            </a: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r>
              <a:rPr lang="en-US" altLang="zh-CN" sz="1800" dirty="0">
                <a:solidFill>
                  <a:srgbClr val="FF0000"/>
                </a:solidFill>
                <a:latin typeface="Times New Roman" panose="02020703060505090304" charset="0"/>
                <a:cs typeface="Times New Roman" panose="02020703060505090304" charset="0"/>
                <a:sym typeface="+mn-ea"/>
              </a:rPr>
              <a:t>dd if=/dev/zero of=testfile1 bs=1M count=10</a:t>
            </a:r>
            <a:endParaRPr lang="en-US" altLang="zh-CN" sz="1800" dirty="0">
              <a:latin typeface="Times New Roman" panose="02020703060505090304" charset="0"/>
              <a:cs typeface="Times New Roman" panose="02020703060505090304" charset="0"/>
              <a:sym typeface="+mn-ea"/>
            </a:endParaRPr>
          </a:p>
          <a:p>
            <a:pPr marL="0" indent="0" algn="just" fontAlgn="auto">
              <a:lnSpc>
                <a:spcPct val="125000"/>
              </a:lnSpc>
              <a:buNone/>
            </a:pPr>
            <a:endParaRPr lang="zh-CN" altLang="en-US" sz="1800" dirty="0">
              <a:latin typeface="Times New Roman" panose="02020703060505090304" charset="0"/>
              <a:cs typeface="Times New Roman" panose="02020703060505090304" charset="0"/>
              <a:sym typeface="+mn-ea"/>
            </a:endParaRPr>
          </a:p>
          <a:p>
            <a:pPr marL="0" indent="0" algn="just" fontAlgn="auto">
              <a:lnSpc>
                <a:spcPct val="125000"/>
              </a:lnSpc>
              <a:buNone/>
            </a:pPr>
            <a:endParaRPr lang="en-US" altLang="zh-CN" sz="1800" b="1"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86"/>
                                            </p:txEl>
                                          </p:spTgt>
                                        </p:tgtEl>
                                        <p:attrNameLst>
                                          <p:attrName>style.visibility</p:attrName>
                                        </p:attrNameLst>
                                      </p:cBhvr>
                                      <p:to>
                                        <p:strVal val="visible"/>
                                      </p:to>
                                    </p:set>
                                    <p:anim calcmode="lin" valueType="num">
                                      <p:cBhvr>
                                        <p:cTn id="85"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86"/>
                                            </p:txEl>
                                          </p:spTgt>
                                        </p:tgtEl>
                                        <p:attrNameLst>
                                          <p:attrName>style.visibility</p:attrName>
                                        </p:attrNameLst>
                                      </p:cBhvr>
                                      <p:to>
                                        <p:strVal val="visible"/>
                                      </p:to>
                                    </p:set>
                                    <p:anim calcmode="lin" valueType="num">
                                      <p:cBhvr>
                                        <p:cTn id="97" dur="2000" fill="hold"/>
                                        <p:tgtEl>
                                          <p:spTgt spid="9219">
                                            <p:txEl>
                                              <p:charRg st="53" end="8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220" y="365125"/>
            <a:ext cx="7390130" cy="1325880"/>
          </a:xfrm>
        </p:spPr>
        <p:txBody>
          <a:bodyPr/>
          <a:lstStyle/>
          <a:p>
            <a:r>
              <a:rPr lang="zh-CN" altLang="en-US"/>
              <a:t>用户分类</a:t>
            </a:r>
            <a:endParaRPr lang="zh-CN" altLang="en-US"/>
          </a:p>
        </p:txBody>
      </p:sp>
      <p:sp>
        <p:nvSpPr>
          <p:cNvPr id="7170" name="内容占位符 2"/>
          <p:cNvSpPr>
            <a:spLocks noGrp="1"/>
          </p:cNvSpPr>
          <p:nvPr>
            <p:ph idx="1"/>
          </p:nvPr>
        </p:nvSpPr>
        <p:spPr/>
        <p:txBody>
          <a:bodyPr anchor="t"/>
          <a:lstStyle/>
          <a:p>
            <a:pPr algn="l" eaLnBrk="0" fontAlgn="base" hangingPunct="0">
              <a:lnSpc>
                <a:spcPct val="150000"/>
              </a:lnSpc>
              <a:spcBef>
                <a:spcPts val="0"/>
              </a:spcBef>
              <a:buClr>
                <a:schemeClr val="tx2"/>
              </a:buClr>
              <a:buFont typeface="Wingdings" panose="05000000000000000000" charset="0"/>
              <a:buChar char=""/>
            </a:pPr>
            <a:r>
              <a:rPr lang="zh-CN" altLang="en-US" sz="2400" dirty="0">
                <a:latin typeface="Times New Roman" panose="02020703060505090304" charset="0"/>
              </a:rPr>
              <a:t>Linux系统中的用户可以分为三类：</a:t>
            </a:r>
            <a:r>
              <a:rPr lang="zh-CN" altLang="en-US" sz="2400" b="1" dirty="0">
                <a:solidFill>
                  <a:srgbClr val="FF0000"/>
                </a:solidFill>
                <a:latin typeface="Times New Roman" panose="02020703060505090304" charset="0"/>
              </a:rPr>
              <a:t>超级用户（root）、管理用户和普通用户</a:t>
            </a:r>
            <a:r>
              <a:rPr lang="zh-CN" altLang="en-US" sz="2400" dirty="0">
                <a:latin typeface="Times New Roman" panose="02020703060505090304" charset="0"/>
              </a:rPr>
              <a:t>。也可以把超级用户和管理用户通称为系统用户。</a:t>
            </a:r>
            <a:endParaRPr lang="zh-CN" altLang="en-US" sz="2400" dirty="0">
              <a:latin typeface="Times New Roman" panose="02020703060505090304" charset="0"/>
            </a:endParaRPr>
          </a:p>
          <a:p>
            <a:pPr algn="l" eaLnBrk="0" fontAlgn="base" hangingPunct="0">
              <a:lnSpc>
                <a:spcPct val="150000"/>
              </a:lnSpc>
              <a:spcBef>
                <a:spcPts val="0"/>
              </a:spcBef>
              <a:buClr>
                <a:schemeClr val="tx2"/>
              </a:buClr>
              <a:buFont typeface="Wingdings" panose="05000000000000000000" charset="0"/>
              <a:buChar char=""/>
            </a:pPr>
            <a:r>
              <a:rPr lang="zh-CN" altLang="en-US" sz="2400" dirty="0">
                <a:latin typeface="Times New Roman" panose="02020703060505090304" charset="0"/>
              </a:rPr>
              <a:t>超级用户是一个特殊的用户（其用户标识号UID为0），它拥有至高无上的访问权限，可以访问任何程序和文件。超级用户账号通常是被锁住的。</a:t>
            </a:r>
            <a:endParaRPr lang="zh-CN" altLang="en-US" sz="2400" dirty="0">
              <a:latin typeface="Times New Roman" panose="0202070306050509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用户分类</a:t>
            </a:r>
            <a:endParaRPr lang="zh-CN" altLang="en-US"/>
          </a:p>
        </p:txBody>
      </p:sp>
      <p:sp>
        <p:nvSpPr>
          <p:cNvPr id="8194" name="内容占位符 2"/>
          <p:cNvSpPr>
            <a:spLocks noGrp="1"/>
          </p:cNvSpPr>
          <p:nvPr>
            <p:ph idx="1"/>
          </p:nvPr>
        </p:nvSpPr>
        <p:spPr/>
        <p:txBody>
          <a:bodyPr anchor="t"/>
          <a:lstStyle/>
          <a:p>
            <a:pPr marL="342900" indent="-342900" algn="l" eaLnBrk="0" fontAlgn="base" hangingPunct="0">
              <a:lnSpc>
                <a:spcPct val="100000"/>
              </a:lnSpc>
              <a:spcBef>
                <a:spcPct val="20000"/>
              </a:spcBef>
              <a:buClr>
                <a:schemeClr val="tx2"/>
              </a:buClr>
              <a:buFont typeface="Wingdings" panose="05000000000000000000" charset="0"/>
              <a:buChar char=""/>
            </a:pPr>
            <a:r>
              <a:rPr lang="zh-CN" altLang="en-US" sz="2400">
                <a:latin typeface="Times New Roman" panose="02020703060505090304" charset="0"/>
              </a:rPr>
              <a:t>管理用户用于运行一定的系统服务程序，支持和维护相应的系统功能。这些用户的ID号位于l-</a:t>
            </a:r>
            <a:r>
              <a:rPr lang="en-US" altLang="zh-CN" sz="2400">
                <a:latin typeface="Times New Roman" panose="02020703060505090304" charset="0"/>
              </a:rPr>
              <a:t>9</a:t>
            </a:r>
            <a:r>
              <a:rPr lang="zh-CN" altLang="en-US" sz="2400">
                <a:latin typeface="Times New Roman" panose="02020703060505090304" charset="0"/>
              </a:rPr>
              <a:t>99的范围之内。</a:t>
            </a:r>
            <a:endParaRPr lang="zh-CN" altLang="en-US" sz="2400">
              <a:latin typeface="Times New Roman" panose="02020703060505090304" charset="0"/>
            </a:endParaRPr>
          </a:p>
          <a:p>
            <a:pPr marL="342900" indent="-342900" algn="l" eaLnBrk="0" fontAlgn="base" hangingPunct="0">
              <a:lnSpc>
                <a:spcPct val="100000"/>
              </a:lnSpc>
              <a:spcBef>
                <a:spcPct val="20000"/>
              </a:spcBef>
              <a:buClr>
                <a:schemeClr val="tx2"/>
              </a:buClr>
              <a:buFont typeface="Wingdings" panose="05000000000000000000" charset="0"/>
              <a:buChar char=""/>
            </a:pPr>
            <a:r>
              <a:rPr lang="zh-CN" altLang="en-US" sz="2400">
                <a:latin typeface="Times New Roman" panose="02020703060505090304" charset="0"/>
              </a:rPr>
              <a:t>除了超级用户与管理用户之外，其他均为普通用户。访问Linux系统的每个用户，都需要有一个用户账号。只有利用用户名和密码注册到系统之后，才能够访问系统提供的资源和服务。</a:t>
            </a:r>
            <a:endParaRPr lang="zh-CN" altLang="en-US" sz="2400">
              <a:latin typeface="Times New Roman" panose="0202070306050509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用户的管理</a:t>
            </a:r>
            <a:endParaRPr lang="zh-CN" altLang="en-US"/>
          </a:p>
        </p:txBody>
      </p:sp>
      <p:sp>
        <p:nvSpPr>
          <p:cNvPr id="9219" name="内容占位符 2"/>
          <p:cNvSpPr>
            <a:spLocks noGrp="1"/>
          </p:cNvSpPr>
          <p:nvPr>
            <p:ph idx="1"/>
          </p:nvPr>
        </p:nvSpPr>
        <p:spPr>
          <a:xfrm>
            <a:off x="1303020" y="1588770"/>
            <a:ext cx="7534910" cy="4913630"/>
          </a:xfrm>
        </p:spPr>
        <p:txBody>
          <a:bodyPr wrap="square" lIns="91440" tIns="45720" rIns="91440" bIns="45720" anchor="t">
            <a:noAutofit/>
          </a:bodyPr>
          <a:lstStyle/>
          <a:p>
            <a:pPr marL="0" indent="0" algn="just" fontAlgn="auto">
              <a:lnSpc>
                <a:spcPct val="100000"/>
              </a:lnSpc>
              <a:buNone/>
            </a:pPr>
            <a:r>
              <a:rPr lang="zh-CN" altLang="en-US" sz="2400">
                <a:latin typeface="Times New Roman" panose="02020703060505090304" charset="0"/>
                <a:sym typeface="+mn-ea"/>
              </a:rPr>
              <a:t>管理用户（</a:t>
            </a:r>
            <a:r>
              <a:rPr lang="zh-CN" altLang="en-US" sz="2400" dirty="0">
                <a:latin typeface="Times New Roman" panose="02020703060505090304" charset="0"/>
              </a:rPr>
              <a:t>伪用户）</a:t>
            </a:r>
            <a:endParaRPr lang="zh-CN" altLang="en-US" sz="2400" dirty="0">
              <a:latin typeface="Times New Roman" panose="02020703060505090304" charset="0"/>
            </a:endParaRPr>
          </a:p>
          <a:p>
            <a:pPr marL="0" indent="0" algn="just" fontAlgn="auto">
              <a:lnSpc>
                <a:spcPct val="100000"/>
              </a:lnSpc>
              <a:buNone/>
            </a:pPr>
            <a:r>
              <a:rPr lang="en-US" altLang="zh-CN" sz="2400" dirty="0">
                <a:solidFill>
                  <a:srgbClr val="292929"/>
                </a:solidFill>
                <a:latin typeface="Times New Roman" panose="02020703060505090304" charset="0"/>
                <a:cs typeface="Times New Roman" panose="02020703060505090304" charset="0"/>
                <a:sym typeface="+mn-ea"/>
              </a:rPr>
              <a:t>1、伪用户与系统和程序服务相关</a:t>
            </a:r>
            <a:endParaRPr lang="en-US" altLang="zh-CN" sz="2400" dirty="0">
              <a:solidFill>
                <a:srgbClr val="292929"/>
              </a:solidFill>
              <a:latin typeface="Times New Roman" panose="02020703060505090304" charset="0"/>
              <a:ea typeface="+mn-ea"/>
              <a:cs typeface="Times New Roman" panose="02020703060505090304" charset="0"/>
            </a:endParaRPr>
          </a:p>
          <a:p>
            <a:pPr algn="just" fontAlgn="auto">
              <a:lnSpc>
                <a:spcPct val="100000"/>
              </a:lnSpc>
              <a:buFont typeface="Wingdings" panose="05000000000000000000" charset="0"/>
              <a:buChar char=""/>
            </a:pPr>
            <a:r>
              <a:rPr lang="en-US" altLang="zh-CN" sz="2400" dirty="0">
                <a:solidFill>
                  <a:srgbClr val="292929"/>
                </a:solidFill>
                <a:latin typeface="Times New Roman" panose="02020703060505090304" charset="0"/>
                <a:cs typeface="Times New Roman" panose="02020703060505090304" charset="0"/>
                <a:sym typeface="+mn-ea"/>
              </a:rPr>
              <a:t>bin、daemon、shutdown、halt等，任何Linux系统默认都有这些伪用户</a:t>
            </a:r>
            <a:endParaRPr lang="en-US" altLang="zh-CN" sz="2400" dirty="0">
              <a:solidFill>
                <a:srgbClr val="292929"/>
              </a:solidFill>
              <a:latin typeface="Times New Roman" panose="02020703060505090304" charset="0"/>
              <a:cs typeface="Times New Roman" panose="02020703060505090304" charset="0"/>
              <a:sym typeface="+mn-ea"/>
            </a:endParaRPr>
          </a:p>
          <a:p>
            <a:pPr algn="just" fontAlgn="auto">
              <a:lnSpc>
                <a:spcPct val="100000"/>
              </a:lnSpc>
              <a:buFont typeface="Wingdings" panose="05000000000000000000" charset="0"/>
              <a:buChar char=""/>
            </a:pPr>
            <a:r>
              <a:rPr lang="en-US" altLang="zh-CN" sz="2400" dirty="0">
                <a:solidFill>
                  <a:srgbClr val="292929"/>
                </a:solidFill>
                <a:latin typeface="Times New Roman" panose="02020703060505090304" charset="0"/>
                <a:cs typeface="Times New Roman" panose="02020703060505090304" charset="0"/>
                <a:sym typeface="+mn-ea"/>
              </a:rPr>
              <a:t>mail、news、games、apache、ftp、mysql及sshd等，与Linux</a:t>
            </a:r>
            <a:r>
              <a:rPr lang="en-US" altLang="zh-CN" sz="2400" dirty="0">
                <a:latin typeface="Times New Roman" panose="02020703060505090304" charset="0"/>
                <a:cs typeface="Times New Roman" panose="02020703060505090304" charset="0"/>
                <a:sym typeface="+mn-ea"/>
              </a:rPr>
              <a:t> </a:t>
            </a:r>
            <a:r>
              <a:rPr lang="en-US" altLang="zh-CN" sz="2400" dirty="0">
                <a:solidFill>
                  <a:srgbClr val="292929"/>
                </a:solidFill>
                <a:latin typeface="Times New Roman" panose="02020703060505090304" charset="0"/>
                <a:cs typeface="Times New Roman" panose="02020703060505090304" charset="0"/>
                <a:sym typeface="+mn-ea"/>
              </a:rPr>
              <a:t>系统的进程相关</a:t>
            </a:r>
            <a:endParaRPr lang="en-US" altLang="zh-CN" sz="2400" dirty="0">
              <a:solidFill>
                <a:srgbClr val="292929"/>
              </a:solidFill>
              <a:latin typeface="Times New Roman" panose="02020703060505090304" charset="0"/>
              <a:ea typeface="+mn-ea"/>
              <a:cs typeface="Times New Roman" panose="02020703060505090304" charset="0"/>
              <a:sym typeface="+mn-ea"/>
            </a:endParaRPr>
          </a:p>
          <a:p>
            <a:pPr marL="0" indent="0" algn="just" fontAlgn="auto">
              <a:lnSpc>
                <a:spcPct val="100000"/>
              </a:lnSpc>
              <a:buNone/>
            </a:pPr>
            <a:r>
              <a:rPr lang="en-US" altLang="zh-CN" sz="2400" dirty="0">
                <a:solidFill>
                  <a:srgbClr val="292929"/>
                </a:solidFill>
                <a:latin typeface="Times New Roman" panose="02020703060505090304" charset="0"/>
                <a:cs typeface="Times New Roman" panose="02020703060505090304" charset="0"/>
                <a:sym typeface="+mn-ea"/>
              </a:rPr>
              <a:t>2</a:t>
            </a:r>
            <a:r>
              <a:rPr lang="zh-CN" altLang="en-US" sz="2400" dirty="0">
                <a:solidFill>
                  <a:srgbClr val="292929"/>
                </a:solidFill>
                <a:latin typeface="Times New Roman" panose="02020703060505090304" charset="0"/>
                <a:cs typeface="Times New Roman" panose="02020703060505090304" charset="0"/>
                <a:sym typeface="+mn-ea"/>
              </a:rPr>
              <a:t>、</a:t>
            </a:r>
            <a:r>
              <a:rPr lang="en-US" altLang="zh-CN" sz="2400" dirty="0">
                <a:solidFill>
                  <a:srgbClr val="292929"/>
                </a:solidFill>
                <a:latin typeface="Times New Roman" panose="02020703060505090304" charset="0"/>
                <a:cs typeface="Times New Roman" panose="02020703060505090304" charset="0"/>
                <a:sym typeface="+mn-ea"/>
              </a:rPr>
              <a:t>伪用户通常不需要或无法登录系统</a:t>
            </a:r>
            <a:endParaRPr lang="en-US" altLang="zh-CN" sz="2400" dirty="0">
              <a:solidFill>
                <a:srgbClr val="292929"/>
              </a:solidFill>
              <a:latin typeface="Times New Roman" panose="02020703060505090304" charset="0"/>
              <a:ea typeface="+mn-ea"/>
              <a:cs typeface="Times New Roman" panose="02020703060505090304" charset="0"/>
            </a:endParaRPr>
          </a:p>
          <a:p>
            <a:pPr marL="0" indent="0" algn="just" fontAlgn="auto">
              <a:lnSpc>
                <a:spcPct val="100000"/>
              </a:lnSpc>
              <a:buNone/>
            </a:pPr>
            <a:endParaRPr lang="en-US" altLang="zh-CN" sz="2400" dirty="0">
              <a:solidFill>
                <a:srgbClr val="292929"/>
              </a:solidFill>
              <a:latin typeface="Times New Roman" panose="02020703060505090304" charset="0"/>
              <a:ea typeface="+mn-ea"/>
              <a:cs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0" end="138"/>
                                            </p:txEl>
                                          </p:spTgt>
                                        </p:tgtEl>
                                        <p:attrNameLst>
                                          <p:attrName>style.visibility</p:attrName>
                                        </p:attrNameLst>
                                      </p:cBhvr>
                                      <p:to>
                                        <p:strVal val="visible"/>
                                      </p:to>
                                    </p:set>
                                    <p:anim calcmode="lin" valueType="num">
                                      <p:cBhvr>
                                        <p:cTn id="7" dur="2000" fill="hold"/>
                                        <p:tgtEl>
                                          <p:spTgt spid="9219">
                                            <p:txEl>
                                              <p:charRg st="0" end="138"/>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0" end="1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 end="1"/>
                                            </p:txEl>
                                          </p:spTgt>
                                        </p:tgtEl>
                                        <p:attrNameLst>
                                          <p:attrName>style.visibility</p:attrName>
                                        </p:attrNameLst>
                                      </p:cBhvr>
                                      <p:to>
                                        <p:strVal val="visible"/>
                                      </p:to>
                                    </p:set>
                                    <p:anim calcmode="lin" valueType="num">
                                      <p:cBhvr>
                                        <p:cTn id="1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2" end="2"/>
                                            </p:txEl>
                                          </p:spTgt>
                                        </p:tgtEl>
                                        <p:attrNameLst>
                                          <p:attrName>style.visibility</p:attrName>
                                        </p:attrNameLst>
                                      </p:cBhvr>
                                      <p:to>
                                        <p:strVal val="visible"/>
                                      </p:to>
                                    </p:set>
                                    <p:anim calcmode="lin" valueType="num">
                                      <p:cBhvr>
                                        <p:cTn id="19"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4" end="4"/>
                                            </p:txEl>
                                          </p:spTgt>
                                        </p:tgtEl>
                                        <p:attrNameLst>
                                          <p:attrName>style.visibility</p:attrName>
                                        </p:attrNameLst>
                                      </p:cBhvr>
                                      <p:to>
                                        <p:strVal val="visible"/>
                                      </p:to>
                                    </p:set>
                                    <p:anim calcmode="lin" valueType="num">
                                      <p:cBhvr>
                                        <p:cTn id="31"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1" end="1"/>
                                            </p:txEl>
                                          </p:spTgt>
                                        </p:tgtEl>
                                        <p:attrNameLst>
                                          <p:attrName>style.visibility</p:attrName>
                                        </p:attrNameLst>
                                      </p:cBhvr>
                                      <p:to>
                                        <p:strVal val="visible"/>
                                      </p:to>
                                    </p:set>
                                    <p:anim calcmode="lin" valueType="num">
                                      <p:cBhvr>
                                        <p:cTn id="3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30" end="53"/>
                                            </p:txEl>
                                          </p:spTgt>
                                        </p:tgtEl>
                                        <p:attrNameLst>
                                          <p:attrName>style.visibility</p:attrName>
                                        </p:attrNameLst>
                                      </p:cBhvr>
                                      <p:to>
                                        <p:strVal val="visible"/>
                                      </p:to>
                                    </p:set>
                                    <p:anim calcmode="lin" valueType="num">
                                      <p:cBhvr>
                                        <p:cTn id="43"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53" end="138"/>
                                            </p:txEl>
                                          </p:spTgt>
                                        </p:tgtEl>
                                        <p:attrNameLst>
                                          <p:attrName>style.visibility</p:attrName>
                                        </p:attrNameLst>
                                      </p:cBhvr>
                                      <p:to>
                                        <p:strVal val="visible"/>
                                      </p:to>
                                    </p:set>
                                    <p:anim calcmode="lin" valueType="num">
                                      <p:cBhvr>
                                        <p:cTn id="49" dur="2000" fill="hold"/>
                                        <p:tgtEl>
                                          <p:spTgt spid="9219">
                                            <p:txEl>
                                              <p:charRg st="53" end="13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53" end="13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30" end="53"/>
                                            </p:txEl>
                                          </p:spTgt>
                                        </p:tgtEl>
                                        <p:attrNameLst>
                                          <p:attrName>style.visibility</p:attrName>
                                        </p:attrNameLst>
                                      </p:cBhvr>
                                      <p:to>
                                        <p:strVal val="visible"/>
                                      </p:to>
                                    </p:set>
                                    <p:anim calcmode="lin" valueType="num">
                                      <p:cBhvr>
                                        <p:cTn id="55"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53" end="138"/>
                                            </p:txEl>
                                          </p:spTgt>
                                        </p:tgtEl>
                                        <p:attrNameLst>
                                          <p:attrName>style.visibility</p:attrName>
                                        </p:attrNameLst>
                                      </p:cBhvr>
                                      <p:to>
                                        <p:strVal val="visible"/>
                                      </p:to>
                                    </p:set>
                                    <p:anim calcmode="lin" valueType="num">
                                      <p:cBhvr>
                                        <p:cTn id="61" dur="2000" fill="hold"/>
                                        <p:tgtEl>
                                          <p:spTgt spid="9219">
                                            <p:txEl>
                                              <p:charRg st="53" end="138"/>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53"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用户的管理</a:t>
            </a:r>
            <a:endParaRPr lang="zh-CN" altLang="en-US"/>
          </a:p>
        </p:txBody>
      </p:sp>
      <p:sp>
        <p:nvSpPr>
          <p:cNvPr id="9219" name="内容占位符 2"/>
          <p:cNvSpPr>
            <a:spLocks noGrp="1"/>
          </p:cNvSpPr>
          <p:nvPr>
            <p:ph idx="1"/>
          </p:nvPr>
        </p:nvSpPr>
        <p:spPr>
          <a:xfrm>
            <a:off x="1303020" y="1588770"/>
            <a:ext cx="7534910" cy="4913630"/>
          </a:xfrm>
        </p:spPr>
        <p:txBody>
          <a:bodyPr wrap="square" lIns="91440" tIns="45720" rIns="91440" bIns="45720" anchor="t">
            <a:noAutofit/>
          </a:bodyPr>
          <a:lstStyle/>
          <a:p>
            <a:pPr marL="0" indent="0" algn="just" fontAlgn="auto">
              <a:lnSpc>
                <a:spcPct val="100000"/>
              </a:lnSpc>
              <a:buNone/>
            </a:pPr>
            <a:r>
              <a:rPr lang="zh-CN" altLang="en-US" sz="2400" b="1" dirty="0">
                <a:solidFill>
                  <a:srgbClr val="7030A0"/>
                </a:solidFill>
                <a:latin typeface="Times New Roman" panose="02020703060505090304" charset="0"/>
              </a:rPr>
              <a:t>系统文件/etc/passwd和/etc/shadow</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系统通过这两个文件来共同维护用户的账户信息。</a:t>
            </a:r>
            <a:endParaRPr lang="zh-CN" altLang="en-US" sz="2400" dirty="0">
              <a:latin typeface="Times New Roman" panose="02020703060505090304" charset="0"/>
            </a:endParaRPr>
          </a:p>
          <a:p>
            <a:pPr marL="0" indent="0" algn="just" fontAlgn="auto">
              <a:lnSpc>
                <a:spcPct val="100000"/>
              </a:lnSpc>
              <a:buNone/>
            </a:pPr>
            <a:r>
              <a:rPr lang="zh-CN" altLang="en-US" sz="2400" dirty="0">
                <a:latin typeface="Times New Roman" panose="02020703060505090304" charset="0"/>
              </a:rPr>
              <a:t>每个用户都有一个对应的记录保存在/etc/passwd和/etc/shadow文件中。当登陆Ubuntu系统时，在按照系统的提示输入用户名和密码之后，系统将会根据用户提供的用户名检查/etc/passwd文件是否存在，然后根据用户输入的密码，利用加密算法加密后再与/etc/shadow文件中的密码字段进行比较，同时检查其他诸如密码有效期等字段。如果通过了验证，按照passwd文件指定的主目录和命令解释程序，用户即可进入自己的主目录，通过命令解释程序访问Linux系统。</a:t>
            </a:r>
            <a:endParaRPr lang="zh-CN" altLang="en-US" sz="2400" dirty="0">
              <a:latin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0" end="170"/>
                                            </p:txEl>
                                          </p:spTgt>
                                        </p:tgtEl>
                                        <p:attrNameLst>
                                          <p:attrName>style.visibility</p:attrName>
                                        </p:attrNameLst>
                                      </p:cBhvr>
                                      <p:to>
                                        <p:strVal val="visible"/>
                                      </p:to>
                                    </p:set>
                                    <p:anim calcmode="lin" valueType="num">
                                      <p:cBhvr>
                                        <p:cTn id="7" dur="2000" fill="hold"/>
                                        <p:tgtEl>
                                          <p:spTgt spid="9219">
                                            <p:txEl>
                                              <p:charRg st="0" end="170"/>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0" end="17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 end="1"/>
                                            </p:txEl>
                                          </p:spTgt>
                                        </p:tgtEl>
                                        <p:attrNameLst>
                                          <p:attrName>style.visibility</p:attrName>
                                        </p:attrNameLst>
                                      </p:cBhvr>
                                      <p:to>
                                        <p:strVal val="visible"/>
                                      </p:to>
                                    </p:set>
                                    <p:anim calcmode="lin" valueType="num">
                                      <p:cBhvr>
                                        <p:cTn id="13"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0" end="53"/>
                                            </p:txEl>
                                          </p:spTgt>
                                        </p:tgtEl>
                                        <p:attrNameLst>
                                          <p:attrName>style.visibility</p:attrName>
                                        </p:attrNameLst>
                                      </p:cBhvr>
                                      <p:to>
                                        <p:strVal val="visible"/>
                                      </p:to>
                                    </p:set>
                                    <p:anim calcmode="lin" valueType="num">
                                      <p:cBhvr>
                                        <p:cTn id="1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53" end="289"/>
                                            </p:txEl>
                                          </p:spTgt>
                                        </p:tgtEl>
                                        <p:attrNameLst>
                                          <p:attrName>style.visibility</p:attrName>
                                        </p:attrNameLst>
                                      </p:cBhvr>
                                      <p:to>
                                        <p:strVal val="visible"/>
                                      </p:to>
                                    </p:set>
                                    <p:anim calcmode="lin" valueType="num">
                                      <p:cBhvr>
                                        <p:cTn id="25" dur="2000" fill="hold"/>
                                        <p:tgtEl>
                                          <p:spTgt spid="9219">
                                            <p:txEl>
                                              <p:charRg st="53" end="289"/>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53" end="28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30" end="53"/>
                                            </p:txEl>
                                          </p:spTgt>
                                        </p:tgtEl>
                                        <p:attrNameLst>
                                          <p:attrName>style.visibility</p:attrName>
                                        </p:attrNameLst>
                                      </p:cBhvr>
                                      <p:to>
                                        <p:strVal val="visible"/>
                                      </p:to>
                                    </p:set>
                                    <p:anim calcmode="lin" valueType="num">
                                      <p:cBhvr>
                                        <p:cTn id="3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53" end="289"/>
                                            </p:txEl>
                                          </p:spTgt>
                                        </p:tgtEl>
                                        <p:attrNameLst>
                                          <p:attrName>style.visibility</p:attrName>
                                        </p:attrNameLst>
                                      </p:cBhvr>
                                      <p:to>
                                        <p:strVal val="visible"/>
                                      </p:to>
                                    </p:set>
                                    <p:anim calcmode="lin" valueType="num">
                                      <p:cBhvr>
                                        <p:cTn id="37" dur="2000" fill="hold"/>
                                        <p:tgtEl>
                                          <p:spTgt spid="9219">
                                            <p:txEl>
                                              <p:charRg st="53" end="289"/>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53" end="28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pRg st="2" end="2"/>
                                            </p:txEl>
                                          </p:spTgt>
                                        </p:tgtEl>
                                        <p:attrNameLst>
                                          <p:attrName>style.visibility</p:attrName>
                                        </p:attrNameLst>
                                      </p:cBhvr>
                                      <p:to>
                                        <p:strVal val="visible"/>
                                      </p:to>
                                    </p:set>
                                    <p:anim calcmode="lin" valueType="num">
                                      <p:cBhvr>
                                        <p:cTn id="43" dur="20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pRg st="2" end="2"/>
                                            </p:txEl>
                                          </p:spTgt>
                                        </p:tgtEl>
                                        <p:attrNameLst>
                                          <p:attrName>style.visibility</p:attrName>
                                        </p:attrNameLst>
                                      </p:cBhvr>
                                      <p:to>
                                        <p:strVal val="visible"/>
                                      </p:to>
                                    </p:set>
                                    <p:anim calcmode="lin" valueType="num">
                                      <p:cBhvr>
                                        <p:cTn id="49" dur="20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pRg st="2" end="2"/>
                                            </p:txEl>
                                          </p:spTgt>
                                        </p:tgtEl>
                                        <p:attrNameLst>
                                          <p:attrName>style.visibility</p:attrName>
                                        </p:attrNameLst>
                                      </p:cBhvr>
                                      <p:to>
                                        <p:strVal val="visible"/>
                                      </p:to>
                                    </p:set>
                                    <p:anim calcmode="lin" valueType="num">
                                      <p:cBhvr>
                                        <p:cTn id="55" dur="20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703060505090304" charset="0"/>
              </a:rPr>
              <a:t>用户信息文件/etc/passwd</a:t>
            </a:r>
            <a:endParaRPr lang="zh-CN" altLang="en-US">
              <a:latin typeface="Times New Roman" panose="02020703060505090304" charset="0"/>
            </a:endParaRPr>
          </a:p>
        </p:txBody>
      </p:sp>
      <p:sp>
        <p:nvSpPr>
          <p:cNvPr id="9219" name="内容占位符 2"/>
          <p:cNvSpPr>
            <a:spLocks noGrp="1"/>
          </p:cNvSpPr>
          <p:nvPr>
            <p:ph idx="1"/>
          </p:nvPr>
        </p:nvSpPr>
        <p:spPr>
          <a:xfrm>
            <a:off x="1283335" y="1504950"/>
            <a:ext cx="7554595" cy="4848860"/>
          </a:xfrm>
        </p:spPr>
        <p:txBody>
          <a:bodyPr wrap="square" lIns="91440" tIns="45720" rIns="91440" bIns="45720" anchor="t">
            <a:noAutofit/>
          </a:bodyPr>
          <a:lstStyle/>
          <a:p>
            <a:pPr marL="0" indent="0" algn="just" fontAlgn="auto">
              <a:lnSpc>
                <a:spcPct val="100000"/>
              </a:lnSpc>
              <a:buNone/>
            </a:pPr>
            <a:r>
              <a:rPr lang="zh-CN" altLang="en-US" sz="1800" dirty="0"/>
              <a:t>第1字段：用户名称</a:t>
            </a:r>
            <a:endParaRPr lang="zh-CN" altLang="en-US" sz="1800" dirty="0"/>
          </a:p>
          <a:p>
            <a:pPr marL="0" indent="0" algn="just" fontAlgn="auto">
              <a:lnSpc>
                <a:spcPct val="100000"/>
              </a:lnSpc>
              <a:buNone/>
            </a:pPr>
            <a:r>
              <a:rPr lang="zh-CN" altLang="en-US" sz="1800" dirty="0"/>
              <a:t>第2字段：密码标志</a:t>
            </a:r>
            <a:endParaRPr lang="zh-CN" altLang="en-US" sz="1800" dirty="0"/>
          </a:p>
          <a:p>
            <a:pPr marL="0" indent="0" algn="just" fontAlgn="auto">
              <a:lnSpc>
                <a:spcPct val="100000"/>
              </a:lnSpc>
              <a:buNone/>
            </a:pPr>
            <a:r>
              <a:rPr lang="zh-CN" altLang="en-US" sz="1800" dirty="0"/>
              <a:t>第3字段：UID（用户ID）</a:t>
            </a:r>
            <a:endParaRPr lang="zh-CN" altLang="en-US" sz="1800" dirty="0"/>
          </a:p>
          <a:p>
            <a:pPr marL="0" indent="0" algn="just" fontAlgn="auto">
              <a:lnSpc>
                <a:spcPct val="100000"/>
              </a:lnSpc>
              <a:buNone/>
            </a:pPr>
            <a:r>
              <a:rPr lang="en-US" altLang="zh-CN" sz="1800" dirty="0"/>
              <a:t>	0</a:t>
            </a:r>
            <a:r>
              <a:rPr lang="zh-CN" altLang="en-US" sz="1800" dirty="0"/>
              <a:t>：超级用户</a:t>
            </a:r>
            <a:endParaRPr lang="zh-CN" altLang="en-US" sz="1800" dirty="0"/>
          </a:p>
          <a:p>
            <a:pPr marL="0" indent="0" algn="just" fontAlgn="auto">
              <a:lnSpc>
                <a:spcPct val="100000"/>
              </a:lnSpc>
              <a:buNone/>
            </a:pPr>
            <a:r>
              <a:rPr lang="en-US" altLang="zh-CN" sz="1800" dirty="0"/>
              <a:t>	</a:t>
            </a:r>
            <a:r>
              <a:rPr lang="en-US" altLang="zh-CN" sz="1800" dirty="0" smtClean="0"/>
              <a:t>1-999</a:t>
            </a:r>
            <a:r>
              <a:rPr lang="zh-CN" altLang="en-US" sz="1800" dirty="0" smtClean="0"/>
              <a:t>：</a:t>
            </a:r>
            <a:r>
              <a:rPr lang="zh-CN" altLang="en-US" sz="1800" dirty="0"/>
              <a:t>管理用户（伪用户）</a:t>
            </a:r>
            <a:endParaRPr lang="zh-CN" altLang="en-US" sz="1800" dirty="0"/>
          </a:p>
          <a:p>
            <a:pPr marL="0" indent="0" algn="just" fontAlgn="auto">
              <a:lnSpc>
                <a:spcPct val="100000"/>
              </a:lnSpc>
              <a:buNone/>
            </a:pPr>
            <a:r>
              <a:rPr lang="en-US" altLang="zh-CN" sz="1800" dirty="0"/>
              <a:t>	</a:t>
            </a:r>
            <a:r>
              <a:rPr lang="en-US" altLang="zh-CN" sz="1800" dirty="0" smtClean="0"/>
              <a:t>1000-65535</a:t>
            </a:r>
            <a:r>
              <a:rPr lang="zh-CN" altLang="en-US" sz="1800" dirty="0"/>
              <a:t>：普通用户</a:t>
            </a:r>
            <a:endParaRPr lang="zh-CN" altLang="en-US" sz="1800" dirty="0"/>
          </a:p>
          <a:p>
            <a:pPr marL="0" indent="0" algn="just" fontAlgn="auto">
              <a:lnSpc>
                <a:spcPct val="100000"/>
              </a:lnSpc>
              <a:buNone/>
            </a:pPr>
            <a:r>
              <a:rPr lang="zh-CN" altLang="en-US" sz="1800" dirty="0"/>
              <a:t>第4字段：GID（</a:t>
            </a:r>
            <a:r>
              <a:rPr lang="zh-CN" altLang="en-US" sz="1800" dirty="0">
                <a:solidFill>
                  <a:srgbClr val="7030A0"/>
                </a:solidFill>
              </a:rPr>
              <a:t>用户初始组ID</a:t>
            </a:r>
            <a:r>
              <a:rPr lang="zh-CN" altLang="en-US" sz="1800" dirty="0"/>
              <a:t>）</a:t>
            </a:r>
            <a:endParaRPr lang="zh-CN" altLang="en-US" sz="1800" dirty="0"/>
          </a:p>
          <a:p>
            <a:pPr marL="0" indent="0" algn="just" fontAlgn="auto">
              <a:lnSpc>
                <a:spcPct val="100000"/>
              </a:lnSpc>
              <a:buNone/>
            </a:pPr>
            <a:r>
              <a:rPr lang="zh-CN" altLang="en-US" sz="1800" dirty="0"/>
              <a:t>第5字段：用户说明</a:t>
            </a:r>
            <a:endParaRPr lang="en-US" altLang="zh-CN" sz="1800" dirty="0"/>
          </a:p>
          <a:p>
            <a:pPr marL="0" indent="0" algn="just" fontAlgn="auto">
              <a:lnSpc>
                <a:spcPct val="100000"/>
              </a:lnSpc>
              <a:buNone/>
            </a:pPr>
            <a:r>
              <a:rPr lang="zh-CN" altLang="en-US" sz="1800" dirty="0"/>
              <a:t>第6字段</a:t>
            </a:r>
            <a:r>
              <a:rPr lang="zh-CN" altLang="en-US" sz="1800" dirty="0" smtClean="0"/>
              <a:t>：</a:t>
            </a:r>
            <a:r>
              <a:rPr lang="zh-CN" altLang="en-US" sz="1800" dirty="0"/>
              <a:t>主</a:t>
            </a:r>
            <a:r>
              <a:rPr lang="zh-CN" altLang="en-US" sz="1800" dirty="0" smtClean="0"/>
              <a:t>目录</a:t>
            </a:r>
            <a:endParaRPr lang="zh-CN" altLang="en-US" sz="1800" dirty="0"/>
          </a:p>
          <a:p>
            <a:pPr marL="0" indent="0" algn="just" fontAlgn="auto">
              <a:lnSpc>
                <a:spcPct val="100000"/>
              </a:lnSpc>
              <a:buNone/>
            </a:pPr>
            <a:r>
              <a:rPr lang="en-US" altLang="zh-CN" sz="1800" dirty="0">
                <a:sym typeface="+mn-ea"/>
              </a:rPr>
              <a:t>	</a:t>
            </a:r>
            <a:r>
              <a:rPr lang="en-US" altLang="zh-CN" sz="1800" dirty="0" err="1">
                <a:sym typeface="+mn-ea"/>
              </a:rPr>
              <a:t>普通用户</a:t>
            </a:r>
            <a:r>
              <a:rPr lang="en-US" altLang="zh-CN" sz="1800" dirty="0">
                <a:sym typeface="+mn-ea"/>
              </a:rPr>
              <a:t>：/home/</a:t>
            </a:r>
            <a:r>
              <a:rPr lang="en-US" altLang="zh-CN" sz="1800" dirty="0" err="1">
                <a:sym typeface="+mn-ea"/>
              </a:rPr>
              <a:t>用户名</a:t>
            </a:r>
            <a:r>
              <a:rPr lang="en-US" altLang="zh-CN" sz="1800" dirty="0">
                <a:sym typeface="+mn-ea"/>
              </a:rPr>
              <a:t>/</a:t>
            </a:r>
            <a:endParaRPr lang="en-US" altLang="zh-CN" sz="1800" dirty="0"/>
          </a:p>
          <a:p>
            <a:pPr marL="0" indent="0" algn="just" fontAlgn="auto">
              <a:lnSpc>
                <a:spcPct val="100000"/>
              </a:lnSpc>
              <a:buNone/>
            </a:pPr>
            <a:r>
              <a:rPr lang="en-US" altLang="zh-CN" sz="1800" dirty="0">
                <a:sym typeface="+mn-ea"/>
              </a:rPr>
              <a:t>	</a:t>
            </a:r>
            <a:r>
              <a:rPr lang="en-US" altLang="zh-CN" sz="1800" dirty="0" err="1">
                <a:sym typeface="+mn-ea"/>
              </a:rPr>
              <a:t>超级用户</a:t>
            </a:r>
            <a:r>
              <a:rPr lang="en-US" altLang="zh-CN" sz="1800" dirty="0">
                <a:sym typeface="+mn-ea"/>
              </a:rPr>
              <a:t>：/root/</a:t>
            </a:r>
            <a:endParaRPr lang="en-US" altLang="zh-CN" sz="1800" dirty="0">
              <a:sym typeface="+mn-ea"/>
            </a:endParaRPr>
          </a:p>
          <a:p>
            <a:pPr marL="0" indent="0" algn="just" fontAlgn="auto">
              <a:lnSpc>
                <a:spcPct val="100000"/>
              </a:lnSpc>
              <a:buNone/>
            </a:pPr>
            <a:r>
              <a:rPr lang="zh-CN" altLang="en-US" sz="1800" dirty="0"/>
              <a:t>第7字段：登录之后的Shell</a:t>
            </a:r>
            <a:endParaRPr lang="zh-CN" altLang="en-US" sz="1800" dirty="0"/>
          </a:p>
        </p:txBody>
      </p:sp>
      <p:sp>
        <p:nvSpPr>
          <p:cNvPr id="3" name="文本框 2"/>
          <p:cNvSpPr txBox="1"/>
          <p:nvPr/>
        </p:nvSpPr>
        <p:spPr>
          <a:xfrm>
            <a:off x="5389880" y="5220970"/>
            <a:ext cx="3448050" cy="922020"/>
          </a:xfrm>
          <a:prstGeom prst="rect">
            <a:avLst/>
          </a:prstGeom>
          <a:solidFill>
            <a:srgbClr val="FFC000"/>
          </a:solidFill>
        </p:spPr>
        <p:txBody>
          <a:bodyPr wrap="square" rtlCol="0" anchor="t">
            <a:spAutoFit/>
          </a:bodyPr>
          <a:p>
            <a:r>
              <a:rPr lang="zh-CN" altLang="en-US"/>
              <a:t>Shell就是Linux的命令解释器。</a:t>
            </a:r>
            <a:endParaRPr lang="zh-CN" altLang="en-US"/>
          </a:p>
          <a:p>
            <a:r>
              <a:rPr lang="zh-CN" altLang="en-US"/>
              <a:t>在/etc/passwd当中，除了标准Shell是/bin/bash</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160"/>
                                            </p:txEl>
                                          </p:spTgt>
                                        </p:tgtEl>
                                        <p:attrNameLst>
                                          <p:attrName>style.visibility</p:attrName>
                                        </p:attrNameLst>
                                      </p:cBhvr>
                                      <p:to>
                                        <p:strVal val="visible"/>
                                      </p:to>
                                    </p:set>
                                    <p:anim calcmode="lin" valueType="num">
                                      <p:cBhvr>
                                        <p:cTn id="85" dur="2000" fill="hold"/>
                                        <p:tgtEl>
                                          <p:spTgt spid="9219">
                                            <p:txEl>
                                              <p:charRg st="53" end="160"/>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160"/>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160"/>
                                            </p:txEl>
                                          </p:spTgt>
                                        </p:tgtEl>
                                        <p:attrNameLst>
                                          <p:attrName>style.visibility</p:attrName>
                                        </p:attrNameLst>
                                      </p:cBhvr>
                                      <p:to>
                                        <p:strVal val="visible"/>
                                      </p:to>
                                    </p:set>
                                    <p:anim calcmode="lin" valueType="num">
                                      <p:cBhvr>
                                        <p:cTn id="97" dur="2000" fill="hold"/>
                                        <p:tgtEl>
                                          <p:spTgt spid="9219">
                                            <p:txEl>
                                              <p:charRg st="53" end="160"/>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1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初始组和附加组</a:t>
            </a:r>
            <a:endParaRPr lang="zh-CN" altLang="en-US"/>
          </a:p>
        </p:txBody>
      </p:sp>
      <p:sp>
        <p:nvSpPr>
          <p:cNvPr id="9219" name="内容占位符 2"/>
          <p:cNvSpPr>
            <a:spLocks noGrp="1"/>
          </p:cNvSpPr>
          <p:nvPr>
            <p:ph idx="1"/>
          </p:nvPr>
        </p:nvSpPr>
        <p:spPr>
          <a:xfrm>
            <a:off x="1331595" y="1504950"/>
            <a:ext cx="7506335" cy="4848860"/>
          </a:xfrm>
        </p:spPr>
        <p:txBody>
          <a:bodyPr wrap="square" lIns="91440" tIns="45720" rIns="91440" bIns="45720" anchor="t">
            <a:noAutofit/>
          </a:bodyPr>
          <a:lstStyle/>
          <a:p>
            <a:pPr marL="342900" indent="-342900" algn="l" eaLnBrk="0" fontAlgn="base" hangingPunct="0">
              <a:lnSpc>
                <a:spcPct val="100000"/>
              </a:lnSpc>
              <a:spcBef>
                <a:spcPct val="20000"/>
              </a:spcBef>
              <a:buClr>
                <a:schemeClr val="tx2"/>
              </a:buClr>
              <a:buFont typeface="Wingdings" panose="05000000000000000000" charset="0"/>
              <a:buChar char=""/>
            </a:pPr>
            <a:r>
              <a:rPr lang="zh-CN" altLang="en-US" sz="2400"/>
              <a:t>初始组：就是指用户一登录就立刻拥有这个用户组的相关权限，每个用户的初始组只能有一个，</a:t>
            </a:r>
            <a:r>
              <a:rPr lang="zh-CN" altLang="en-US" sz="2400" b="1">
                <a:solidFill>
                  <a:srgbClr val="7030A0"/>
                </a:solidFill>
              </a:rPr>
              <a:t>一般就是和这个用户的用户名相同的组名作为这个用户的初始组</a:t>
            </a:r>
            <a:r>
              <a:rPr lang="zh-CN" altLang="en-US" sz="2400"/>
              <a:t>。</a:t>
            </a:r>
            <a:endParaRPr lang="zh-CN" altLang="en-US" sz="2400"/>
          </a:p>
          <a:p>
            <a:pPr marL="0" indent="0" algn="l" eaLnBrk="0" fontAlgn="base" hangingPunct="0">
              <a:lnSpc>
                <a:spcPct val="100000"/>
              </a:lnSpc>
              <a:spcBef>
                <a:spcPct val="20000"/>
              </a:spcBef>
              <a:buClr>
                <a:schemeClr val="tx2"/>
              </a:buClr>
              <a:buFont typeface="Wingdings" panose="05000000000000000000" charset="0"/>
              <a:buNone/>
            </a:pPr>
            <a:endParaRPr lang="zh-CN" altLang="en-US" sz="2400"/>
          </a:p>
          <a:p>
            <a:pPr marL="342900" indent="-342900" algn="l" eaLnBrk="0" fontAlgn="base" hangingPunct="0">
              <a:lnSpc>
                <a:spcPct val="100000"/>
              </a:lnSpc>
              <a:spcBef>
                <a:spcPct val="20000"/>
              </a:spcBef>
              <a:buClr>
                <a:schemeClr val="tx2"/>
              </a:buClr>
              <a:buFont typeface="Wingdings" panose="05000000000000000000" charset="0"/>
              <a:buChar char=""/>
            </a:pPr>
            <a:r>
              <a:rPr lang="zh-CN" altLang="en-US" sz="2400"/>
              <a:t>附加组：指</a:t>
            </a:r>
            <a:r>
              <a:rPr lang="zh-CN" altLang="en-US" sz="2400" b="1">
                <a:solidFill>
                  <a:srgbClr val="7030A0"/>
                </a:solidFill>
              </a:rPr>
              <a:t>用户可以加入多个其他的用户组</a:t>
            </a:r>
            <a:r>
              <a:rPr lang="zh-CN" altLang="en-US" sz="2400"/>
              <a:t>，并拥有这些组的权限，</a:t>
            </a:r>
            <a:r>
              <a:rPr lang="zh-CN" altLang="en-US" sz="2400" b="1">
                <a:solidFill>
                  <a:srgbClr val="7030A0"/>
                </a:solidFill>
              </a:rPr>
              <a:t>附加组可以有多个</a:t>
            </a:r>
            <a:r>
              <a:rPr lang="zh-CN" altLang="en-US" sz="2400"/>
              <a:t>。</a:t>
            </a:r>
            <a:endParaRPr lang="zh-CN" altLang="en-US" sz="2400"/>
          </a:p>
          <a:p>
            <a:pPr marL="342900" indent="-342900" algn="l" eaLnBrk="0" fontAlgn="base" hangingPunct="0">
              <a:lnSpc>
                <a:spcPct val="100000"/>
              </a:lnSpc>
              <a:spcBef>
                <a:spcPct val="20000"/>
              </a:spcBef>
              <a:buClr>
                <a:schemeClr val="tx2"/>
              </a:buClr>
              <a:buFont typeface="Wingdings" panose="05000000000000000000" charset="0"/>
              <a:buChar char=""/>
            </a:pPr>
            <a:endParaRPr lang="zh-CN" altLang="en-US" sz="2400"/>
          </a:p>
          <a:p>
            <a:pPr marL="342900" indent="-342900" algn="l" eaLnBrk="0" fontAlgn="base" hangingPunct="0">
              <a:lnSpc>
                <a:spcPct val="100000"/>
              </a:lnSpc>
              <a:spcBef>
                <a:spcPct val="20000"/>
              </a:spcBef>
              <a:buClr>
                <a:schemeClr val="tx2"/>
              </a:buClr>
              <a:buFont typeface="Wingdings" panose="05000000000000000000" charset="0"/>
              <a:buChar cha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charRg st="1" end="1"/>
                                            </p:txEl>
                                          </p:spTgt>
                                        </p:tgtEl>
                                        <p:attrNameLst>
                                          <p:attrName>style.visibility</p:attrName>
                                        </p:attrNameLst>
                                      </p:cBhvr>
                                      <p:to>
                                        <p:strVal val="visible"/>
                                      </p:to>
                                    </p:set>
                                    <p:anim calcmode="lin" valueType="num">
                                      <p:cBhvr>
                                        <p:cTn id="7" dur="2000" fill="hold"/>
                                        <p:tgtEl>
                                          <p:spTgt spid="9219">
                                            <p:txEl>
                                              <p:charRg st="1" end="1"/>
                                            </p:txEl>
                                          </p:spTgt>
                                        </p:tgtEl>
                                        <p:attrNameLst>
                                          <p:attrName>ppt_x</p:attrName>
                                        </p:attrNameLst>
                                      </p:cBhvr>
                                      <p:tavLst>
                                        <p:tav tm="0">
                                          <p:val>
                                            <p:strVal val="0-#ppt_w/2"/>
                                          </p:val>
                                        </p:tav>
                                        <p:tav tm="100000">
                                          <p:val>
                                            <p:strVal val="#ppt_x"/>
                                          </p:val>
                                        </p:tav>
                                      </p:tavLst>
                                    </p:anim>
                                    <p:anim calcmode="lin" valueType="num">
                                      <p:cBhvr>
                                        <p:cTn id="8" dur="2000" fill="hold"/>
                                        <p:tgtEl>
                                          <p:spTgt spid="9219">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2" end="2"/>
                                            </p:txEl>
                                          </p:spTgt>
                                        </p:tgtEl>
                                        <p:attrNameLst>
                                          <p:attrName>style.visibility</p:attrName>
                                        </p:attrNameLst>
                                      </p:cBhvr>
                                      <p:to>
                                        <p:strVal val="visible"/>
                                      </p:to>
                                    </p:set>
                                    <p:anim calcmode="lin" valueType="num">
                                      <p:cBhvr>
                                        <p:cTn id="13" dur="2000" fill="hold"/>
                                        <p:tgtEl>
                                          <p:spTgt spid="9219">
                                            <p:txEl>
                                              <p:charRg st="2" end="2"/>
                                            </p:txEl>
                                          </p:spTgt>
                                        </p:tgtEl>
                                        <p:attrNameLst>
                                          <p:attrName>ppt_x</p:attrName>
                                        </p:attrNameLst>
                                      </p:cBhvr>
                                      <p:tavLst>
                                        <p:tav tm="0">
                                          <p:val>
                                            <p:strVal val="0-#ppt_w/2"/>
                                          </p:val>
                                        </p:tav>
                                        <p:tav tm="100000">
                                          <p:val>
                                            <p:strVal val="#ppt_x"/>
                                          </p:val>
                                        </p:tav>
                                      </p:tavLst>
                                    </p:anim>
                                    <p:anim calcmode="lin" valueType="num">
                                      <p:cBhvr>
                                        <p:cTn id="14" dur="2000" fill="hold"/>
                                        <p:tgtEl>
                                          <p:spTgt spid="9219">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 end="3"/>
                                            </p:txEl>
                                          </p:spTgt>
                                        </p:tgtEl>
                                        <p:attrNameLst>
                                          <p:attrName>style.visibility</p:attrName>
                                        </p:attrNameLst>
                                      </p:cBhvr>
                                      <p:to>
                                        <p:strVal val="visible"/>
                                      </p:to>
                                    </p:set>
                                    <p:anim calcmode="lin" valueType="num">
                                      <p:cBhvr>
                                        <p:cTn id="19" dur="2000" fill="hold"/>
                                        <p:tgtEl>
                                          <p:spTgt spid="9219">
                                            <p:txEl>
                                              <p:charRg st="3" end="3"/>
                                            </p:txEl>
                                          </p:spTgt>
                                        </p:tgtEl>
                                        <p:attrNameLst>
                                          <p:attrName>ppt_x</p:attrName>
                                        </p:attrNameLst>
                                      </p:cBhvr>
                                      <p:tavLst>
                                        <p:tav tm="0">
                                          <p:val>
                                            <p:strVal val="0-#ppt_w/2"/>
                                          </p:val>
                                        </p:tav>
                                        <p:tav tm="100000">
                                          <p:val>
                                            <p:strVal val="#ppt_x"/>
                                          </p:val>
                                        </p:tav>
                                      </p:tavLst>
                                    </p:anim>
                                    <p:anim calcmode="lin" valueType="num">
                                      <p:cBhvr>
                                        <p:cTn id="20" dur="2000" fill="hold"/>
                                        <p:tgtEl>
                                          <p:spTgt spid="92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4" end="4"/>
                                            </p:txEl>
                                          </p:spTgt>
                                        </p:tgtEl>
                                        <p:attrNameLst>
                                          <p:attrName>style.visibility</p:attrName>
                                        </p:attrNameLst>
                                      </p:cBhvr>
                                      <p:to>
                                        <p:strVal val="visible"/>
                                      </p:to>
                                    </p:set>
                                    <p:anim calcmode="lin" valueType="num">
                                      <p:cBhvr>
                                        <p:cTn id="25" dur="20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p:cTn id="26" dur="20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5" end="5"/>
                                            </p:txEl>
                                          </p:spTgt>
                                        </p:tgtEl>
                                        <p:attrNameLst>
                                          <p:attrName>style.visibility</p:attrName>
                                        </p:attrNameLst>
                                      </p:cBhvr>
                                      <p:to>
                                        <p:strVal val="visible"/>
                                      </p:to>
                                    </p:set>
                                    <p:anim calcmode="lin" valueType="num">
                                      <p:cBhvr>
                                        <p:cTn id="31" dur="20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p:cTn id="32" dur="20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6" end="6"/>
                                            </p:txEl>
                                          </p:spTgt>
                                        </p:tgtEl>
                                        <p:attrNameLst>
                                          <p:attrName>style.visibility</p:attrName>
                                        </p:attrNameLst>
                                      </p:cBhvr>
                                      <p:to>
                                        <p:strVal val="visible"/>
                                      </p:to>
                                    </p:set>
                                    <p:anim calcmode="lin" valueType="num">
                                      <p:cBhvr>
                                        <p:cTn id="37" dur="2000" fill="hold"/>
                                        <p:tgtEl>
                                          <p:spTgt spid="9219">
                                            <p:txEl>
                                              <p:charRg st="6" end="6"/>
                                            </p:txEl>
                                          </p:spTgt>
                                        </p:tgtEl>
                                        <p:attrNameLst>
                                          <p:attrName>ppt_x</p:attrName>
                                        </p:attrNameLst>
                                      </p:cBhvr>
                                      <p:tavLst>
                                        <p:tav tm="0">
                                          <p:val>
                                            <p:strVal val="0-#ppt_w/2"/>
                                          </p:val>
                                        </p:tav>
                                        <p:tav tm="100000">
                                          <p:val>
                                            <p:strVal val="#ppt_x"/>
                                          </p:val>
                                        </p:tav>
                                      </p:tavLst>
                                    </p:anim>
                                    <p:anim calcmode="lin" valueType="num">
                                      <p:cBhvr>
                                        <p:cTn id="38" dur="2000" fill="hold"/>
                                        <p:tgtEl>
                                          <p:spTgt spid="921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7" end="7"/>
                                            </p:txEl>
                                          </p:spTgt>
                                        </p:tgtEl>
                                        <p:attrNameLst>
                                          <p:attrName>style.visibility</p:attrName>
                                        </p:attrNameLst>
                                      </p:cBhvr>
                                      <p:to>
                                        <p:strVal val="visible"/>
                                      </p:to>
                                    </p:set>
                                    <p:anim calcmode="lin" valueType="num">
                                      <p:cBhvr>
                                        <p:cTn id="43" dur="2000" fill="hold"/>
                                        <p:tgtEl>
                                          <p:spTgt spid="9219">
                                            <p:txEl>
                                              <p:charRg st="7" end="7"/>
                                            </p:txEl>
                                          </p:spTgt>
                                        </p:tgtEl>
                                        <p:attrNameLst>
                                          <p:attrName>ppt_x</p:attrName>
                                        </p:attrNameLst>
                                      </p:cBhvr>
                                      <p:tavLst>
                                        <p:tav tm="0">
                                          <p:val>
                                            <p:strVal val="0-#ppt_w/2"/>
                                          </p:val>
                                        </p:tav>
                                        <p:tav tm="100000">
                                          <p:val>
                                            <p:strVal val="#ppt_x"/>
                                          </p:val>
                                        </p:tav>
                                      </p:tavLst>
                                    </p:anim>
                                    <p:anim calcmode="lin" valueType="num">
                                      <p:cBhvr>
                                        <p:cTn id="44" dur="2000" fill="hold"/>
                                        <p:tgtEl>
                                          <p:spTgt spid="9219">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219">
                                            <p:txEl>
                                              <p:charRg st="8" end="8"/>
                                            </p:txEl>
                                          </p:spTgt>
                                        </p:tgtEl>
                                        <p:attrNameLst>
                                          <p:attrName>style.visibility</p:attrName>
                                        </p:attrNameLst>
                                      </p:cBhvr>
                                      <p:to>
                                        <p:strVal val="visible"/>
                                      </p:to>
                                    </p:set>
                                    <p:anim calcmode="lin" valueType="num">
                                      <p:cBhvr>
                                        <p:cTn id="49" dur="2000" fill="hold"/>
                                        <p:tgtEl>
                                          <p:spTgt spid="9219">
                                            <p:txEl>
                                              <p:charRg st="8" end="8"/>
                                            </p:txEl>
                                          </p:spTgt>
                                        </p:tgtEl>
                                        <p:attrNameLst>
                                          <p:attrName>ppt_x</p:attrName>
                                        </p:attrNameLst>
                                      </p:cBhvr>
                                      <p:tavLst>
                                        <p:tav tm="0">
                                          <p:val>
                                            <p:strVal val="0-#ppt_w/2"/>
                                          </p:val>
                                        </p:tav>
                                        <p:tav tm="100000">
                                          <p:val>
                                            <p:strVal val="#ppt_x"/>
                                          </p:val>
                                        </p:tav>
                                      </p:tavLst>
                                    </p:anim>
                                    <p:anim calcmode="lin" valueType="num">
                                      <p:cBhvr>
                                        <p:cTn id="50" dur="2000" fill="hold"/>
                                        <p:tgtEl>
                                          <p:spTgt spid="9219">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charRg st="9" end="9"/>
                                            </p:txEl>
                                          </p:spTgt>
                                        </p:tgtEl>
                                        <p:attrNameLst>
                                          <p:attrName>style.visibility</p:attrName>
                                        </p:attrNameLst>
                                      </p:cBhvr>
                                      <p:to>
                                        <p:strVal val="visible"/>
                                      </p:to>
                                    </p:set>
                                    <p:anim calcmode="lin" valueType="num">
                                      <p:cBhvr>
                                        <p:cTn id="55" dur="2000" fill="hold"/>
                                        <p:tgtEl>
                                          <p:spTgt spid="9219">
                                            <p:txEl>
                                              <p:charRg st="9" end="9"/>
                                            </p:txEl>
                                          </p:spTgt>
                                        </p:tgtEl>
                                        <p:attrNameLst>
                                          <p:attrName>ppt_x</p:attrName>
                                        </p:attrNameLst>
                                      </p:cBhvr>
                                      <p:tavLst>
                                        <p:tav tm="0">
                                          <p:val>
                                            <p:strVal val="0-#ppt_w/2"/>
                                          </p:val>
                                        </p:tav>
                                        <p:tav tm="100000">
                                          <p:val>
                                            <p:strVal val="#ppt_x"/>
                                          </p:val>
                                        </p:tav>
                                      </p:tavLst>
                                    </p:anim>
                                    <p:anim calcmode="lin" valueType="num">
                                      <p:cBhvr>
                                        <p:cTn id="56" dur="2000" fill="hold"/>
                                        <p:tgtEl>
                                          <p:spTgt spid="9219">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219">
                                            <p:txEl>
                                              <p:charRg st="10" end="10"/>
                                            </p:txEl>
                                          </p:spTgt>
                                        </p:tgtEl>
                                        <p:attrNameLst>
                                          <p:attrName>style.visibility</p:attrName>
                                        </p:attrNameLst>
                                      </p:cBhvr>
                                      <p:to>
                                        <p:strVal val="visible"/>
                                      </p:to>
                                    </p:set>
                                    <p:anim calcmode="lin" valueType="num">
                                      <p:cBhvr>
                                        <p:cTn id="61" dur="2000" fill="hold"/>
                                        <p:tgtEl>
                                          <p:spTgt spid="9219">
                                            <p:txEl>
                                              <p:charRg st="10" end="10"/>
                                            </p:txEl>
                                          </p:spTgt>
                                        </p:tgtEl>
                                        <p:attrNameLst>
                                          <p:attrName>ppt_x</p:attrName>
                                        </p:attrNameLst>
                                      </p:cBhvr>
                                      <p:tavLst>
                                        <p:tav tm="0">
                                          <p:val>
                                            <p:strVal val="0-#ppt_w/2"/>
                                          </p:val>
                                        </p:tav>
                                        <p:tav tm="100000">
                                          <p:val>
                                            <p:strVal val="#ppt_x"/>
                                          </p:val>
                                        </p:tav>
                                      </p:tavLst>
                                    </p:anim>
                                    <p:anim calcmode="lin" valueType="num">
                                      <p:cBhvr>
                                        <p:cTn id="62" dur="2000" fill="hold"/>
                                        <p:tgtEl>
                                          <p:spTgt spid="9219">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charRg st="11" end="11"/>
                                            </p:txEl>
                                          </p:spTgt>
                                        </p:tgtEl>
                                        <p:attrNameLst>
                                          <p:attrName>style.visibility</p:attrName>
                                        </p:attrNameLst>
                                      </p:cBhvr>
                                      <p:to>
                                        <p:strVal val="visible"/>
                                      </p:to>
                                    </p:set>
                                    <p:anim calcmode="lin" valueType="num">
                                      <p:cBhvr>
                                        <p:cTn id="67" dur="2000" fill="hold"/>
                                        <p:tgtEl>
                                          <p:spTgt spid="9219">
                                            <p:txEl>
                                              <p:charRg st="11" end="11"/>
                                            </p:txEl>
                                          </p:spTgt>
                                        </p:tgtEl>
                                        <p:attrNameLst>
                                          <p:attrName>ppt_x</p:attrName>
                                        </p:attrNameLst>
                                      </p:cBhvr>
                                      <p:tavLst>
                                        <p:tav tm="0">
                                          <p:val>
                                            <p:strVal val="0-#ppt_w/2"/>
                                          </p:val>
                                        </p:tav>
                                        <p:tav tm="100000">
                                          <p:val>
                                            <p:strVal val="#ppt_x"/>
                                          </p:val>
                                        </p:tav>
                                      </p:tavLst>
                                    </p:anim>
                                    <p:anim calcmode="lin" valueType="num">
                                      <p:cBhvr>
                                        <p:cTn id="68" dur="2000" fill="hold"/>
                                        <p:tgtEl>
                                          <p:spTgt spid="9219">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219">
                                            <p:txEl>
                                              <p:charRg st="12" end="12"/>
                                            </p:txEl>
                                          </p:spTgt>
                                        </p:tgtEl>
                                        <p:attrNameLst>
                                          <p:attrName>style.visibility</p:attrName>
                                        </p:attrNameLst>
                                      </p:cBhvr>
                                      <p:to>
                                        <p:strVal val="visible"/>
                                      </p:to>
                                    </p:set>
                                    <p:anim calcmode="lin" valueType="num">
                                      <p:cBhvr>
                                        <p:cTn id="73" dur="2000" fill="hold"/>
                                        <p:tgtEl>
                                          <p:spTgt spid="9219">
                                            <p:txEl>
                                              <p:charRg st="12" end="12"/>
                                            </p:txEl>
                                          </p:spTgt>
                                        </p:tgtEl>
                                        <p:attrNameLst>
                                          <p:attrName>ppt_x</p:attrName>
                                        </p:attrNameLst>
                                      </p:cBhvr>
                                      <p:tavLst>
                                        <p:tav tm="0">
                                          <p:val>
                                            <p:strVal val="0-#ppt_w/2"/>
                                          </p:val>
                                        </p:tav>
                                        <p:tav tm="100000">
                                          <p:val>
                                            <p:strVal val="#ppt_x"/>
                                          </p:val>
                                        </p:tav>
                                      </p:tavLst>
                                    </p:anim>
                                    <p:anim calcmode="lin" valueType="num">
                                      <p:cBhvr>
                                        <p:cTn id="74" dur="2000" fill="hold"/>
                                        <p:tgtEl>
                                          <p:spTgt spid="9219">
                                            <p:txEl>
                                              <p:char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219">
                                            <p:txEl>
                                              <p:charRg st="30" end="53"/>
                                            </p:txEl>
                                          </p:spTgt>
                                        </p:tgtEl>
                                        <p:attrNameLst>
                                          <p:attrName>style.visibility</p:attrName>
                                        </p:attrNameLst>
                                      </p:cBhvr>
                                      <p:to>
                                        <p:strVal val="visible"/>
                                      </p:to>
                                    </p:set>
                                    <p:anim calcmode="lin" valueType="num">
                                      <p:cBhvr>
                                        <p:cTn id="79"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80"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219">
                                            <p:txEl>
                                              <p:charRg st="53" end="116"/>
                                            </p:txEl>
                                          </p:spTgt>
                                        </p:tgtEl>
                                        <p:attrNameLst>
                                          <p:attrName>style.visibility</p:attrName>
                                        </p:attrNameLst>
                                      </p:cBhvr>
                                      <p:to>
                                        <p:strVal val="visible"/>
                                      </p:to>
                                    </p:set>
                                    <p:anim calcmode="lin" valueType="num">
                                      <p:cBhvr>
                                        <p:cTn id="85" dur="2000" fill="hold"/>
                                        <p:tgtEl>
                                          <p:spTgt spid="9219">
                                            <p:txEl>
                                              <p:charRg st="53" end="116"/>
                                            </p:txEl>
                                          </p:spTgt>
                                        </p:tgtEl>
                                        <p:attrNameLst>
                                          <p:attrName>ppt_x</p:attrName>
                                        </p:attrNameLst>
                                      </p:cBhvr>
                                      <p:tavLst>
                                        <p:tav tm="0">
                                          <p:val>
                                            <p:strVal val="0-#ppt_w/2"/>
                                          </p:val>
                                        </p:tav>
                                        <p:tav tm="100000">
                                          <p:val>
                                            <p:strVal val="#ppt_x"/>
                                          </p:val>
                                        </p:tav>
                                      </p:tavLst>
                                    </p:anim>
                                    <p:anim calcmode="lin" valueType="num">
                                      <p:cBhvr>
                                        <p:cTn id="86" dur="2000" fill="hold"/>
                                        <p:tgtEl>
                                          <p:spTgt spid="9219">
                                            <p:txEl>
                                              <p:charRg st="53" end="11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219">
                                            <p:txEl>
                                              <p:charRg st="30" end="53"/>
                                            </p:txEl>
                                          </p:spTgt>
                                        </p:tgtEl>
                                        <p:attrNameLst>
                                          <p:attrName>style.visibility</p:attrName>
                                        </p:attrNameLst>
                                      </p:cBhvr>
                                      <p:to>
                                        <p:strVal val="visible"/>
                                      </p:to>
                                    </p:set>
                                    <p:anim calcmode="lin" valueType="num">
                                      <p:cBhvr>
                                        <p:cTn id="91" dur="2000" fill="hold"/>
                                        <p:tgtEl>
                                          <p:spTgt spid="9219">
                                            <p:txEl>
                                              <p:charRg st="30" end="53"/>
                                            </p:txEl>
                                          </p:spTgt>
                                        </p:tgtEl>
                                        <p:attrNameLst>
                                          <p:attrName>ppt_x</p:attrName>
                                        </p:attrNameLst>
                                      </p:cBhvr>
                                      <p:tavLst>
                                        <p:tav tm="0">
                                          <p:val>
                                            <p:strVal val="0-#ppt_w/2"/>
                                          </p:val>
                                        </p:tav>
                                        <p:tav tm="100000">
                                          <p:val>
                                            <p:strVal val="#ppt_x"/>
                                          </p:val>
                                        </p:tav>
                                      </p:tavLst>
                                    </p:anim>
                                    <p:anim calcmode="lin" valueType="num">
                                      <p:cBhvr>
                                        <p:cTn id="92" dur="2000" fill="hold"/>
                                        <p:tgtEl>
                                          <p:spTgt spid="9219">
                                            <p:txEl>
                                              <p:charRg st="30" end="5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9219">
                                            <p:txEl>
                                              <p:charRg st="53" end="116"/>
                                            </p:txEl>
                                          </p:spTgt>
                                        </p:tgtEl>
                                        <p:attrNameLst>
                                          <p:attrName>style.visibility</p:attrName>
                                        </p:attrNameLst>
                                      </p:cBhvr>
                                      <p:to>
                                        <p:strVal val="visible"/>
                                      </p:to>
                                    </p:set>
                                    <p:anim calcmode="lin" valueType="num">
                                      <p:cBhvr>
                                        <p:cTn id="97" dur="2000" fill="hold"/>
                                        <p:tgtEl>
                                          <p:spTgt spid="9219">
                                            <p:txEl>
                                              <p:charRg st="53" end="116"/>
                                            </p:txEl>
                                          </p:spTgt>
                                        </p:tgtEl>
                                        <p:attrNameLst>
                                          <p:attrName>ppt_x</p:attrName>
                                        </p:attrNameLst>
                                      </p:cBhvr>
                                      <p:tavLst>
                                        <p:tav tm="0">
                                          <p:val>
                                            <p:strVal val="0-#ppt_w/2"/>
                                          </p:val>
                                        </p:tav>
                                        <p:tav tm="100000">
                                          <p:val>
                                            <p:strVal val="#ppt_x"/>
                                          </p:val>
                                        </p:tav>
                                      </p:tavLst>
                                    </p:anim>
                                    <p:anim calcmode="lin" valueType="num">
                                      <p:cBhvr>
                                        <p:cTn id="98" dur="2000" fill="hold"/>
                                        <p:tgtEl>
                                          <p:spTgt spid="9219">
                                            <p:txEl>
                                              <p:charRg st="53" end="1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5247</Words>
  <Application>WPS 文字</Application>
  <PresentationFormat>全屏显示(4:3)</PresentationFormat>
  <Paragraphs>310</Paragraphs>
  <Slides>31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方正书宋_GBK</vt:lpstr>
      <vt:lpstr>Wingdings</vt:lpstr>
      <vt:lpstr>Times New Roman</vt:lpstr>
      <vt:lpstr>宋体</vt:lpstr>
      <vt:lpstr>Wingdings</vt:lpstr>
      <vt:lpstr>Times New Roman Bold</vt:lpstr>
      <vt:lpstr>Calibri</vt:lpstr>
      <vt:lpstr>Helvetica Neue</vt:lpstr>
      <vt:lpstr>汉仪书宋二KW</vt:lpstr>
      <vt:lpstr>微软雅黑</vt:lpstr>
      <vt:lpstr>汉仪旗黑</vt:lpstr>
      <vt:lpstr>宋体</vt:lpstr>
      <vt:lpstr>Arial Unicode MS</vt:lpstr>
      <vt:lpstr>Calibri Light</vt:lpstr>
      <vt:lpstr>Office 主题</vt:lpstr>
      <vt:lpstr>实验五 Linux用户和组管理</vt:lpstr>
      <vt:lpstr>Linux用户和组管理</vt:lpstr>
      <vt:lpstr>用户与组简介</vt:lpstr>
      <vt:lpstr>用户分类</vt:lpstr>
      <vt:lpstr>用户分类</vt:lpstr>
      <vt:lpstr>用户的管理</vt:lpstr>
      <vt:lpstr>用户的管理</vt:lpstr>
      <vt:lpstr>用户信息文件/etc/passwd</vt:lpstr>
      <vt:lpstr>初始组和附加组</vt:lpstr>
      <vt:lpstr>影子文件/etc/shadow</vt:lpstr>
      <vt:lpstr>用户添加：useradd</vt:lpstr>
      <vt:lpstr>修改用户密码：passwd</vt:lpstr>
      <vt:lpstr>修改用户信息：usermod</vt:lpstr>
      <vt:lpstr>删除用户：userdel</vt:lpstr>
      <vt:lpstr>切换用户身份：su(switch user)</vt:lpstr>
      <vt:lpstr>激活root用户</vt:lpstr>
      <vt:lpstr>sudo命令</vt:lpstr>
      <vt:lpstr>用户组的管理</vt:lpstr>
      <vt:lpstr>组信息文件/etc/group</vt:lpstr>
      <vt:lpstr>组密码文件/etc/gshadow</vt:lpstr>
      <vt:lpstr>用户组管理命令</vt:lpstr>
      <vt:lpstr>用户组管理命令</vt:lpstr>
      <vt:lpstr>磁盘配额管理</vt:lpstr>
      <vt:lpstr>磁盘配额管理</vt:lpstr>
      <vt:lpstr>磁盘配额管理</vt:lpstr>
      <vt:lpstr>磁盘配额管理</vt:lpstr>
      <vt:lpstr>磁盘配额管理</vt:lpstr>
      <vt:lpstr>磁盘配额管理</vt:lpstr>
      <vt:lpstr>磁盘配额管理</vt:lpstr>
      <vt:lpstr>磁盘配额管理</vt:lpstr>
      <vt:lpstr>磁盘配额管理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wwb</dc:creator>
  <cp:lastModifiedBy>汪文彬</cp:lastModifiedBy>
  <cp:revision>221</cp:revision>
  <dcterms:created xsi:type="dcterms:W3CDTF">2021-01-08T05:00:31Z</dcterms:created>
  <dcterms:modified xsi:type="dcterms:W3CDTF">2021-01-08T05:00:31Z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2052-3.0.2.4882</vt:lpwstr>
  </property>
</Properties>
</file>