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313" r:id="rId4"/>
    <p:sldId id="256" r:id="rId5"/>
    <p:sldId id="314" r:id="rId6"/>
    <p:sldId id="315" r:id="rId7"/>
    <p:sldId id="316" r:id="rId8"/>
    <p:sldId id="317" r:id="rId9"/>
    <p:sldId id="318" r:id="rId10"/>
    <p:sldId id="319" r:id="rId11"/>
    <p:sldId id="323" r:id="rId12"/>
    <p:sldId id="324" r:id="rId13"/>
    <p:sldId id="320" r:id="rId14"/>
    <p:sldId id="321" r:id="rId15"/>
    <p:sldId id="322" r:id="rId16"/>
    <p:sldId id="325" r:id="rId17"/>
    <p:sldId id="326" r:id="rId18"/>
    <p:sldId id="327" r:id="rId19"/>
    <p:sldId id="329" r:id="rId20"/>
    <p:sldId id="330" r:id="rId21"/>
    <p:sldId id="331" r:id="rId22"/>
    <p:sldId id="328" r:id="rId23"/>
    <p:sldId id="332" r:id="rId24"/>
    <p:sldId id="333" r:id="rId25"/>
    <p:sldId id="334" r:id="rId26"/>
    <p:sldId id="349" r:id="rId27"/>
    <p:sldId id="335" r:id="rId28"/>
    <p:sldId id="336" r:id="rId29"/>
    <p:sldId id="277" r:id="rId30"/>
    <p:sldId id="276" r:id="rId31"/>
    <p:sldId id="278" r:id="rId32"/>
    <p:sldId id="279" r:id="rId33"/>
    <p:sldId id="280" r:id="rId34"/>
    <p:sldId id="281" r:id="rId35"/>
    <p:sldId id="337" r:id="rId36"/>
    <p:sldId id="339" r:id="rId37"/>
    <p:sldId id="338" r:id="rId38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453"/>
    <a:srgbClr val="99CCCC"/>
    <a:srgbClr val="152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Group 2"/>
          <p:cNvGrpSpPr/>
          <p:nvPr userDrawn="1"/>
        </p:nvGrpSpPr>
        <p:grpSpPr>
          <a:xfrm>
            <a:off x="-3222625" y="304800"/>
            <a:ext cx="4365625" cy="4724400"/>
            <a:chOff x="-2030" y="192"/>
            <a:chExt cx="2750" cy="2976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rgbClr val="99CCCC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703060505090304" charset="0"/>
                <a:ea typeface="宋体" pitchFamily="2" charset="-122"/>
                <a:cs typeface="+mn-ea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rgbClr val="006666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ea"/>
              </a:endParaRPr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1029970" y="1034415"/>
            <a:ext cx="7626985" cy="494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1298575" y="1825625"/>
            <a:ext cx="721677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050" name="Group 2"/>
          <p:cNvGrpSpPr/>
          <p:nvPr userDrawn="1"/>
        </p:nvGrpSpPr>
        <p:grpSpPr>
          <a:xfrm>
            <a:off x="-3222625" y="304800"/>
            <a:ext cx="4365625" cy="4724400"/>
            <a:chOff x="-2030" y="192"/>
            <a:chExt cx="2750" cy="2976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rgbClr val="99CCCC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703060505090304" charset="0"/>
                <a:ea typeface="宋体" pitchFamily="2" charset="-122"/>
                <a:cs typeface="+mn-ea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rgbClr val="006666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ea"/>
              </a:endParaRPr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 flipV="1">
            <a:off x="1141095" y="1327150"/>
            <a:ext cx="7351395" cy="889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1571" y="1728629"/>
            <a:ext cx="6861334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  <a:spcAft>
                <a:spcPts val="1200"/>
              </a:spcAft>
            </a:pPr>
            <a:r>
              <a:rPr lang="zh-CN" altLang="en-US" sz="6000" b="1">
                <a:solidFill>
                  <a:srgbClr val="006666"/>
                </a:solidFill>
                <a:latin typeface="Times New Roman" panose="02020703060505090304" charset="0"/>
                <a:ea typeface="+mj-ea"/>
                <a:cs typeface="+mj-cs"/>
              </a:rPr>
              <a:t>实验三 </a:t>
            </a:r>
            <a:endParaRPr lang="zh-CN" altLang="en-US" sz="6000" b="1">
              <a:solidFill>
                <a:srgbClr val="006666"/>
              </a:solidFill>
              <a:latin typeface="Times New Roman" panose="02020703060505090304" charset="0"/>
              <a:ea typeface="+mj-ea"/>
              <a:cs typeface="+mj-cs"/>
            </a:endParaRPr>
          </a:p>
          <a:p>
            <a:pPr algn="ctr" fontAlgn="auto">
              <a:lnSpc>
                <a:spcPct val="100000"/>
              </a:lnSpc>
            </a:pPr>
            <a:r>
              <a:rPr lang="zh-CN" altLang="en-US" sz="6000" b="1">
                <a:solidFill>
                  <a:srgbClr val="006666"/>
                </a:solidFill>
                <a:latin typeface="Times New Roman" panose="02020703060505090304" charset="0"/>
                <a:ea typeface="+mj-ea"/>
                <a:cs typeface="+mj-cs"/>
              </a:rPr>
              <a:t>Linux文件系统</a:t>
            </a:r>
            <a:endParaRPr lang="zh-CN" altLang="en-US" sz="6000" b="1">
              <a:solidFill>
                <a:srgbClr val="006666"/>
              </a:solidFill>
              <a:latin typeface="Times New Roman" panose="02020703060505090304" charset="0"/>
              <a:ea typeface="+mj-ea"/>
              <a:cs typeface="+mj-cs"/>
            </a:endParaRPr>
          </a:p>
          <a:p>
            <a:pPr algn="ctr" fontAlgn="auto">
              <a:lnSpc>
                <a:spcPct val="100000"/>
              </a:lnSpc>
            </a:pPr>
            <a:r>
              <a:rPr lang="zh-CN" altLang="en-US" sz="6000" b="1">
                <a:solidFill>
                  <a:srgbClr val="006666"/>
                </a:solidFill>
                <a:latin typeface="Times New Roman" panose="02020703060505090304" charset="0"/>
                <a:ea typeface="+mj-ea"/>
                <a:cs typeface="+mj-cs"/>
              </a:rPr>
              <a:t>与磁盘管理</a:t>
            </a:r>
            <a:endParaRPr lang="zh-CN" altLang="en-US" sz="4050" b="1">
              <a:latin typeface="Times New Roman" panose="0202070306050509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/>
              <a:t>几种常见的文件系统类型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80465" y="2296795"/>
            <a:ext cx="717232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 eaLnBrk="0" fontAlgn="base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rgbClr val="0A5453"/>
                </a:solidFill>
                <a:latin typeface="Times New Roman" panose="02020703060505090304" charset="0"/>
              </a:rPr>
              <a:t>FAT16</a:t>
            </a:r>
            <a:endParaRPr lang="zh-CN" altLang="en-US" sz="2400">
              <a:latin typeface="Times New Roman" panose="02020703060505090304" charset="0"/>
            </a:endParaRPr>
          </a:p>
          <a:p>
            <a:pPr algn="l" eaLnBrk="0" fontAlgn="base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charset="0"/>
            </a:pPr>
            <a:r>
              <a:rPr lang="zh-CN" altLang="en-US" sz="2400">
                <a:latin typeface="Times New Roman" panose="02020703060505090304" charset="0"/>
              </a:rPr>
              <a:t>MS-DOS、MS Windows 3.x和Windows95都使用FAT16文件系统。</a:t>
            </a:r>
            <a:endParaRPr lang="zh-CN" altLang="en-US" sz="2400">
              <a:latin typeface="Times New Roman" panose="02020703060505090304" charset="0"/>
            </a:endParaRPr>
          </a:p>
          <a:p>
            <a:pPr marL="457200" indent="-457200" algn="l" eaLnBrk="0" fontAlgn="base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rgbClr val="0A5453"/>
                </a:solidFill>
                <a:latin typeface="Times New Roman" panose="02020703060505090304" charset="0"/>
              </a:rPr>
              <a:t>FAT32</a:t>
            </a:r>
            <a:endParaRPr lang="zh-CN" altLang="en-US" sz="2400">
              <a:latin typeface="Times New Roman" panose="02020703060505090304" charset="0"/>
            </a:endParaRPr>
          </a:p>
          <a:p>
            <a:pPr algn="l" eaLnBrk="0" fontAlgn="base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charset="0"/>
            </a:pPr>
            <a:r>
              <a:rPr lang="zh-CN" altLang="en-US" sz="2400">
                <a:latin typeface="Times New Roman" panose="02020703060505090304" charset="0"/>
              </a:rPr>
              <a:t>主要应用于Windows 98系统</a:t>
            </a:r>
            <a:endParaRPr lang="zh-CN" altLang="en-US" sz="2400">
              <a:latin typeface="Times New Roman" panose="0202070306050509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/>
              <a:t>几种常见的文件系统类型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80465" y="2296795"/>
            <a:ext cx="717232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 eaLnBrk="0" fontAlgn="base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rgbClr val="0A5453"/>
                </a:solidFill>
                <a:latin typeface="Times New Roman" panose="02020703060505090304" charset="0"/>
              </a:rPr>
              <a:t>NTFS</a:t>
            </a:r>
            <a:endParaRPr lang="zh-CN" altLang="en-US" sz="2400">
              <a:latin typeface="Times New Roman" panose="02020703060505090304" charset="0"/>
            </a:endParaRPr>
          </a:p>
          <a:p>
            <a:pPr algn="l" eaLnBrk="0" fontAlgn="base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charset="0"/>
            </a:pPr>
            <a:r>
              <a:rPr lang="zh-CN" altLang="en-US" sz="2400">
                <a:latin typeface="Times New Roman" panose="02020703060505090304" charset="0"/>
              </a:rPr>
              <a:t>专用于Windows NT/2000操作系统的高级文件系统。它支持文件系统故障恢复，尤其是大存储媒体、长文件名。</a:t>
            </a:r>
            <a:endParaRPr lang="zh-CN" altLang="en-US" sz="2400">
              <a:latin typeface="Times New Roman" panose="0202070306050509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/>
              <a:t>几种常见的文件系统类型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58875" y="2327275"/>
            <a:ext cx="7352665" cy="2953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 eaLnBrk="0" fontAlgn="base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rgbClr val="0A5453"/>
                </a:solidFill>
                <a:latin typeface="Times New Roman" panose="02020703060505090304" charset="0"/>
              </a:rPr>
              <a:t>ext2</a:t>
            </a:r>
            <a:endParaRPr lang="zh-CN" altLang="en-US" sz="2400">
              <a:latin typeface="Times New Roman" panose="02020703060505090304" charset="0"/>
            </a:endParaRPr>
          </a:p>
          <a:p>
            <a:pPr algn="l" eaLnBrk="0" fontAlgn="base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charset="0"/>
            </a:pPr>
            <a:r>
              <a:rPr lang="zh-CN" altLang="en-US" sz="2400">
                <a:latin typeface="Times New Roman" panose="02020703060505090304" charset="0"/>
              </a:rPr>
              <a:t>是ext文件系统的升级版本，RedHat Linux7.2版本以前的系统默认都是ext2文件系统。1993年发布，最大支持16TB的分区和最大2TB的文件</a:t>
            </a:r>
            <a:endParaRPr lang="zh-CN" altLang="en-US" sz="2400">
              <a:latin typeface="Times New Roman" panose="02020703060505090304" charset="0"/>
            </a:endParaRPr>
          </a:p>
          <a:p>
            <a:pPr algn="ctr" eaLnBrk="0" fontAlgn="base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charset="0"/>
            </a:pPr>
            <a:r>
              <a:rPr lang="zh-CN" altLang="en-US" sz="2400">
                <a:latin typeface="Times New Roman" panose="02020703060505090304" charset="0"/>
              </a:rPr>
              <a:t>（1TB=1024GB=1024*1024KB）</a:t>
            </a:r>
            <a:endParaRPr lang="zh-CN" altLang="en-US" sz="2400">
              <a:latin typeface="Times New Roman" panose="0202070306050509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sym typeface="+mn-ea"/>
              </a:rPr>
              <a:t>几种常见的文件系统类型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80465" y="2266315"/>
            <a:ext cx="741616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 eaLnBrk="0" fontAlgn="base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rgbClr val="0A5453"/>
                </a:solidFill>
                <a:latin typeface="Times New Roman" panose="02020703060505090304" charset="0"/>
              </a:rPr>
              <a:t>ext3</a:t>
            </a:r>
            <a:endParaRPr lang="zh-CN" altLang="en-US" sz="2400">
              <a:latin typeface="Times New Roman" panose="02020703060505090304" charset="0"/>
            </a:endParaRPr>
          </a:p>
          <a:p>
            <a:pPr algn="l" eaLnBrk="0" fontAlgn="base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charset="0"/>
            </a:pPr>
            <a:r>
              <a:rPr lang="zh-CN" altLang="en-US" sz="2400">
                <a:latin typeface="Times New Roman" panose="02020703060505090304" charset="0"/>
              </a:rPr>
              <a:t>ext3文件系统是ext2文件系统的升级版本，最大的区别就是带日志功能，以在系统突然停止时提高文件系统的可靠性 。支持最大16TB的分区和最大2TB的文件。</a:t>
            </a:r>
            <a:endParaRPr lang="zh-CN" altLang="en-US" sz="2400">
              <a:latin typeface="Times New Roman" panose="0202070306050509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sym typeface="+mn-ea"/>
              </a:rPr>
              <a:t>几种常见的文件系统类型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69670" y="2205355"/>
            <a:ext cx="7457440" cy="44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 eaLnBrk="0" fontAlgn="base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charset="0"/>
              <a:buChar char=""/>
            </a:pPr>
            <a:r>
              <a:rPr lang="zh-CN" altLang="en-US" sz="2800" b="1">
                <a:solidFill>
                  <a:srgbClr val="0A5453"/>
                </a:solidFill>
                <a:latin typeface="Times New Roman" panose="02020703060505090304" charset="0"/>
              </a:rPr>
              <a:t>ext</a:t>
            </a:r>
            <a:r>
              <a:rPr lang="en-US" altLang="zh-CN" sz="2800" b="1">
                <a:solidFill>
                  <a:srgbClr val="0A5453"/>
                </a:solidFill>
                <a:latin typeface="Times New Roman" panose="02020703060505090304" charset="0"/>
              </a:rPr>
              <a:t>4</a:t>
            </a:r>
            <a:endParaRPr lang="zh-CN" altLang="en-US" sz="2400">
              <a:latin typeface="Times New Roman" panose="02020703060505090304" charset="0"/>
            </a:endParaRPr>
          </a:p>
          <a:p>
            <a:pPr algn="l" eaLnBrk="0" fontAlgn="base" hangingPunct="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charset="0"/>
            </a:pPr>
            <a:r>
              <a:rPr lang="zh-CN" altLang="en-US" sz="2400">
                <a:latin typeface="Times New Roman" panose="02020703060505090304" charset="0"/>
              </a:rPr>
              <a:t>ext3文件系统的升级版。ext4 在性能、伸缩性和可靠性方面进行了大量改进。</a:t>
            </a:r>
            <a:r>
              <a:rPr lang="en-US" altLang="zh-CN" sz="2400">
                <a:latin typeface="Times New Roman" panose="02020703060505090304" charset="0"/>
              </a:rPr>
              <a:t>ext</a:t>
            </a:r>
            <a:r>
              <a:rPr lang="zh-CN" altLang="en-US" sz="2400">
                <a:latin typeface="Times New Roman" panose="02020703060505090304" charset="0"/>
              </a:rPr>
              <a:t>4的变化可以说是翻天覆地的，比如向下兼容</a:t>
            </a:r>
            <a:r>
              <a:rPr lang="en-US" altLang="zh-CN" sz="2400">
                <a:latin typeface="Times New Roman" panose="02020703060505090304" charset="0"/>
              </a:rPr>
              <a:t>ext</a:t>
            </a:r>
            <a:r>
              <a:rPr lang="zh-CN" altLang="en-US" sz="2400">
                <a:latin typeface="Times New Roman" panose="02020703060505090304" charset="0"/>
              </a:rPr>
              <a:t>3、最大1EB文件系统和16TB文件、无限数量子目录、Extents连续数据块概念、多块分配、延迟分配、持久预分配、快速FSCK、日志校验、无日志模式、在线碎片整理、inode增强、默认启用barrier等。是</a:t>
            </a:r>
            <a:r>
              <a:rPr lang="en-US" altLang="zh-CN" sz="2400">
                <a:latin typeface="Times New Roman" panose="02020703060505090304" charset="0"/>
              </a:rPr>
              <a:t>Ubuntu</a:t>
            </a:r>
            <a:r>
              <a:rPr lang="zh-CN" altLang="en-US" sz="2400">
                <a:latin typeface="Times New Roman" panose="02020703060505090304" charset="0"/>
              </a:rPr>
              <a:t>默认的文件系统。</a:t>
            </a:r>
            <a:endParaRPr lang="zh-CN" altLang="en-US" sz="2400">
              <a:latin typeface="Times New Roman" panose="02020703060505090304" charset="0"/>
            </a:endParaRPr>
          </a:p>
          <a:p>
            <a:pPr algn="ctr" eaLnBrk="0" fontAlgn="base" hangingPunct="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charset="0"/>
            </a:pPr>
            <a:r>
              <a:rPr lang="zh-CN" altLang="en-US" sz="2400">
                <a:latin typeface="Times New Roman" panose="02020703060505090304" charset="0"/>
              </a:rPr>
              <a:t>（1EB=1024PB=1024*1024TB）</a:t>
            </a:r>
            <a:endParaRPr lang="zh-CN" altLang="en-US" sz="2400">
              <a:latin typeface="Times New Roman" panose="0202070306050509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latin typeface="Times New Roman" panose="02020703060505090304" charset="0"/>
                <a:sym typeface="+mn-ea"/>
              </a:rPr>
              <a:t>Ubuntu的目录结构</a:t>
            </a:r>
            <a:endParaRPr lang="zh-CN" altLang="en-US" b="1" dirty="0">
              <a:latin typeface="Times New Roman" panose="0202070306050509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9670" y="2205355"/>
            <a:ext cx="745744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eaLnBrk="0" fontAlgn="base" hangingPunct="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Arial" panose="020B0604020202090204" pitchFamily="34" charset="0"/>
              <a:buChar char="•"/>
            </a:pPr>
            <a:r>
              <a:rPr sz="2400">
                <a:latin typeface="Times New Roman" panose="02020703060505090304" charset="0"/>
              </a:rPr>
              <a:t>当前工作目录中的所有文件都是可以直接存储的。通过名字，可以直接引用文件。 </a:t>
            </a:r>
            <a:endParaRPr sz="2400">
              <a:latin typeface="Times New Roman" panose="02020703060505090304" charset="0"/>
            </a:endParaRPr>
          </a:p>
          <a:p>
            <a:pPr marL="342900" indent="-342900" algn="l" eaLnBrk="0" fontAlgn="base" hangingPunct="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Arial" panose="020B0604020202090204" pitchFamily="34" charset="0"/>
              <a:buChar char="•"/>
            </a:pPr>
            <a:r>
              <a:rPr sz="2400">
                <a:latin typeface="Times New Roman" panose="02020703060505090304" charset="0"/>
              </a:rPr>
              <a:t>非当前目录中的文件，必须在文件名之前加上各级目录路径才能访问。文件的路径名指的就是从某个目录开始，穿过整个文件系统，直至到达目标文件而经过的一条目录层次路径。</a:t>
            </a:r>
            <a:endParaRPr sz="2400">
              <a:latin typeface="Times New Roman" panose="02020703060505090304" charset="0"/>
            </a:endParaRPr>
          </a:p>
          <a:p>
            <a:pPr marL="342900" indent="-342900" algn="l" eaLnBrk="0" fontAlgn="base" hangingPunct="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Arial" panose="020B0604020202090204" pitchFamily="34" charset="0"/>
              <a:buChar char="•"/>
            </a:pPr>
            <a:r>
              <a:rPr sz="2400">
                <a:solidFill>
                  <a:srgbClr val="FF0000"/>
                </a:solidFill>
                <a:latin typeface="Times New Roman" panose="02020703060505090304" charset="0"/>
              </a:rPr>
              <a:t>每个目录中均包含以句点“</a:t>
            </a:r>
            <a:r>
              <a:rPr sz="2400" b="1">
                <a:solidFill>
                  <a:srgbClr val="FF0000"/>
                </a:solidFill>
                <a:latin typeface="Times New Roman" panose="02020703060505090304" charset="0"/>
              </a:rPr>
              <a:t>.</a:t>
            </a:r>
            <a:r>
              <a:rPr sz="2400">
                <a:solidFill>
                  <a:srgbClr val="FF0000"/>
                </a:solidFill>
                <a:latin typeface="Times New Roman" panose="02020703060505090304" charset="0"/>
              </a:rPr>
              <a:t>”和双句点“</a:t>
            </a:r>
            <a:r>
              <a:rPr sz="2400" b="1">
                <a:solidFill>
                  <a:srgbClr val="FF0000"/>
                </a:solidFill>
                <a:latin typeface="Times New Roman" panose="02020703060505090304" charset="0"/>
              </a:rPr>
              <a:t>..</a:t>
            </a:r>
            <a:r>
              <a:rPr sz="2400">
                <a:solidFill>
                  <a:srgbClr val="FF0000"/>
                </a:solidFill>
                <a:latin typeface="Times New Roman" panose="02020703060505090304" charset="0"/>
              </a:rPr>
              <a:t>”命名的两个特殊的目录文件，分别表示</a:t>
            </a:r>
            <a:r>
              <a:rPr sz="2400" b="1">
                <a:solidFill>
                  <a:srgbClr val="FF0000"/>
                </a:solidFill>
                <a:latin typeface="Times New Roman" panose="02020703060505090304" charset="0"/>
              </a:rPr>
              <a:t>当前目录</a:t>
            </a:r>
            <a:r>
              <a:rPr sz="2400">
                <a:solidFill>
                  <a:srgbClr val="FF0000"/>
                </a:solidFill>
                <a:latin typeface="Times New Roman" panose="02020703060505090304" charset="0"/>
              </a:rPr>
              <a:t>及其</a:t>
            </a:r>
            <a:r>
              <a:rPr sz="2400" b="1">
                <a:solidFill>
                  <a:srgbClr val="FF0000"/>
                </a:solidFill>
                <a:latin typeface="Times New Roman" panose="02020703060505090304" charset="0"/>
              </a:rPr>
              <a:t>父目录</a:t>
            </a:r>
            <a:r>
              <a:rPr sz="2400">
                <a:solidFill>
                  <a:srgbClr val="FF0000"/>
                </a:solidFill>
                <a:latin typeface="Times New Roman" panose="02020703060505090304" charset="0"/>
              </a:rPr>
              <a:t>。</a:t>
            </a:r>
            <a:endParaRPr sz="2400">
              <a:solidFill>
                <a:srgbClr val="FF0000"/>
              </a:solidFill>
              <a:latin typeface="Times New Roman" panose="0202070306050509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latin typeface="Times New Roman" panose="02020703060505090304" charset="0"/>
                <a:sym typeface="+mn-ea"/>
              </a:rPr>
              <a:t>Ubuntu的目录结构</a:t>
            </a:r>
            <a:endParaRPr lang="zh-CN" altLang="en-US" b="1" dirty="0">
              <a:latin typeface="Times New Roman" panose="0202070306050509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9670" y="2205355"/>
            <a:ext cx="745744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eaLnBrk="0" fontAlgn="base" hangingPunct="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Arial" panose="020B0604020202090204" pitchFamily="34" charset="0"/>
              <a:buChar char="•"/>
            </a:pPr>
            <a:r>
              <a:rPr sz="2400">
                <a:latin typeface="Times New Roman" panose="02020703060505090304" charset="0"/>
              </a:rPr>
              <a:t>Linux是一个</a:t>
            </a:r>
            <a:r>
              <a:rPr sz="2400">
                <a:solidFill>
                  <a:srgbClr val="FF0000"/>
                </a:solidFill>
                <a:latin typeface="Times New Roman" panose="02020703060505090304" charset="0"/>
              </a:rPr>
              <a:t>树形</a:t>
            </a:r>
            <a:r>
              <a:rPr sz="2400">
                <a:latin typeface="Times New Roman" panose="02020703060505090304" charset="0"/>
              </a:rPr>
              <a:t>分层结构组织，</a:t>
            </a:r>
            <a:r>
              <a:rPr sz="2400">
                <a:solidFill>
                  <a:srgbClr val="FF0000"/>
                </a:solidFill>
                <a:latin typeface="Times New Roman" panose="02020703060505090304" charset="0"/>
              </a:rPr>
              <a:t>只有一个根节点</a:t>
            </a:r>
            <a:endParaRPr sz="2400">
              <a:latin typeface="Times New Roman" panose="02020703060505090304" charset="0"/>
            </a:endParaRPr>
          </a:p>
          <a:p>
            <a:pPr marL="342900" indent="-342900" algn="l" eaLnBrk="0" fontAlgn="base" hangingPunct="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Arial" panose="020B0604020202090204" pitchFamily="34" charset="0"/>
              <a:buChar char="•"/>
            </a:pPr>
            <a:r>
              <a:rPr sz="2400">
                <a:latin typeface="Times New Roman" panose="02020703060505090304" charset="0"/>
              </a:rPr>
              <a:t>绝对路径：指文件的准确位置且以根目录为起点，例如“/usr/</a:t>
            </a:r>
            <a:r>
              <a:rPr lang="en-US" sz="2400">
                <a:latin typeface="Times New Roman" panose="02020703060505090304" charset="0"/>
              </a:rPr>
              <a:t>local/apache</a:t>
            </a:r>
            <a:r>
              <a:rPr sz="2400">
                <a:latin typeface="Times New Roman" panose="02020703060505090304" charset="0"/>
              </a:rPr>
              <a:t>”</a:t>
            </a:r>
            <a:endParaRPr sz="2400">
              <a:latin typeface="Times New Roman" panose="02020703060505090304" charset="0"/>
            </a:endParaRPr>
          </a:p>
          <a:p>
            <a:pPr marL="342900" indent="-342900" algn="l" eaLnBrk="0" fontAlgn="base" hangingPunct="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Arial" panose="020B0604020202090204" pitchFamily="34" charset="0"/>
              <a:buChar char="•"/>
            </a:pPr>
            <a:r>
              <a:rPr sz="2400">
                <a:latin typeface="Times New Roman" panose="02020703060505090304" charset="0"/>
              </a:rPr>
              <a:t>相对路径</a:t>
            </a:r>
            <a:r>
              <a:rPr lang="zh-CN" sz="2400">
                <a:latin typeface="Times New Roman" panose="02020703060505090304" charset="0"/>
              </a:rPr>
              <a:t>：</a:t>
            </a:r>
            <a:r>
              <a:rPr sz="2400">
                <a:latin typeface="Times New Roman" panose="02020703060505090304" charset="0"/>
              </a:rPr>
              <a:t>是相对于用户当前位置的一个文件或目录的位置，如果用户现在处于“/usr”中，只需要“</a:t>
            </a:r>
            <a:r>
              <a:rPr lang="en-US" sz="2400">
                <a:latin typeface="Times New Roman" panose="02020703060505090304" charset="0"/>
              </a:rPr>
              <a:t>local/apache</a:t>
            </a:r>
            <a:r>
              <a:rPr sz="2400">
                <a:latin typeface="Times New Roman" panose="02020703060505090304" charset="0"/>
              </a:rPr>
              <a:t>”就可以确定这个文件而不需要将根目录写出</a:t>
            </a:r>
            <a:endParaRPr sz="2400">
              <a:latin typeface="Times New Roman" panose="0202070306050509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latin typeface="Times New Roman" panose="02020703060505090304" charset="0"/>
                <a:sym typeface="+mn-ea"/>
              </a:rPr>
              <a:t>Ubuntu的目录结构</a:t>
            </a:r>
            <a:endParaRPr lang="zh-CN" altLang="en-US" b="1" dirty="0">
              <a:latin typeface="Times New Roman" panose="0202070306050509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370" y="2202180"/>
            <a:ext cx="8409305" cy="35915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7875" y="5956300"/>
            <a:ext cx="7650480" cy="706755"/>
          </a:xfrm>
          <a:prstGeom prst="rect">
            <a:avLst/>
          </a:prstGeom>
          <a:solidFill>
            <a:srgbClr val="99CCCC"/>
          </a:solidFill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sz="2000">
                <a:sym typeface="+mn-ea"/>
              </a:rPr>
              <a:t>与Windows不同，在Ubuntu中是严格区分大小写的。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 sz="2000">
                <a:sym typeface="+mn-ea"/>
              </a:rPr>
              <a:t>在Linux系统中，文件类型与后缀名是没有直接关系的。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latin typeface="Times New Roman" panose="02020703060505090304" charset="0"/>
                <a:sym typeface="+mn-ea"/>
              </a:rPr>
              <a:t>文件系统常用命令</a:t>
            </a:r>
            <a:endParaRPr lang="en-US" altLang="zh-CN" b="1" dirty="0">
              <a:latin typeface="Times New Roman" panose="0202070306050509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8415" y="2374900"/>
            <a:ext cx="7150735" cy="362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b="1" dirty="0">
                <a:latin typeface="Times New Roman" panose="02020703060505090304" charset="0"/>
              </a:rPr>
              <a:t>df命令</a:t>
            </a:r>
            <a:endParaRPr lang="zh-CN" altLang="en-US" sz="2400"/>
          </a:p>
          <a:p>
            <a:pPr fontAlgn="auto">
              <a:lnSpc>
                <a:spcPct val="120000"/>
              </a:lnSpc>
            </a:pPr>
            <a:r>
              <a:rPr lang="zh-CN" altLang="en-US" sz="2400" b="1"/>
              <a:t>功能：</a:t>
            </a:r>
            <a:r>
              <a:rPr lang="zh-CN" altLang="en-US" sz="2400"/>
              <a:t>查看文件系统</a:t>
            </a:r>
            <a:endParaRPr lang="zh-CN" altLang="en-US" sz="2400"/>
          </a:p>
          <a:p>
            <a:pPr fontAlgn="auto">
              <a:lnSpc>
                <a:spcPct val="120000"/>
              </a:lnSpc>
            </a:pPr>
            <a:r>
              <a:rPr lang="zh-CN" altLang="en-US" sz="2400" b="1"/>
              <a:t>语法：</a:t>
            </a: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</a:rPr>
              <a:t>df  [选项]  [挂载点]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 b="1">
                <a:latin typeface="Times New Roman" panose="02020703060505090304" charset="0"/>
              </a:rPr>
              <a:t>常用选项：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>
                <a:latin typeface="Times New Roman" panose="02020703060505090304" charset="0"/>
              </a:rPr>
              <a:t>-a 显示所有的文件系统信息，包括特殊文件系统，如/proc、/sysfs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>
                <a:latin typeface="Times New Roman" panose="02020703060505090304" charset="0"/>
              </a:rPr>
              <a:t>-h 使用习惯单位显示容量，如KB，MB或GB等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>
                <a:latin typeface="Times New Roman" panose="02020703060505090304" charset="0"/>
              </a:rPr>
              <a:t>-T 显示文件系统类型</a:t>
            </a:r>
            <a:endParaRPr lang="zh-CN" altLang="en-US" sz="2400">
              <a:latin typeface="Times New Roman" panose="0202070306050509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latin typeface="Times New Roman" panose="02020703060505090304" charset="0"/>
                <a:sym typeface="+mn-ea"/>
              </a:rPr>
              <a:t>文件系统常用命令</a:t>
            </a:r>
            <a:endParaRPr lang="en-US" altLang="zh-CN" b="1" dirty="0">
              <a:latin typeface="Times New Roman" panose="0202070306050509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8415" y="2374900"/>
            <a:ext cx="7426325" cy="362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b="1" dirty="0">
                <a:latin typeface="Times New Roman" panose="02020703060505090304" charset="0"/>
              </a:rPr>
              <a:t>d</a:t>
            </a:r>
            <a:r>
              <a:rPr lang="en-US" sz="2800" b="1" dirty="0">
                <a:latin typeface="Times New Roman" panose="02020703060505090304" charset="0"/>
              </a:rPr>
              <a:t>u</a:t>
            </a:r>
            <a:r>
              <a:rPr sz="2800" b="1" dirty="0">
                <a:latin typeface="Times New Roman" panose="02020703060505090304" charset="0"/>
              </a:rPr>
              <a:t>命令</a:t>
            </a:r>
            <a:endParaRPr lang="zh-CN" altLang="en-US" sz="2400"/>
          </a:p>
          <a:p>
            <a:pPr fontAlgn="auto">
              <a:lnSpc>
                <a:spcPct val="120000"/>
              </a:lnSpc>
            </a:pPr>
            <a:r>
              <a:rPr lang="zh-CN" altLang="en-US" sz="2400" b="1"/>
              <a:t>功能：</a:t>
            </a:r>
            <a:r>
              <a:rPr lang="zh-CN" altLang="en-US" sz="2400"/>
              <a:t>统计目录或文件大小</a:t>
            </a:r>
            <a:endParaRPr lang="zh-CN" altLang="en-US" sz="2400"/>
          </a:p>
          <a:p>
            <a:pPr fontAlgn="auto">
              <a:lnSpc>
                <a:spcPct val="120000"/>
              </a:lnSpc>
            </a:pPr>
            <a:r>
              <a:rPr lang="zh-CN" altLang="en-US" sz="2400" b="1"/>
              <a:t>语法：</a:t>
            </a: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</a:rPr>
              <a:t>du [选项] [目录或文件名]</a:t>
            </a:r>
            <a:endParaRPr lang="zh-CN" altLang="en-US" sz="2400" b="1">
              <a:solidFill>
                <a:srgbClr val="0A5453"/>
              </a:solidFill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 b="1">
                <a:latin typeface="Times New Roman" panose="02020703060505090304" charset="0"/>
              </a:rPr>
              <a:t>常用选项：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>
                <a:latin typeface="Times New Roman" panose="02020703060505090304" charset="0"/>
              </a:rPr>
              <a:t>-a 显示每个子文件的磁盘占用量。默认只统计子目录的磁盘占用量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>
                <a:latin typeface="Times New Roman" panose="02020703060505090304" charset="0"/>
              </a:rPr>
              <a:t>-h 使用习惯单位显示磁盘占用量，如KB，MB或GB等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>
                <a:latin typeface="Times New Roman" panose="02020703060505090304" charset="0"/>
              </a:rPr>
              <a:t>-s 统计总占用量，而不列出子目录和子文件的占用量</a:t>
            </a:r>
            <a:endParaRPr lang="zh-CN" altLang="en-US" sz="2400">
              <a:latin typeface="Times New Roman" panose="0202070306050509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80645"/>
            <a:ext cx="7886700" cy="1325563"/>
          </a:xfrm>
        </p:spPr>
        <p:txBody>
          <a:bodyPr>
            <a:normAutofit/>
          </a:bodyPr>
          <a:p>
            <a:pPr algn="ctr"/>
            <a:r>
              <a:rPr lang="zh-CN" altLang="en-US">
                <a:solidFill>
                  <a:srgbClr val="0A5453"/>
                </a:solidFill>
                <a:latin typeface="Times New Roman" panose="02020703060505090304" charset="0"/>
              </a:rPr>
              <a:t>Linux文件系统与磁盘管理</a:t>
            </a:r>
            <a:endParaRPr lang="zh-CN" altLang="en-US">
              <a:solidFill>
                <a:srgbClr val="0A5453"/>
              </a:solidFill>
              <a:latin typeface="Times New Roman" panose="02020703060505090304" charset="0"/>
            </a:endParaRPr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416050" y="1767205"/>
            <a:ext cx="5883275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3200">
                <a:latin typeface="Times New Roman" panose="02020703060505090304" charset="0"/>
              </a:rPr>
              <a:t>分区与文件系统</a:t>
            </a:r>
            <a:endParaRPr lang="zh-CN" altLang="en-US" sz="3200">
              <a:latin typeface="Times New Roman" panose="02020703060505090304" charset="0"/>
            </a:endParaRPr>
          </a:p>
          <a:p>
            <a:r>
              <a:rPr lang="zh-CN" altLang="en-US" sz="3200">
                <a:latin typeface="Times New Roman" panose="02020703060505090304" charset="0"/>
              </a:rPr>
              <a:t>挂载与卸载文件系统</a:t>
            </a:r>
            <a:endParaRPr lang="zh-CN" altLang="en-US" sz="3200">
              <a:latin typeface="Times New Roman" panose="02020703060505090304" charset="0"/>
            </a:endParaRPr>
          </a:p>
        </p:txBody>
      </p:sp>
      <p:pic>
        <p:nvPicPr>
          <p:cNvPr id="5" name="图片 4" descr="9e42d0b822dccca7aaac32f1748657cf"/>
          <p:cNvPicPr>
            <a:picLocks noChangeAspect="1"/>
          </p:cNvPicPr>
          <p:nvPr/>
        </p:nvPicPr>
        <p:blipFill>
          <a:blip r:embed="rId1"/>
          <a:srcRect b="5459"/>
          <a:stretch>
            <a:fillRect/>
          </a:stretch>
        </p:blipFill>
        <p:spPr>
          <a:xfrm>
            <a:off x="5424805" y="5155565"/>
            <a:ext cx="3550920" cy="1510665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latin typeface="Times New Roman" panose="02020703060505090304" charset="0"/>
                <a:sym typeface="+mn-ea"/>
              </a:rPr>
              <a:t>文件系统常用命令</a:t>
            </a:r>
            <a:endParaRPr lang="en-US" altLang="zh-CN" b="1" dirty="0">
              <a:latin typeface="Times New Roman" panose="0202070306050509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8415" y="2374900"/>
            <a:ext cx="7426325" cy="2294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dirty="0">
                <a:latin typeface="Times New Roman" panose="02020703060505090304" charset="0"/>
              </a:rPr>
              <a:t>fsck</a:t>
            </a:r>
            <a:r>
              <a:rPr sz="2800" b="1" dirty="0">
                <a:latin typeface="Times New Roman" panose="02020703060505090304" charset="0"/>
              </a:rPr>
              <a:t>命令</a:t>
            </a:r>
            <a:endParaRPr lang="zh-CN" altLang="en-US" sz="2400"/>
          </a:p>
          <a:p>
            <a:pPr fontAlgn="auto">
              <a:lnSpc>
                <a:spcPct val="120000"/>
              </a:lnSpc>
            </a:pPr>
            <a:r>
              <a:rPr lang="zh-CN" altLang="en-US" sz="2400" b="1"/>
              <a:t>功能：</a:t>
            </a:r>
            <a:r>
              <a:rPr lang="zh-CN" altLang="en-US" sz="2400"/>
              <a:t>文件系统修复</a:t>
            </a:r>
            <a:endParaRPr lang="zh-CN" altLang="en-US" sz="2400"/>
          </a:p>
          <a:p>
            <a:pPr fontAlgn="auto">
              <a:lnSpc>
                <a:spcPct val="120000"/>
              </a:lnSpc>
            </a:pPr>
            <a:r>
              <a:rPr lang="zh-CN" altLang="en-US" sz="2400" b="1"/>
              <a:t>语法：</a:t>
            </a: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</a:rPr>
              <a:t>fsck [选项] 分区设备文件名</a:t>
            </a:r>
            <a:endParaRPr lang="zh-CN" altLang="en-US" sz="2400" b="1">
              <a:solidFill>
                <a:srgbClr val="0A5453"/>
              </a:solidFill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 b="1">
                <a:latin typeface="Times New Roman" panose="02020703060505090304" charset="0"/>
              </a:rPr>
              <a:t>常用选项：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>
                <a:latin typeface="Times New Roman" panose="02020703060505090304" charset="0"/>
              </a:rPr>
              <a:t>-a 不用显示用户提示，自动修复文件系统</a:t>
            </a:r>
            <a:endParaRPr lang="zh-CN" altLang="en-US" sz="2400">
              <a:latin typeface="Times New Roman" panose="0202070306050509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挂载与卸载文件系统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latin typeface="Times New Roman" panose="02020703060505090304" charset="0"/>
                <a:sym typeface="+mn-ea"/>
              </a:rPr>
              <a:t>系统安装分区挂载</a:t>
            </a:r>
            <a:endParaRPr lang="zh-CN" altLang="en-US" b="1" dirty="0">
              <a:latin typeface="Times New Roman" panose="0202070306050509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8415" y="2374900"/>
            <a:ext cx="7426325" cy="2749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2400">
                <a:latin typeface="Times New Roman" panose="02020703060505090304" charset="0"/>
              </a:rPr>
              <a:t>必须分区：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</a:rPr>
              <a:t>/ </a:t>
            </a:r>
            <a:r>
              <a:rPr lang="zh-CN" altLang="en-US" sz="2400">
                <a:latin typeface="Times New Roman" panose="02020703060505090304" charset="0"/>
              </a:rPr>
              <a:t>（根分区）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</a:rPr>
              <a:t>swap分区</a:t>
            </a:r>
            <a:r>
              <a:rPr lang="zh-CN" altLang="en-US" sz="2400">
                <a:latin typeface="Times New Roman" panose="02020703060505090304" charset="0"/>
              </a:rPr>
              <a:t> （交换分区，内存2倍，不超过 2GB）</a:t>
            </a:r>
            <a:endParaRPr lang="zh-CN" altLang="en-US" sz="2400">
              <a:latin typeface="Times New Roman" panose="02020703060505090304" charset="0"/>
            </a:endParaRPr>
          </a:p>
          <a:p>
            <a:pPr marL="342900" indent="-342900" fontAlgn="auto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2400">
                <a:latin typeface="Times New Roman" panose="02020703060505090304" charset="0"/>
              </a:rPr>
              <a:t>推荐分区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</a:rPr>
              <a:t>/boot</a:t>
            </a:r>
            <a:r>
              <a:rPr lang="zh-CN" altLang="en-US" sz="2400">
                <a:latin typeface="Times New Roman" panose="02020703060505090304" charset="0"/>
              </a:rPr>
              <a:t> （启动分区，200MB）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</a:rPr>
              <a:t>/var</a:t>
            </a:r>
            <a:r>
              <a:rPr lang="zh-CN" altLang="en-US" sz="2400">
                <a:latin typeface="Times New Roman" panose="02020703060505090304" charset="0"/>
                <a:sym typeface="+mn-ea"/>
              </a:rPr>
              <a:t>（数据文件分区）</a:t>
            </a:r>
            <a:endParaRPr lang="zh-CN" altLang="en-US" sz="2400" b="1">
              <a:solidFill>
                <a:srgbClr val="0A5453"/>
              </a:solidFill>
              <a:latin typeface="Times New Roman" panose="0202070306050509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挂载与卸载文件系统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latin typeface="Times New Roman" panose="02020703060505090304" charset="0"/>
                <a:sym typeface="+mn-ea"/>
              </a:rPr>
              <a:t>分区与挂载点</a:t>
            </a:r>
            <a:endParaRPr lang="zh-CN" altLang="en-US" b="1" dirty="0">
              <a:latin typeface="Times New Roman" panose="0202070306050509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7652"/>
          <a:stretch>
            <a:fillRect/>
          </a:stretch>
        </p:blipFill>
        <p:spPr>
          <a:xfrm>
            <a:off x="1258570" y="2446020"/>
            <a:ext cx="7389495" cy="31203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挂载与卸载文件系统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latin typeface="Times New Roman" panose="02020703060505090304" charset="0"/>
                <a:sym typeface="+mn-ea"/>
              </a:rPr>
              <a:t>查看与自动挂载</a:t>
            </a:r>
            <a:endParaRPr lang="zh-CN" altLang="en-US" b="1" dirty="0">
              <a:latin typeface="Times New Roman" panose="0202070306050509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8415" y="2374900"/>
            <a:ext cx="7426325" cy="1863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</a:rPr>
              <a:t># mount </a:t>
            </a:r>
            <a:r>
              <a:rPr lang="en-US" altLang="zh-CN" sz="2400" b="1">
                <a:solidFill>
                  <a:srgbClr val="0A5453"/>
                </a:solidFill>
                <a:latin typeface="Times New Roman" panose="02020703060505090304" charset="0"/>
              </a:rPr>
              <a:t>[-l]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>
                <a:latin typeface="Times New Roman" panose="02020703060505090304" charset="0"/>
              </a:rPr>
              <a:t>#查询系统中已经挂载的设备，-l会显示卷标名称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</a:rPr>
              <a:t># mount –a</a:t>
            </a:r>
            <a:r>
              <a:rPr lang="zh-CN" altLang="en-US" sz="2400">
                <a:latin typeface="Times New Roman" panose="02020703060505090304" charset="0"/>
              </a:rPr>
              <a:t> </a:t>
            </a:r>
            <a:endParaRPr lang="zh-CN" altLang="en-US" sz="2400">
              <a:latin typeface="Times New Roman" panose="02020703060505090304" charset="0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400">
                <a:latin typeface="Times New Roman" panose="02020703060505090304" charset="0"/>
                <a:sym typeface="+mn-ea"/>
              </a:rPr>
              <a:t>#依据配置文件/etc/fstab的内容，自动挂载</a:t>
            </a:r>
            <a:endParaRPr lang="zh-CN" altLang="en-US" sz="240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挂载与卸载文件系统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latin typeface="Times New Roman" panose="02020703060505090304" charset="0"/>
                <a:sym typeface="+mn-ea"/>
              </a:rPr>
              <a:t>挂载与卸载命令</a:t>
            </a:r>
            <a:endParaRPr lang="zh-CN" altLang="en-US" b="1" dirty="0">
              <a:latin typeface="Times New Roman" panose="0202070306050509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8415" y="2374900"/>
            <a:ext cx="7426325" cy="2749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</a:rPr>
              <a:t># </a:t>
            </a:r>
            <a:r>
              <a:rPr sz="2400" b="1">
                <a:solidFill>
                  <a:srgbClr val="0A5453"/>
                </a:solidFill>
                <a:latin typeface="Times New Roman" panose="02020703060505090304" charset="0"/>
              </a:rPr>
              <a:t>mount [</a:t>
            </a:r>
            <a:r>
              <a:rPr lang="en-US" sz="2400" b="1">
                <a:solidFill>
                  <a:srgbClr val="0A5453"/>
                </a:solidFill>
                <a:latin typeface="Times New Roman" panose="02020703060505090304" charset="0"/>
              </a:rPr>
              <a:t>-t </a:t>
            </a:r>
            <a:r>
              <a:rPr lang="zh-CN" sz="2400" b="1">
                <a:solidFill>
                  <a:srgbClr val="0A5453"/>
                </a:solidFill>
                <a:latin typeface="Times New Roman" panose="02020703060505090304" charset="0"/>
              </a:rPr>
              <a:t>选项</a:t>
            </a:r>
            <a:r>
              <a:rPr sz="2400" b="1">
                <a:solidFill>
                  <a:srgbClr val="0A5453"/>
                </a:solidFill>
                <a:latin typeface="Times New Roman" panose="02020703060505090304" charset="0"/>
              </a:rPr>
              <a:t>] [-o 特殊选项] 设备文件名 挂载点</a:t>
            </a:r>
            <a:endParaRPr sz="2400" b="1">
              <a:solidFill>
                <a:srgbClr val="0A5453"/>
              </a:solidFill>
              <a:latin typeface="Times New Roman" panose="02020703060505090304" charset="0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400" b="1">
                <a:latin typeface="Times New Roman" panose="02020703060505090304" charset="0"/>
              </a:rPr>
              <a:t>常用选项：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>
                <a:latin typeface="Times New Roman" panose="02020703060505090304" charset="0"/>
              </a:rPr>
              <a:t>-t 加入文件系统类型来指定挂载的类型，可以ext3、ext4 、iso9660、</a:t>
            </a:r>
            <a:r>
              <a:rPr lang="en-US" altLang="zh-CN" sz="2400">
                <a:latin typeface="Times New Roman" panose="02020703060505090304" charset="0"/>
              </a:rPr>
              <a:t>vfat</a:t>
            </a:r>
            <a:r>
              <a:rPr lang="zh-CN" altLang="en-US" sz="2400">
                <a:latin typeface="Times New Roman" panose="02020703060505090304" charset="0"/>
              </a:rPr>
              <a:t>等文件系统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# umount  设备文件名</a:t>
            </a:r>
            <a:endParaRPr lang="zh-CN" altLang="en-US" sz="2400">
              <a:latin typeface="Times New Roman" panose="0202070306050509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6348" y="5162550"/>
            <a:ext cx="671004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700" b="1">
                <a:solidFill>
                  <a:srgbClr val="FF0000"/>
                </a:solidFill>
              </a:rPr>
              <a:t>注意：要卸载的文件系统必须处于空闲状态</a:t>
            </a:r>
            <a:endParaRPr lang="zh-CN" altLang="en-US" sz="27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挂载与卸载文件系统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635" y="1480185"/>
            <a:ext cx="7428865" cy="48050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挂载与卸载文件系统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>
                <a:latin typeface="Times New Roman" panose="02020703060505090304" charset="0"/>
                <a:sym typeface="+mn-ea"/>
              </a:rPr>
              <a:t>光驱的挂载与卸载</a:t>
            </a:r>
            <a:endParaRPr lang="zh-CN" altLang="en-US" b="1" dirty="0">
              <a:latin typeface="Times New Roman" panose="0202070306050509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8415" y="2374900"/>
            <a:ext cx="7426325" cy="3636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70306050509030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Times New Roman" panose="02020703060505090304" charset="0"/>
              </a:rPr>
              <a:t>、</a:t>
            </a:r>
            <a:r>
              <a:rPr sz="2400">
                <a:solidFill>
                  <a:schemeClr val="tx1"/>
                </a:solidFill>
                <a:latin typeface="Times New Roman" panose="02020703060505090304" charset="0"/>
              </a:rPr>
              <a:t>建立挂载点</a:t>
            </a:r>
            <a:endParaRPr sz="2400" b="1">
              <a:solidFill>
                <a:srgbClr val="0A5453"/>
              </a:solidFill>
              <a:latin typeface="Times New Roman" panose="02020703060505090304" charset="0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 b="1">
                <a:solidFill>
                  <a:srgbClr val="0A5453"/>
                </a:solidFill>
                <a:latin typeface="Times New Roman" panose="02020703060505090304" charset="0"/>
              </a:rPr>
              <a:t># mkdir /mnt/cdrom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400">
                <a:latin typeface="Times New Roman" panose="02020703060505090304" charset="0"/>
              </a:rPr>
              <a:t>2</a:t>
            </a:r>
            <a:r>
              <a:rPr lang="zh-CN" altLang="en-US" sz="2400">
                <a:latin typeface="Times New Roman" panose="02020703060505090304" charset="0"/>
              </a:rPr>
              <a:t>、</a:t>
            </a:r>
            <a:r>
              <a:rPr sz="2400">
                <a:latin typeface="Times New Roman" panose="02020703060505090304" charset="0"/>
              </a:rPr>
              <a:t>挂载光盘</a:t>
            </a:r>
            <a:endParaRPr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# mount -t iso9660 /dev/cdrom /mnt/cdrom</a:t>
            </a:r>
            <a:endParaRPr lang="zh-CN" altLang="en-US" sz="24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sz="2400">
                <a:latin typeface="Times New Roman" panose="02020703060505090304" charset="0"/>
                <a:sym typeface="+mn-ea"/>
              </a:rPr>
              <a:t>3</a:t>
            </a:r>
            <a:r>
              <a:rPr lang="zh-CN" altLang="en-US" sz="2400">
                <a:latin typeface="Times New Roman" panose="02020703060505090304" charset="0"/>
                <a:sym typeface="+mn-ea"/>
              </a:rPr>
              <a:t>、查看</a:t>
            </a:r>
            <a:r>
              <a:rPr sz="2400">
                <a:latin typeface="Times New Roman" panose="02020703060505090304" charset="0"/>
                <a:sym typeface="+mn-ea"/>
              </a:rPr>
              <a:t>光盘</a:t>
            </a:r>
            <a:r>
              <a:rPr lang="zh-CN" sz="2400">
                <a:latin typeface="Times New Roman" panose="02020703060505090304" charset="0"/>
                <a:sym typeface="+mn-ea"/>
              </a:rPr>
              <a:t>内容</a:t>
            </a:r>
            <a:endParaRPr lang="zh-CN" sz="2400">
              <a:latin typeface="Times New Roman" panose="0202070306050509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#ls /mnt/cdrom</a:t>
            </a:r>
            <a:endParaRPr lang="zh-CN" altLang="en-US" sz="24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sz="2400">
                <a:latin typeface="Times New Roman" panose="02020703060505090304" charset="0"/>
                <a:sym typeface="+mn-ea"/>
              </a:rPr>
              <a:t>4、卸载</a:t>
            </a:r>
            <a:endParaRPr lang="zh-CN" altLang="en-US" sz="24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# umount /mnt/cdrom</a:t>
            </a:r>
            <a:endParaRPr lang="zh-CN" altLang="en-US" sz="24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挂载与卸载文件系统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b="1" dirty="0">
                <a:latin typeface="Times New Roman" panose="02020703060505090304" charset="0"/>
                <a:sym typeface="+mn-ea"/>
              </a:rPr>
              <a:t>U</a:t>
            </a:r>
            <a:r>
              <a:rPr lang="zh-CN" altLang="en-US" b="1" dirty="0">
                <a:latin typeface="Times New Roman" panose="02020703060505090304" charset="0"/>
                <a:sym typeface="+mn-ea"/>
              </a:rPr>
              <a:t>盘的挂载与卸载</a:t>
            </a:r>
            <a:endParaRPr lang="zh-CN" altLang="en-US" b="1" dirty="0">
              <a:latin typeface="Times New Roman" panose="0202070306050509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8415" y="2374900"/>
            <a:ext cx="7426325" cy="3636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703060505090304" charset="0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Times New Roman" panose="02020703060505090304" charset="0"/>
              </a:rPr>
              <a:t>、</a:t>
            </a:r>
            <a:r>
              <a:rPr sz="2400">
                <a:solidFill>
                  <a:schemeClr val="tx1"/>
                </a:solidFill>
                <a:latin typeface="Times New Roman" panose="02020703060505090304" charset="0"/>
              </a:rPr>
              <a:t>建立挂载点</a:t>
            </a:r>
            <a:endParaRPr sz="2400" b="1">
              <a:solidFill>
                <a:srgbClr val="0A5453"/>
              </a:solidFill>
              <a:latin typeface="Times New Roman" panose="02020703060505090304" charset="0"/>
            </a:endParaRPr>
          </a:p>
          <a:p>
            <a:pPr indent="0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sz="2400" b="1">
                <a:solidFill>
                  <a:srgbClr val="0A5453"/>
                </a:solidFill>
                <a:latin typeface="Times New Roman" panose="02020703060505090304" charset="0"/>
              </a:rPr>
              <a:t># mkdir /mnt/</a:t>
            </a:r>
            <a:r>
              <a:rPr lang="en-US" sz="2400" b="1">
                <a:solidFill>
                  <a:srgbClr val="0A5453"/>
                </a:solidFill>
                <a:latin typeface="Times New Roman" panose="02020703060505090304" charset="0"/>
              </a:rPr>
              <a:t>usb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en-US" sz="2400">
                <a:latin typeface="Times New Roman" panose="02020703060505090304" charset="0"/>
              </a:rPr>
              <a:t>2</a:t>
            </a:r>
            <a:r>
              <a:rPr lang="zh-CN" altLang="en-US" sz="2400">
                <a:latin typeface="Times New Roman" panose="02020703060505090304" charset="0"/>
              </a:rPr>
              <a:t>、查看</a:t>
            </a:r>
            <a:r>
              <a:rPr lang="en-US" altLang="zh-CN" sz="2400">
                <a:latin typeface="Times New Roman" panose="02020703060505090304" charset="0"/>
              </a:rPr>
              <a:t>U</a:t>
            </a:r>
            <a:r>
              <a:rPr lang="zh-CN" altLang="en-US" sz="2400">
                <a:latin typeface="Times New Roman" panose="02020703060505090304" charset="0"/>
              </a:rPr>
              <a:t>盘设备名</a:t>
            </a:r>
            <a:endParaRPr lang="zh-CN" altLang="en-US"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# fdisk –l</a:t>
            </a:r>
            <a:endParaRPr lang="zh-CN" altLang="en-US" sz="24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sz="2400">
                <a:latin typeface="Times New Roman" panose="02020703060505090304" charset="0"/>
              </a:rPr>
              <a:t>3</a:t>
            </a:r>
            <a:r>
              <a:rPr lang="zh-CN" altLang="en-US" sz="2400">
                <a:latin typeface="Times New Roman" panose="02020703060505090304" charset="0"/>
              </a:rPr>
              <a:t>、</a:t>
            </a:r>
            <a:r>
              <a:rPr sz="2400">
                <a:latin typeface="Times New Roman" panose="02020703060505090304" charset="0"/>
              </a:rPr>
              <a:t>挂载</a:t>
            </a:r>
            <a:r>
              <a:rPr lang="en-US" sz="2400">
                <a:latin typeface="Times New Roman" panose="02020703060505090304" charset="0"/>
              </a:rPr>
              <a:t>U</a:t>
            </a:r>
            <a:r>
              <a:rPr sz="2400">
                <a:latin typeface="Times New Roman" panose="02020703060505090304" charset="0"/>
              </a:rPr>
              <a:t>盘</a:t>
            </a:r>
            <a:endParaRPr sz="2400">
              <a:latin typeface="Times New Roman" panose="02020703060505090304" charset="0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# mount -t vfat /dev/sdb1 /mnt/usb</a:t>
            </a:r>
            <a:endParaRPr lang="zh-CN" altLang="en-US" sz="24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sz="2400">
                <a:latin typeface="Times New Roman" panose="02020703060505090304" charset="0"/>
                <a:sym typeface="+mn-ea"/>
              </a:rPr>
              <a:t>4、卸载</a:t>
            </a:r>
            <a:endParaRPr lang="zh-CN" altLang="en-US" sz="24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4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# umount /mnt/</a:t>
            </a:r>
            <a:r>
              <a:rPr lang="en-US" altLang="zh-CN" sz="2400" b="1">
                <a:solidFill>
                  <a:srgbClr val="0A5453"/>
                </a:solidFill>
                <a:latin typeface="Times New Roman" panose="02020703060505090304" charset="0"/>
                <a:sym typeface="+mn-ea"/>
              </a:rPr>
              <a:t>usb</a:t>
            </a:r>
            <a:endParaRPr lang="en-US" altLang="zh-CN" sz="2400" b="1">
              <a:solidFill>
                <a:srgbClr val="0A5453"/>
              </a:solidFill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4588" y="2201863"/>
            <a:ext cx="612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703060505090304" charset="0"/>
              </a:rPr>
              <a:t>1</a:t>
            </a:r>
            <a:r>
              <a:rPr lang="zh-CN" altLang="en-US" sz="2400">
                <a:latin typeface="Times New Roman" panose="02020703060505090304" charset="0"/>
              </a:rPr>
              <a:t>、在虚拟机中添加新硬盘（虚拟机先断电）</a:t>
            </a:r>
            <a:endParaRPr lang="zh-CN" altLang="en-US" sz="2400">
              <a:latin typeface="Times New Roman" panose="02020703060505090304" charset="0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14490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挂载与卸载文件系统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490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b="1" dirty="0">
                <a:latin typeface="Times New Roman" panose="02020703060505090304" charset="0"/>
                <a:sym typeface="+mn-ea"/>
              </a:rPr>
              <a:t>fdisk命令分区过程</a:t>
            </a:r>
            <a:endParaRPr b="1" dirty="0">
              <a:latin typeface="Times New Roman" panose="02020703060505090304" charset="0"/>
              <a:sym typeface="+mn-ea"/>
            </a:endParaRPr>
          </a:p>
        </p:txBody>
      </p:sp>
      <p:pic>
        <p:nvPicPr>
          <p:cNvPr id="4" name="图片 3" descr="d873d6ace7040728316b9f7c74e11919"/>
          <p:cNvPicPr>
            <a:picLocks noChangeAspect="1"/>
          </p:cNvPicPr>
          <p:nvPr/>
        </p:nvPicPr>
        <p:blipFill>
          <a:blip r:embed="rId1"/>
          <a:srcRect b="5358"/>
          <a:stretch>
            <a:fillRect/>
          </a:stretch>
        </p:blipFill>
        <p:spPr>
          <a:xfrm>
            <a:off x="1432560" y="2736850"/>
            <a:ext cx="6279515" cy="41167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4905" y="2312035"/>
            <a:ext cx="7371080" cy="149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Times New Roman" panose="02020703060505090304" charset="0"/>
              </a:rPr>
              <a:t>2</a:t>
            </a:r>
            <a:r>
              <a:rPr lang="zh-CN" altLang="en-US" sz="2400">
                <a:latin typeface="Times New Roman" panose="02020703060505090304" charset="0"/>
              </a:rPr>
              <a:t>、虚拟机开机，查看新硬盘情况</a:t>
            </a:r>
            <a:endParaRPr lang="zh-CN" altLang="en-US" sz="2400">
              <a:latin typeface="Times New Roman" panose="02020703060505090304" charset="0"/>
            </a:endParaRPr>
          </a:p>
          <a:p>
            <a:pPr algn="l" fontAlgn="auto">
              <a:spcBef>
                <a:spcPts val="1800"/>
              </a:spcBef>
            </a:pPr>
            <a:r>
              <a:rPr lang="zh-CN" altLang="en-US" sz="2800" b="1">
                <a:solidFill>
                  <a:srgbClr val="0A5453"/>
                </a:solidFill>
                <a:latin typeface="Times New Roman" panose="02020703060505090304" charset="0"/>
              </a:rPr>
              <a:t># fdisk -l</a:t>
            </a:r>
            <a:endParaRPr lang="zh-CN" altLang="en-US" sz="2400">
              <a:latin typeface="Times New Roman" panose="02020703060505090304" charset="0"/>
            </a:endParaRPr>
          </a:p>
          <a:p>
            <a:pPr algn="l"/>
            <a:endParaRPr lang="zh-CN" altLang="en-US" sz="2400">
              <a:latin typeface="Times New Roman" panose="02020703060505090304" charset="0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14490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挂载与卸载文件系统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490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b="1" dirty="0">
                <a:latin typeface="Times New Roman" panose="02020703060505090304" charset="0"/>
                <a:sym typeface="+mn-ea"/>
              </a:rPr>
              <a:t>fdisk命令分区过程</a:t>
            </a:r>
            <a:endParaRPr b="1" dirty="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/>
              <a:t>磁盘分区</a:t>
            </a:r>
            <a:endParaRPr lang="zh-CN" altLang="en-US" b="1" dirty="0"/>
          </a:p>
        </p:txBody>
      </p:sp>
      <p:sp>
        <p:nvSpPr>
          <p:cNvPr id="8194" name="内容占位符 2"/>
          <p:cNvSpPr>
            <a:spLocks noGrp="1"/>
          </p:cNvSpPr>
          <p:nvPr/>
        </p:nvSpPr>
        <p:spPr>
          <a:xfrm>
            <a:off x="1202055" y="2304415"/>
            <a:ext cx="7313295" cy="16243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/>
              <a:t>磁盘分区是使用分区命令或分区工具在磁盘上划分几个逻辑部分。磁盘一旦划分成数个分区（Partition），不同类的目录与文件可以存储进不同的分区。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54113" y="2492058"/>
            <a:ext cx="4602480" cy="1122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703060505090304" charset="0"/>
              </a:rPr>
              <a:t>3、使用fdisk命令</a:t>
            </a:r>
            <a:r>
              <a:rPr lang="zh-CN" altLang="en-US" sz="2400">
                <a:latin typeface="Times New Roman" panose="02020703060505090304" charset="0"/>
              </a:rPr>
              <a:t>进行交互式</a:t>
            </a:r>
            <a:r>
              <a:rPr lang="en-US" altLang="zh-CN" sz="2400">
                <a:latin typeface="Times New Roman" panose="02020703060505090304" charset="0"/>
              </a:rPr>
              <a:t>分区</a:t>
            </a:r>
            <a:endParaRPr lang="zh-CN" altLang="en-US" sz="3000">
              <a:latin typeface="Times New Roman" panose="02020703060505090304" charset="0"/>
            </a:endParaRPr>
          </a:p>
          <a:p>
            <a:pPr algn="l" fontAlgn="auto">
              <a:spcBef>
                <a:spcPts val="1800"/>
              </a:spcBef>
            </a:pPr>
            <a:r>
              <a:rPr lang="zh-CN" altLang="en-US" sz="2800" b="1">
                <a:solidFill>
                  <a:srgbClr val="0A5453"/>
                </a:solidFill>
                <a:latin typeface="Times New Roman" panose="02020703060505090304" charset="0"/>
              </a:rPr>
              <a:t># fdisk /dev/sdb</a:t>
            </a:r>
            <a:endParaRPr lang="zh-CN" altLang="en-US" sz="2800" b="1">
              <a:solidFill>
                <a:srgbClr val="0A5453"/>
              </a:solidFill>
              <a:latin typeface="Times New Roman" panose="02020703060505090304" charset="0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14490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挂载与卸载文件系统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490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b="1" dirty="0">
                <a:latin typeface="Times New Roman" panose="02020703060505090304" charset="0"/>
                <a:sym typeface="+mn-ea"/>
              </a:rPr>
              <a:t>fdisk命令分区过程</a:t>
            </a:r>
            <a:endParaRPr b="1" dirty="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905" y="2108200"/>
            <a:ext cx="7562850" cy="464439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114490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挂载与卸载文件系统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14490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b="1" dirty="0">
                <a:latin typeface="Times New Roman" panose="02020703060505090304" charset="0"/>
                <a:sym typeface="+mn-ea"/>
              </a:rPr>
              <a:t>fdisk命令分区过程</a:t>
            </a:r>
            <a:endParaRPr b="1" dirty="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4588" y="2418398"/>
            <a:ext cx="3776980" cy="1122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703060505090304" charset="0"/>
              </a:rPr>
              <a:t>4、格式化分区</a:t>
            </a:r>
            <a:endParaRPr lang="zh-CN" altLang="en-US" sz="3000">
              <a:latin typeface="Times New Roman" panose="02020703060505090304" charset="0"/>
            </a:endParaRPr>
          </a:p>
          <a:p>
            <a:pPr algn="l">
              <a:spcBef>
                <a:spcPts val="1800"/>
              </a:spcBef>
            </a:pPr>
            <a:r>
              <a:rPr lang="zh-CN" altLang="en-US" sz="2800" b="1">
                <a:solidFill>
                  <a:srgbClr val="0A5453"/>
                </a:solidFill>
                <a:latin typeface="Times New Roman" panose="02020703060505090304" charset="0"/>
              </a:rPr>
              <a:t># mkfs -t ext4 /dev/sdb1</a:t>
            </a:r>
            <a:endParaRPr lang="zh-CN" altLang="en-US" sz="2800" b="1">
              <a:solidFill>
                <a:srgbClr val="0A5453"/>
              </a:solidFill>
              <a:latin typeface="Times New Roman" panose="0202070306050509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4905" y="4039235"/>
            <a:ext cx="7261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700" b="1">
                <a:solidFill>
                  <a:srgbClr val="FF0000"/>
                </a:solidFill>
              </a:rPr>
              <a:t>注意：格式化的分区可以是主分区和逻辑分区，扩展分区不能被格式化</a:t>
            </a:r>
            <a:endParaRPr lang="zh-CN" altLang="en-US" sz="2700" b="1">
              <a:solidFill>
                <a:srgbClr val="FF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14490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挂载与卸载文件系统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4905" y="167576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b="1" dirty="0">
                <a:latin typeface="Times New Roman" panose="02020703060505090304" charset="0"/>
                <a:sym typeface="+mn-ea"/>
              </a:rPr>
              <a:t>fdisk命令分区过程</a:t>
            </a:r>
            <a:endParaRPr b="1" dirty="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4588" y="2577148"/>
            <a:ext cx="4243070" cy="1783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703060505090304" charset="0"/>
              </a:rPr>
              <a:t>5</a:t>
            </a:r>
            <a:r>
              <a:rPr lang="zh-CN" altLang="en-US" sz="2400">
                <a:latin typeface="Times New Roman" panose="02020703060505090304" charset="0"/>
              </a:rPr>
              <a:t>、建立挂载点并挂载</a:t>
            </a:r>
            <a:endParaRPr lang="zh-CN" altLang="en-US" sz="2400">
              <a:latin typeface="Times New Roman" panose="02020703060505090304" charset="0"/>
            </a:endParaRPr>
          </a:p>
          <a:p>
            <a:pPr algn="l">
              <a:spcBef>
                <a:spcPts val="1800"/>
              </a:spcBef>
            </a:pPr>
            <a:r>
              <a:rPr lang="zh-CN" altLang="en-US" sz="2800" b="1">
                <a:solidFill>
                  <a:srgbClr val="0A5453"/>
                </a:solidFill>
                <a:latin typeface="Times New Roman" panose="02020703060505090304" charset="0"/>
              </a:rPr>
              <a:t># mkdir  /disk1</a:t>
            </a:r>
            <a:endParaRPr lang="zh-CN" altLang="en-US" sz="2800" b="1">
              <a:solidFill>
                <a:srgbClr val="0A5453"/>
              </a:solidFill>
              <a:latin typeface="Times New Roman" panose="02020703060505090304" charset="0"/>
            </a:endParaRPr>
          </a:p>
          <a:p>
            <a:pPr algn="l">
              <a:spcBef>
                <a:spcPts val="1800"/>
              </a:spcBef>
            </a:pPr>
            <a:r>
              <a:rPr lang="zh-CN" altLang="en-US" sz="2800" b="1">
                <a:solidFill>
                  <a:srgbClr val="0A5453"/>
                </a:solidFill>
                <a:latin typeface="Times New Roman" panose="02020703060505090304" charset="0"/>
              </a:rPr>
              <a:t># mount  /dev/sdb1  /disk1/</a:t>
            </a:r>
            <a:endParaRPr lang="zh-CN" altLang="en-US" sz="2800" b="1">
              <a:solidFill>
                <a:srgbClr val="0A5453"/>
              </a:solidFill>
              <a:latin typeface="Times New Roman" panose="02020703060505090304" charset="0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14490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挂载与卸载文件系统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4905" y="167576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b="1" dirty="0">
                <a:latin typeface="Times New Roman" panose="02020703060505090304" charset="0"/>
                <a:sym typeface="+mn-ea"/>
              </a:rPr>
              <a:t>fdisk命令分区过程</a:t>
            </a:r>
            <a:endParaRPr b="1" dirty="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4905" y="2354580"/>
            <a:ext cx="73177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2400">
                <a:latin typeface="Times New Roman" panose="02020703060505090304" charset="0"/>
              </a:rPr>
              <a:t>/etc/fstab文件</a:t>
            </a:r>
            <a:endParaRPr sz="2400">
              <a:latin typeface="Times New Roman" panose="02020703060505090304" charset="0"/>
            </a:endParaRPr>
          </a:p>
          <a:p>
            <a:pPr marL="217170" indent="-241300" algn="l" fontAlgn="auto">
              <a:lnSpc>
                <a:spcPct val="120000"/>
              </a:lnSpc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95" checksum="1089722149"/>
                  <wpsdc:marlchars xmlns:wpsdc="http://www.wps.cn/officeDocument/2017/drawingmlCustomData" val="95" checksum="3534689470"/>
                </a:ext>
              </a:extLst>
            </a:pPr>
            <a:r>
              <a:rPr lang="zh-CN" altLang="en-US" sz="2000">
                <a:solidFill>
                  <a:schemeClr val="tx1"/>
                </a:solidFill>
                <a:latin typeface="Times New Roman" panose="02020703060505090304" charset="0"/>
              </a:rPr>
              <a:t>第一字段：分区设备文件名或UUID（硬盘通用唯一识别</a:t>
            </a:r>
            <a:endParaRPr lang="zh-CN" altLang="en-US" sz="2000">
              <a:solidFill>
                <a:schemeClr val="tx1"/>
              </a:solidFill>
              <a:latin typeface="Times New Roman" panose="02020703060505090304" charset="0"/>
            </a:endParaRPr>
          </a:p>
          <a:p>
            <a:pPr marL="217170" indent="-241300" algn="l" fontAlgn="auto">
              <a:lnSpc>
                <a:spcPct val="120000"/>
              </a:lnSpc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95" checksum="1089722149"/>
                  <wpsdc:marlchars xmlns:wpsdc="http://www.wps.cn/officeDocument/2017/drawingmlCustomData" val="95" checksum="3534689470"/>
                </a:ext>
              </a:extLst>
            </a:pPr>
            <a:r>
              <a:rPr lang="zh-CN" altLang="en-US" sz="2000">
                <a:solidFill>
                  <a:schemeClr val="tx1"/>
                </a:solidFill>
                <a:latin typeface="Times New Roman" panose="02020703060505090304" charset="0"/>
              </a:rPr>
              <a:t> 码）</a:t>
            </a:r>
            <a:endParaRPr lang="zh-CN" altLang="en-US" sz="2000">
              <a:solidFill>
                <a:schemeClr val="tx1"/>
              </a:solidFill>
              <a:latin typeface="Times New Roman" panose="02020703060505090304" charset="0"/>
            </a:endParaRPr>
          </a:p>
          <a:p>
            <a:pPr marL="217170" indent="-241300" algn="l" fontAlgn="auto">
              <a:lnSpc>
                <a:spcPct val="120000"/>
              </a:lnSpc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95" checksum="1089722149"/>
                  <wpsdc:marlchars xmlns:wpsdc="http://www.wps.cn/officeDocument/2017/drawingmlCustomData" val="95" checksum="3534689470"/>
                </a:ext>
              </a:extLst>
            </a:pPr>
            <a:r>
              <a:rPr lang="zh-CN" altLang="en-US" sz="2000">
                <a:solidFill>
                  <a:schemeClr val="tx1"/>
                </a:solidFill>
                <a:latin typeface="Times New Roman" panose="02020703060505090304" charset="0"/>
              </a:rPr>
              <a:t>第二字段：挂载点</a:t>
            </a:r>
            <a:endParaRPr lang="zh-CN" altLang="en-US" sz="2000">
              <a:solidFill>
                <a:schemeClr val="tx1"/>
              </a:solidFill>
              <a:latin typeface="Times New Roman" panose="02020703060505090304" charset="0"/>
            </a:endParaRPr>
          </a:p>
          <a:p>
            <a:pPr marL="217170" indent="-241300" algn="l" fontAlgn="auto">
              <a:lnSpc>
                <a:spcPct val="120000"/>
              </a:lnSpc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95" checksum="1089722149"/>
                  <wpsdc:marlchars xmlns:wpsdc="http://www.wps.cn/officeDocument/2017/drawingmlCustomData" val="95" checksum="3534689470"/>
                </a:ext>
              </a:extLst>
            </a:pPr>
            <a:r>
              <a:rPr lang="zh-CN" altLang="en-US" sz="2000">
                <a:solidFill>
                  <a:schemeClr val="tx1"/>
                </a:solidFill>
                <a:latin typeface="Times New Roman" panose="02020703060505090304" charset="0"/>
              </a:rPr>
              <a:t>第三字段：文件系统名称</a:t>
            </a:r>
            <a:endParaRPr lang="zh-CN" altLang="en-US" sz="2000">
              <a:solidFill>
                <a:schemeClr val="tx1"/>
              </a:solidFill>
              <a:latin typeface="Times New Roman" panose="02020703060505090304" charset="0"/>
            </a:endParaRPr>
          </a:p>
          <a:p>
            <a:pPr marL="217170" indent="-241300" algn="l" fontAlgn="auto">
              <a:lnSpc>
                <a:spcPct val="120000"/>
              </a:lnSpc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95" checksum="1089722149"/>
                  <wpsdc:marlchars xmlns:wpsdc="http://www.wps.cn/officeDocument/2017/drawingmlCustomData" val="95" checksum="3534689470"/>
                </a:ext>
              </a:extLst>
            </a:pPr>
            <a:r>
              <a:rPr lang="zh-CN" altLang="en-US" sz="2000">
                <a:solidFill>
                  <a:schemeClr val="tx1"/>
                </a:solidFill>
                <a:latin typeface="Times New Roman" panose="02020703060505090304" charset="0"/>
              </a:rPr>
              <a:t>第四字段：挂载参数</a:t>
            </a:r>
            <a:endParaRPr lang="zh-CN" altLang="en-US" sz="2000">
              <a:solidFill>
                <a:schemeClr val="tx1"/>
              </a:solidFill>
              <a:latin typeface="Times New Roman" panose="02020703060505090304" charset="0"/>
            </a:endParaRPr>
          </a:p>
          <a:p>
            <a:pPr marL="217170" indent="-241300" algn="l" fontAlgn="auto">
              <a:lnSpc>
                <a:spcPct val="120000"/>
              </a:lnSpc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95" checksum="1089722149"/>
                  <wpsdc:marlchars xmlns:wpsdc="http://www.wps.cn/officeDocument/2017/drawingmlCustomData" val="95" checksum="3534689470"/>
                </a:ext>
              </a:extLst>
            </a:pPr>
            <a:r>
              <a:rPr lang="zh-CN" altLang="en-US" sz="2000">
                <a:solidFill>
                  <a:schemeClr val="tx1"/>
                </a:solidFill>
                <a:latin typeface="Times New Roman" panose="02020703060505090304" charset="0"/>
              </a:rPr>
              <a:t>第五字段：指定分区是否被dump备份，0代表不备份，1代表每天备份，2代表不定期备份</a:t>
            </a:r>
            <a:endParaRPr lang="zh-CN" altLang="en-US" sz="2000">
              <a:solidFill>
                <a:schemeClr val="tx1"/>
              </a:solidFill>
              <a:latin typeface="Times New Roman" panose="02020703060505090304" charset="0"/>
            </a:endParaRPr>
          </a:p>
          <a:p>
            <a:pPr marL="217170" indent="-241300" algn="l" fontAlgn="auto">
              <a:lnSpc>
                <a:spcPct val="120000"/>
              </a:lnSpc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95" checksum="1089722149"/>
                  <wpsdc:marlchars xmlns:wpsdc="http://www.wps.cn/officeDocument/2017/drawingmlCustomData" val="95" checksum="3534689470"/>
                </a:ext>
              </a:extLst>
            </a:pPr>
            <a:r>
              <a:rPr lang="zh-CN" altLang="en-US" sz="2000">
                <a:solidFill>
                  <a:schemeClr val="tx1"/>
                </a:solidFill>
                <a:latin typeface="Times New Roman" panose="02020703060505090304" charset="0"/>
              </a:rPr>
              <a:t>第六字段：指定分区是否被fsck检测，0代表不检测，其他数字代表检测的优先级，那么当然1的优先级比2高。一般根分区为</a:t>
            </a:r>
            <a:r>
              <a:rPr lang="en-US" altLang="zh-CN" sz="2000">
                <a:solidFill>
                  <a:schemeClr val="tx1"/>
                </a:solidFill>
                <a:latin typeface="Times New Roman" panose="02020703060505090304" charset="0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anose="02020703060505090304" charset="0"/>
              </a:rPr>
              <a:t>，其他分区可以为</a:t>
            </a:r>
            <a:r>
              <a:rPr lang="en-US" altLang="zh-CN" sz="2000">
                <a:solidFill>
                  <a:schemeClr val="tx1"/>
                </a:solidFill>
                <a:latin typeface="Times New Roman" panose="02020703060505090304" charset="0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Times New Roman" panose="02020703060505090304" charset="0"/>
              </a:rPr>
              <a:t>。</a:t>
            </a:r>
            <a:endParaRPr lang="zh-CN" altLang="en-US" sz="2000">
              <a:solidFill>
                <a:schemeClr val="tx1"/>
              </a:solidFill>
              <a:latin typeface="Times New Roman" panose="02020703060505090304" charset="0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14490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挂载与卸载文件系统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4905" y="167576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b="1" dirty="0">
                <a:latin typeface="Times New Roman" panose="02020703060505090304" charset="0"/>
                <a:sym typeface="+mn-ea"/>
              </a:rPr>
              <a:t>分区自动挂载</a:t>
            </a:r>
            <a:endParaRPr b="1" dirty="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4905" y="2354580"/>
            <a:ext cx="73177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2800" b="1">
                <a:solidFill>
                  <a:srgbClr val="0A5453"/>
                </a:solidFill>
                <a:latin typeface="Times New Roman" panose="02020703060505090304" charset="0"/>
              </a:rPr>
              <a:t># vi /etc/fstab</a:t>
            </a:r>
            <a:endParaRPr sz="2400">
              <a:latin typeface="Times New Roman" panose="02020703060505090304" charset="0"/>
            </a:endParaRPr>
          </a:p>
          <a:p>
            <a:pPr algn="l" fontAlgn="auto"/>
            <a:endParaRPr sz="2400">
              <a:latin typeface="Times New Roman" panose="02020703060505090304" charset="0"/>
            </a:endParaRPr>
          </a:p>
          <a:p>
            <a:pPr algn="l" fontAlgn="auto"/>
            <a:r>
              <a:rPr lang="en-US" sz="2400">
                <a:latin typeface="Times New Roman" panose="02020703060505090304" charset="0"/>
              </a:rPr>
              <a:t>……</a:t>
            </a:r>
            <a:endParaRPr lang="en-US" sz="2400">
              <a:latin typeface="Times New Roman" panose="02020703060505090304" charset="0"/>
            </a:endParaRPr>
          </a:p>
          <a:p>
            <a:pPr algn="l" fontAlgn="auto"/>
            <a:r>
              <a:rPr lang="en-US" sz="2400">
                <a:latin typeface="Times New Roman" panose="02020703060505090304" charset="0"/>
              </a:rPr>
              <a:t>/dev/sdb1	/disk1		ext4	defaults	1 2</a:t>
            </a:r>
            <a:endParaRPr lang="en-US" sz="2400">
              <a:latin typeface="Times New Roman" panose="02020703060505090304" charset="0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14490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挂载与卸载文件系统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4905" y="167576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b="1" dirty="0">
                <a:latin typeface="Times New Roman" panose="02020703060505090304" charset="0"/>
                <a:sym typeface="+mn-ea"/>
              </a:rPr>
              <a:t>分区自动挂载</a:t>
            </a:r>
            <a:endParaRPr b="1" dirty="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4905" y="2354580"/>
            <a:ext cx="7317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/>
            <a:r>
              <a:rPr sz="2800" b="1">
                <a:solidFill>
                  <a:srgbClr val="0A5453"/>
                </a:solidFill>
                <a:latin typeface="Times New Roman" panose="02020703060505090304" charset="0"/>
              </a:rPr>
              <a:t># mount -o remount,rw /</a:t>
            </a:r>
            <a:endParaRPr sz="2800" b="1">
              <a:solidFill>
                <a:srgbClr val="0A5453"/>
              </a:solidFill>
              <a:latin typeface="Times New Roman" panose="02020703060505090304" charset="0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14490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挂载与卸载文件系统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4905" y="167576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b="1" dirty="0">
                <a:latin typeface="Times New Roman" panose="02020703060505090304" charset="0"/>
                <a:sym typeface="+mn-ea"/>
              </a:rPr>
              <a:t>/etc/fstab文件修复</a:t>
            </a:r>
            <a:endParaRPr b="1" dirty="0">
              <a:latin typeface="Times New Roman" panose="0202070306050509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/>
              <a:t>分区类型</a:t>
            </a:r>
            <a:endParaRPr lang="zh-CN" altLang="en-US" b="1" dirty="0"/>
          </a:p>
        </p:txBody>
      </p:sp>
      <p:sp>
        <p:nvSpPr>
          <p:cNvPr id="8194" name="内容占位符 2"/>
          <p:cNvSpPr>
            <a:spLocks noGrp="1"/>
          </p:cNvSpPr>
          <p:nvPr/>
        </p:nvSpPr>
        <p:spPr>
          <a:xfrm>
            <a:off x="1202055" y="2304415"/>
            <a:ext cx="7313295" cy="32556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"/>
            </a:pPr>
            <a:r>
              <a:rPr lang="zh-CN" altLang="en-US" sz="2400" b="1">
                <a:solidFill>
                  <a:srgbClr val="0A5453"/>
                </a:solidFill>
              </a:rPr>
              <a:t>主分区：</a:t>
            </a:r>
            <a:r>
              <a:rPr lang="zh-CN" altLang="en-US" sz="2400"/>
              <a:t>最多只能有4个。</a:t>
            </a:r>
            <a:endParaRPr lang="zh-CN" altLang="en-US" sz="240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"/>
            </a:pPr>
            <a:r>
              <a:rPr lang="zh-CN" altLang="en-US" sz="2400" b="1">
                <a:solidFill>
                  <a:srgbClr val="0A5453"/>
                </a:solidFill>
              </a:rPr>
              <a:t>扩展分区：</a:t>
            </a:r>
            <a:endParaRPr lang="zh-CN" altLang="en-US" sz="2400" b="1">
              <a:solidFill>
                <a:srgbClr val="0A5453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CN" altLang="en-US" sz="2400"/>
              <a:t>最多只能有1个。</a:t>
            </a:r>
            <a:endParaRPr lang="zh-CN" altLang="en-US" sz="2400"/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CN" altLang="en-US" sz="2400"/>
              <a:t>主分区加扩展分区最多有4个。</a:t>
            </a:r>
            <a:endParaRPr lang="zh-CN" altLang="en-US" sz="2400"/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CN" altLang="en-US" sz="2400"/>
              <a:t>不能写入数据，只能包含逻辑分区</a:t>
            </a:r>
            <a:endParaRPr lang="zh-CN" altLang="en-US" sz="240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"/>
            </a:pPr>
            <a:r>
              <a:rPr lang="zh-CN" altLang="en-US" sz="2400" b="1">
                <a:solidFill>
                  <a:srgbClr val="0A5453"/>
                </a:solidFill>
              </a:rPr>
              <a:t>逻辑分区</a:t>
            </a:r>
            <a:endParaRPr lang="zh-CN" altLang="en-US" sz="2400" b="1">
              <a:solidFill>
                <a:srgbClr val="0A545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/>
              <a:t>格式化</a:t>
            </a:r>
            <a:endParaRPr lang="zh-CN" altLang="en-US" b="1" dirty="0"/>
          </a:p>
        </p:txBody>
      </p:sp>
      <p:sp>
        <p:nvSpPr>
          <p:cNvPr id="8194" name="内容占位符 2"/>
          <p:cNvSpPr>
            <a:spLocks noGrp="1"/>
          </p:cNvSpPr>
          <p:nvPr/>
        </p:nvSpPr>
        <p:spPr>
          <a:xfrm>
            <a:off x="1202055" y="2304415"/>
            <a:ext cx="7313295" cy="32556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/>
              <a:t>格式化（高级格式化）又称逻辑格式化，它是指根据用户选定的文件系统（如FAT16、FAT32、NTFS、EXT2、EXT3、EXT4等），在磁盘的特定区域写入特定数据，在分区中划出一片用于存放文件分配表、目录表等用于文件管理的磁盘空间。</a:t>
            </a:r>
            <a:endParaRPr lang="zh-CN" altLang="en-US" sz="2400" b="1">
              <a:solidFill>
                <a:srgbClr val="0A545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/>
              <a:t>硬件设备文件名</a:t>
            </a:r>
            <a:endParaRPr lang="zh-CN" altLang="en-US" b="1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279525" y="2423795"/>
          <a:ext cx="71005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9150"/>
                <a:gridCol w="3741420"/>
              </a:tblGrid>
              <a:tr h="255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硬件</a:t>
                      </a:r>
                      <a:endParaRPr lang="zh-CN" altLang="en-US" sz="2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/>
                        <a:t>设备文件名</a:t>
                      </a:r>
                      <a:endParaRPr lang="zh-CN" altLang="en-US" sz="2400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703060505090304" charset="0"/>
                        </a:rPr>
                        <a:t>IDE硬盘</a:t>
                      </a:r>
                      <a:endParaRPr lang="zh-CN" altLang="en-US" sz="2400">
                        <a:latin typeface="Times New Roman" panose="020207030605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703060505090304" charset="0"/>
                        </a:rPr>
                        <a:t>/dev/hd[a-d]</a:t>
                      </a:r>
                      <a:endParaRPr lang="zh-CN" altLang="en-US" sz="2400">
                        <a:latin typeface="Times New Roman" panose="0202070306050509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703060505090304" charset="0"/>
                        </a:rPr>
                        <a:t>SCSI/SATA/USB硬盘</a:t>
                      </a:r>
                      <a:endParaRPr lang="zh-CN" altLang="en-US" sz="2400">
                        <a:latin typeface="Times New Roman" panose="020207030605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703060505090304" charset="0"/>
                        </a:rPr>
                        <a:t>/dev/sd[a-p]</a:t>
                      </a:r>
                      <a:endParaRPr lang="zh-CN" altLang="en-US" sz="2400">
                        <a:latin typeface="Times New Roman" panose="0202070306050509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703060505090304" charset="0"/>
                        </a:rPr>
                        <a:t>光驱</a:t>
                      </a:r>
                      <a:endParaRPr lang="zh-CN" altLang="en-US" sz="2400">
                        <a:latin typeface="Times New Roman" panose="020207030605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703060505090304" charset="0"/>
                        </a:rPr>
                        <a:t>/dev/cdrom或/dev/hdc</a:t>
                      </a:r>
                      <a:endParaRPr lang="zh-CN" altLang="en-US" sz="2400">
                        <a:latin typeface="Times New Roman" panose="0202070306050509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52a5b452984f48aa88bb60e96d3650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6995" y="1655445"/>
            <a:ext cx="3193415" cy="23952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/>
              <a:t>硬件设备文件名</a:t>
            </a:r>
            <a:endParaRPr lang="zh-CN" altLang="en-US" b="1" dirty="0"/>
          </a:p>
        </p:txBody>
      </p:sp>
      <p:pic>
        <p:nvPicPr>
          <p:cNvPr id="3" name="图片 2" descr="0d1311cb0b38d4c10df302b3392d761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95" y="2202180"/>
            <a:ext cx="4286885" cy="2981960"/>
          </a:xfrm>
          <a:prstGeom prst="rect">
            <a:avLst/>
          </a:prstGeom>
        </p:spPr>
      </p:pic>
      <p:pic>
        <p:nvPicPr>
          <p:cNvPr id="4" name="图片 3" descr="0aca987a09c4d720112e0759f430ec7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30" y="3813810"/>
            <a:ext cx="4184015" cy="2795905"/>
          </a:xfrm>
          <a:prstGeom prst="rect">
            <a:avLst/>
          </a:prstGeom>
        </p:spPr>
      </p:pic>
      <p:pic>
        <p:nvPicPr>
          <p:cNvPr id="7" name="图片 6" descr="78f50ba788be916b7dae897b1b278bec"/>
          <p:cNvPicPr>
            <a:picLocks noChangeAspect="1"/>
          </p:cNvPicPr>
          <p:nvPr/>
        </p:nvPicPr>
        <p:blipFill>
          <a:blip r:embed="rId4"/>
          <a:srcRect t="21827" b="8307"/>
          <a:stretch>
            <a:fillRect/>
          </a:stretch>
        </p:blipFill>
        <p:spPr>
          <a:xfrm>
            <a:off x="1557020" y="4937760"/>
            <a:ext cx="2503805" cy="1748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/>
              <a:t>分区表示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2535" y="2202180"/>
            <a:ext cx="7282815" cy="1103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486" y="3305493"/>
            <a:ext cx="5934075" cy="29389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1143635" y="154305"/>
            <a:ext cx="73717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分区与文件系统</a:t>
            </a:r>
            <a:endParaRPr lang="zh-CN" altLang="en-US"/>
          </a:p>
        </p:txBody>
      </p:sp>
      <p:sp>
        <p:nvSpPr>
          <p:cNvPr id="9219" name="内容占位符 2"/>
          <p:cNvSpPr>
            <a:spLocks noGrp="1"/>
          </p:cNvSpPr>
          <p:nvPr/>
        </p:nvSpPr>
        <p:spPr>
          <a:xfrm>
            <a:off x="1143635" y="1655445"/>
            <a:ext cx="7216775" cy="5467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CN" altLang="en-US" b="1" dirty="0"/>
              <a:t>分区表示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2202180"/>
            <a:ext cx="6969125" cy="1012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035" y="3367405"/>
            <a:ext cx="5798820" cy="26308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3040</Words>
  <Application>WPS 文字</Application>
  <PresentationFormat>宽屏</PresentationFormat>
  <Paragraphs>294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方正书宋_GBK</vt:lpstr>
      <vt:lpstr>Wingdings</vt:lpstr>
      <vt:lpstr>Times New Roman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Calibri Light</vt:lpstr>
      <vt:lpstr>Office 主题</vt:lpstr>
      <vt:lpstr>PowerPoint 演示文稿</vt:lpstr>
      <vt:lpstr>Linux文件系统与磁盘管理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wwb</dc:creator>
  <cp:lastModifiedBy>汪文彬</cp:lastModifiedBy>
  <cp:revision>250</cp:revision>
  <dcterms:created xsi:type="dcterms:W3CDTF">2021-01-05T15:39:08Z</dcterms:created>
  <dcterms:modified xsi:type="dcterms:W3CDTF">2021-01-05T15:39:08Z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2052-3.0.2.4882</vt:lpwstr>
  </property>
</Properties>
</file>