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3976" y="2489072"/>
            <a:ext cx="546404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36166"/>
            <a:ext cx="10358120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jquery.com/jquery-3.1.1.js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JavaScript:</a:t>
            </a:r>
            <a:r>
              <a:rPr dirty="0" spc="-60"/>
              <a:t> </a:t>
            </a:r>
            <a:r>
              <a:rPr dirty="0"/>
              <a:t>jQuery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604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Form</a:t>
            </a:r>
            <a:r>
              <a:rPr dirty="0" sz="4400" spc="-80"/>
              <a:t> </a:t>
            </a:r>
            <a:r>
              <a:rPr dirty="0" sz="4400" spc="-20"/>
              <a:t>Selectors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593469"/>
          <a:ext cx="10534650" cy="290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0"/>
                <a:gridCol w="7073265"/>
              </a:tblGrid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$(":input")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 elements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$(":text")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form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3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type="text"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$(":submit")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form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3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type="submit"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$(":button")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form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type="button"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2118"/>
            <a:ext cx="26479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Basic</a:t>
            </a:r>
            <a:r>
              <a:rPr dirty="0" sz="4400" spc="-75"/>
              <a:t> </a:t>
            </a:r>
            <a:r>
              <a:rPr dirty="0" sz="4400" spc="-20"/>
              <a:t>Filters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3480" y="1169035"/>
          <a:ext cx="10534650" cy="513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335"/>
                <a:gridCol w="7073900"/>
              </a:tblGrid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Filter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25">
                          <a:latin typeface="Calibri"/>
                          <a:cs typeface="Calibri"/>
                        </a:rPr>
                        <a:t>:first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25">
                          <a:latin typeface="Calibri"/>
                          <a:cs typeface="Calibri"/>
                        </a:rPr>
                        <a:t>First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of the given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sz="3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type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:last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5">
                          <a:latin typeface="Calibri"/>
                          <a:cs typeface="Calibri"/>
                        </a:rPr>
                        <a:t>Last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given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 type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066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:gt(idx),</a:t>
                      </a:r>
                      <a:r>
                        <a:rPr dirty="0" sz="3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:lt(idx),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:eq(idx)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05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indices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greater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than, less  than,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equal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3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index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:animated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Items that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are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being</a:t>
                      </a:r>
                      <a:r>
                        <a:rPr dirty="0" sz="3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animated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20">
                          <a:latin typeface="Calibri"/>
                          <a:cs typeface="Calibri"/>
                        </a:rPr>
                        <a:t>:focus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The element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that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currently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has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3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focus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:has(tag)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Elements that </a:t>
                      </a:r>
                      <a:r>
                        <a:rPr dirty="0" sz="3200" spc="-25">
                          <a:latin typeface="Calibri"/>
                          <a:cs typeface="Calibri"/>
                        </a:rPr>
                        <a:t>have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tag</a:t>
                      </a:r>
                      <a:r>
                        <a:rPr dirty="0" sz="3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5">
                          <a:latin typeface="Calibri"/>
                          <a:cs typeface="Calibri"/>
                        </a:rPr>
                        <a:t>:contains(text)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Elements that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contains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text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852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jQuery </a:t>
            </a:r>
            <a:r>
              <a:rPr dirty="0" sz="4400" spc="-5"/>
              <a:t>Manipulating</a:t>
            </a:r>
            <a:r>
              <a:rPr dirty="0" sz="4400" spc="-45"/>
              <a:t> </a:t>
            </a:r>
            <a:r>
              <a:rPr dirty="0" sz="4400" spc="-5"/>
              <a:t>HTML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2232" y="1534160"/>
          <a:ext cx="11634470" cy="482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525"/>
                <a:gridCol w="6652895"/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Explanation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text("txt")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534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Set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return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text content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  elements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html()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67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Set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return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content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 html  elements (including</a:t>
                      </a:r>
                      <a:r>
                        <a:rPr dirty="0" sz="2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tags)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5">
                          <a:latin typeface="Calibri"/>
                          <a:cs typeface="Calibri"/>
                        </a:rPr>
                        <a:t>val()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Set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return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value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2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fields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564005" algn="l"/>
                          <a:tab pos="1863725" algn="l"/>
                        </a:tabLst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append()	/	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prepend()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16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Insert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content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end/beginning of the 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elements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after()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before()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23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Insert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content after/before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the selected  elements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7527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Basic</a:t>
            </a:r>
            <a:r>
              <a:rPr dirty="0" sz="4400" spc="-80"/>
              <a:t> </a:t>
            </a:r>
            <a:r>
              <a:rPr dirty="0" sz="4400" spc="-35"/>
              <a:t>Events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11276" y="1652727"/>
            <a:ext cx="10240645" cy="29311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The </a:t>
            </a:r>
            <a:r>
              <a:rPr dirty="0" sz="3600" spc="-10">
                <a:latin typeface="Calibri"/>
                <a:cs typeface="Calibri"/>
              </a:rPr>
              <a:t>document ready </a:t>
            </a:r>
            <a:r>
              <a:rPr dirty="0" sz="3600" spc="-20">
                <a:latin typeface="Calibri"/>
                <a:cs typeface="Calibri"/>
              </a:rPr>
              <a:t>event </a:t>
            </a:r>
            <a:r>
              <a:rPr dirty="0" sz="3600" spc="-15">
                <a:latin typeface="Calibri"/>
                <a:cs typeface="Calibri"/>
              </a:rPr>
              <a:t>fires after </a:t>
            </a:r>
            <a:r>
              <a:rPr dirty="0" sz="3600">
                <a:latin typeface="Calibri"/>
                <a:cs typeface="Calibri"/>
              </a:rPr>
              <a:t>the </a:t>
            </a:r>
            <a:r>
              <a:rPr dirty="0" sz="3600" spc="-10">
                <a:latin typeface="Calibri"/>
                <a:cs typeface="Calibri"/>
              </a:rPr>
              <a:t>document </a:t>
            </a:r>
            <a:r>
              <a:rPr dirty="0" sz="3600">
                <a:latin typeface="Calibri"/>
                <a:cs typeface="Calibri"/>
              </a:rPr>
              <a:t>is  </a:t>
            </a:r>
            <a:r>
              <a:rPr dirty="0" sz="3600" spc="-5">
                <a:latin typeface="Calibri"/>
                <a:cs typeface="Calibri"/>
              </a:rPr>
              <a:t>finished </a:t>
            </a:r>
            <a:r>
              <a:rPr dirty="0" sz="3600">
                <a:latin typeface="Calibri"/>
                <a:cs typeface="Calibri"/>
              </a:rPr>
              <a:t>loading </a:t>
            </a:r>
            <a:r>
              <a:rPr dirty="0" sz="3600" spc="-5">
                <a:latin typeface="Calibri"/>
                <a:cs typeface="Calibri"/>
              </a:rPr>
              <a:t>(is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ready)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3600" spc="-5">
                <a:latin typeface="Calibri"/>
                <a:cs typeface="Calibri"/>
              </a:rPr>
              <a:t>$(document).ready(function(){</a:t>
            </a:r>
            <a:endParaRPr sz="3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65"/>
              </a:spcBef>
            </a:pPr>
            <a:r>
              <a:rPr dirty="0" sz="3600" spc="-20">
                <a:latin typeface="Calibri"/>
                <a:cs typeface="Calibri"/>
              </a:rPr>
              <a:t>//code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here//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600" spc="-5">
                <a:latin typeface="Calibri"/>
                <a:cs typeface="Calibri"/>
              </a:rPr>
              <a:t>})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0032" y="4611623"/>
            <a:ext cx="6402705" cy="2246630"/>
          </a:xfrm>
          <a:custGeom>
            <a:avLst/>
            <a:gdLst/>
            <a:ahLst/>
            <a:cxnLst/>
            <a:rect l="l" t="t" r="r" b="b"/>
            <a:pathLst>
              <a:path w="6402705" h="2246629">
                <a:moveTo>
                  <a:pt x="0" y="2246376"/>
                </a:moveTo>
                <a:lnTo>
                  <a:pt x="6402323" y="2246376"/>
                </a:lnTo>
                <a:lnTo>
                  <a:pt x="6402323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69660" y="4616018"/>
            <a:ext cx="34874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08075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Calibri"/>
                <a:cs typeface="Calibri"/>
              </a:rPr>
              <a:t>$(function(){</a:t>
            </a:r>
            <a:endParaRPr sz="3600">
              <a:latin typeface="Calibri"/>
              <a:cs typeface="Calibri"/>
            </a:endParaRPr>
          </a:p>
          <a:p>
            <a:pPr algn="ctr" marL="913765">
              <a:lnSpc>
                <a:spcPct val="100000"/>
              </a:lnSpc>
              <a:spcBef>
                <a:spcPts val="5"/>
              </a:spcBef>
            </a:pPr>
            <a:r>
              <a:rPr dirty="0" sz="3600" spc="-20">
                <a:latin typeface="Calibri"/>
                <a:cs typeface="Calibri"/>
              </a:rPr>
              <a:t>//code</a:t>
            </a:r>
            <a:r>
              <a:rPr dirty="0" sz="3600" spc="-9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here//</a:t>
            </a:r>
            <a:endParaRPr sz="3600">
              <a:latin typeface="Calibri"/>
              <a:cs typeface="Calibri"/>
            </a:endParaRPr>
          </a:p>
          <a:p>
            <a:pPr algn="ctr" marR="3172460">
              <a:lnSpc>
                <a:spcPct val="100000"/>
              </a:lnSpc>
            </a:pPr>
            <a:r>
              <a:rPr dirty="0" sz="3600" spc="-5">
                <a:latin typeface="Calibri"/>
                <a:cs typeface="Calibri"/>
              </a:rPr>
              <a:t>})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8696" y="5952553"/>
            <a:ext cx="1291590" cy="192405"/>
          </a:xfrm>
          <a:custGeom>
            <a:avLst/>
            <a:gdLst/>
            <a:ahLst/>
            <a:cxnLst/>
            <a:rect l="l" t="t" r="r" b="b"/>
            <a:pathLst>
              <a:path w="1291589" h="192404">
                <a:moveTo>
                  <a:pt x="1100454" y="0"/>
                </a:moveTo>
                <a:lnTo>
                  <a:pt x="1099481" y="63994"/>
                </a:lnTo>
                <a:lnTo>
                  <a:pt x="1131569" y="64477"/>
                </a:lnTo>
                <a:lnTo>
                  <a:pt x="1130553" y="128485"/>
                </a:lnTo>
                <a:lnTo>
                  <a:pt x="1098500" y="128485"/>
                </a:lnTo>
                <a:lnTo>
                  <a:pt x="1097533" y="191998"/>
                </a:lnTo>
                <a:lnTo>
                  <a:pt x="1229566" y="128485"/>
                </a:lnTo>
                <a:lnTo>
                  <a:pt x="1130553" y="128485"/>
                </a:lnTo>
                <a:lnTo>
                  <a:pt x="1098507" y="128002"/>
                </a:lnTo>
                <a:lnTo>
                  <a:pt x="1230571" y="128002"/>
                </a:lnTo>
                <a:lnTo>
                  <a:pt x="1291081" y="98894"/>
                </a:lnTo>
                <a:lnTo>
                  <a:pt x="1100454" y="0"/>
                </a:lnTo>
                <a:close/>
              </a:path>
              <a:path w="1291589" h="192404">
                <a:moveTo>
                  <a:pt x="1099481" y="63994"/>
                </a:moveTo>
                <a:lnTo>
                  <a:pt x="1098507" y="128002"/>
                </a:lnTo>
                <a:lnTo>
                  <a:pt x="1130553" y="128485"/>
                </a:lnTo>
                <a:lnTo>
                  <a:pt x="1131569" y="64477"/>
                </a:lnTo>
                <a:lnTo>
                  <a:pt x="1099481" y="63994"/>
                </a:lnTo>
                <a:close/>
              </a:path>
              <a:path w="1291589" h="192404">
                <a:moveTo>
                  <a:pt x="1015" y="47434"/>
                </a:moveTo>
                <a:lnTo>
                  <a:pt x="0" y="111442"/>
                </a:lnTo>
                <a:lnTo>
                  <a:pt x="1098507" y="128002"/>
                </a:lnTo>
                <a:lnTo>
                  <a:pt x="1099481" y="63994"/>
                </a:lnTo>
                <a:lnTo>
                  <a:pt x="1015" y="47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0941" y="5389626"/>
            <a:ext cx="2840990" cy="132461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90170" marR="323215">
              <a:lnSpc>
                <a:spcPct val="100000"/>
              </a:lnSpc>
              <a:spcBef>
                <a:spcPts val="110"/>
              </a:spcBef>
            </a:pPr>
            <a:r>
              <a:rPr dirty="0" sz="4000" spc="-5">
                <a:latin typeface="Calibri"/>
                <a:cs typeface="Calibri"/>
              </a:rPr>
              <a:t>A </a:t>
            </a:r>
            <a:r>
              <a:rPr dirty="0" sz="4000" spc="-10">
                <a:latin typeface="Calibri"/>
                <a:cs typeface="Calibri"/>
              </a:rPr>
              <a:t>simplified  </a:t>
            </a:r>
            <a:r>
              <a:rPr dirty="0" sz="4000" spc="-25">
                <a:latin typeface="Calibri"/>
                <a:cs typeface="Calibri"/>
              </a:rPr>
              <a:t>version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838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Demo 1: jQuery </a:t>
            </a:r>
            <a:r>
              <a:rPr dirty="0" sz="4400" spc="-20"/>
              <a:t>Selectors </a:t>
            </a:r>
            <a:r>
              <a:rPr dirty="0" sz="4400"/>
              <a:t>and</a:t>
            </a:r>
            <a:r>
              <a:rPr dirty="0" sz="4400" spc="-20"/>
              <a:t> Filters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36166"/>
            <a:ext cx="1012190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latin typeface="Calibri"/>
                <a:cs typeface="Calibri"/>
              </a:rPr>
              <a:t>Write </a:t>
            </a:r>
            <a:r>
              <a:rPr dirty="0" sz="2800" spc="-10">
                <a:latin typeface="Calibri"/>
                <a:cs typeface="Calibri"/>
              </a:rPr>
              <a:t>jQuery </a:t>
            </a:r>
            <a:r>
              <a:rPr dirty="0" sz="2800" spc="-15">
                <a:latin typeface="Calibri"/>
                <a:cs typeface="Calibri"/>
              </a:rPr>
              <a:t>selectors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20">
                <a:latin typeface="Calibri"/>
                <a:cs typeface="Calibri"/>
              </a:rPr>
              <a:t>filters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&lt;p&gt;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elements;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h1 and h2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elements;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element </a:t>
            </a:r>
            <a:r>
              <a:rPr dirty="0" sz="2800" spc="-5">
                <a:latin typeface="Calibri"/>
                <a:cs typeface="Calibri"/>
              </a:rPr>
              <a:t>with the id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"link";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element </a:t>
            </a:r>
            <a:r>
              <a:rPr dirty="0" sz="2800" spc="-5">
                <a:latin typeface="Calibri"/>
                <a:cs typeface="Calibri"/>
              </a:rPr>
              <a:t>with the </a:t>
            </a:r>
            <a:r>
              <a:rPr dirty="0" sz="2800">
                <a:latin typeface="Calibri"/>
                <a:cs typeface="Calibri"/>
              </a:rPr>
              <a:t>class </a:t>
            </a:r>
            <a:r>
              <a:rPr dirty="0" sz="2800" spc="-5">
                <a:latin typeface="Calibri"/>
                <a:cs typeface="Calibri"/>
              </a:rPr>
              <a:t>name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"title";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the h1 </a:t>
            </a:r>
            <a:r>
              <a:rPr dirty="0" sz="2800" spc="-10">
                <a:latin typeface="Calibri"/>
                <a:cs typeface="Calibri"/>
              </a:rPr>
              <a:t>element </a:t>
            </a:r>
            <a:r>
              <a:rPr dirty="0" sz="2800" spc="-5">
                <a:latin typeface="Calibri"/>
                <a:cs typeface="Calibri"/>
              </a:rPr>
              <a:t>with the class </a:t>
            </a:r>
            <a:r>
              <a:rPr dirty="0" sz="2800" spc="-10">
                <a:latin typeface="Calibri"/>
                <a:cs typeface="Calibri"/>
              </a:rPr>
              <a:t>name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"title";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 spc="-5">
                <a:latin typeface="Calibri"/>
                <a:cs typeface="Calibri"/>
              </a:rPr>
              <a:t>in the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page;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 spc="-5">
                <a:latin typeface="Calibri"/>
                <a:cs typeface="Calibri"/>
              </a:rPr>
              <a:t>with the </a:t>
            </a:r>
            <a:r>
              <a:rPr dirty="0" sz="2800" spc="-15">
                <a:latin typeface="Calibri"/>
                <a:cs typeface="Calibri"/>
              </a:rPr>
              <a:t>"href"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attribute;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elements that has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type </a:t>
            </a:r>
            <a:r>
              <a:rPr dirty="0" sz="2800" spc="-15">
                <a:latin typeface="Calibri"/>
                <a:cs typeface="Calibri"/>
              </a:rPr>
              <a:t>attribute </a:t>
            </a:r>
            <a:r>
              <a:rPr dirty="0" sz="2800" spc="-5">
                <a:latin typeface="Calibri"/>
                <a:cs typeface="Calibri"/>
              </a:rPr>
              <a:t>and its </a:t>
            </a:r>
            <a:r>
              <a:rPr dirty="0" sz="2800" spc="-10">
                <a:latin typeface="Calibri"/>
                <a:cs typeface="Calibri"/>
              </a:rPr>
              <a:t>value is</a:t>
            </a:r>
            <a:r>
              <a:rPr dirty="0" sz="2800" spc="1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"hidden";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16939" y="1836166"/>
            <a:ext cx="897255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9"/>
              <a:tabLst>
                <a:tab pos="527685" algn="l"/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 spc="-10">
                <a:latin typeface="Calibri"/>
                <a:cs typeface="Calibri"/>
              </a:rPr>
              <a:t>input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elements;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type="text";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type="submit";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first form </a:t>
            </a:r>
            <a:r>
              <a:rPr dirty="0" sz="2800" spc="-10">
                <a:latin typeface="Calibri"/>
                <a:cs typeface="Calibri"/>
              </a:rPr>
              <a:t>input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last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 spc="-10">
                <a:latin typeface="Calibri"/>
                <a:cs typeface="Calibri"/>
              </a:rPr>
              <a:t>input elements </a:t>
            </a:r>
            <a:r>
              <a:rPr dirty="0" sz="2800" spc="-25">
                <a:latin typeface="Calibri"/>
                <a:cs typeface="Calibri"/>
              </a:rPr>
              <a:t>except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first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elements that </a:t>
            </a:r>
            <a:r>
              <a:rPr dirty="0" sz="2800" spc="-25">
                <a:latin typeface="Calibri"/>
                <a:cs typeface="Calibri"/>
              </a:rPr>
              <a:t>have </a:t>
            </a: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-5">
                <a:latin typeface="Calibri"/>
                <a:cs typeface="Calibri"/>
              </a:rPr>
              <a:t>&lt;img&gt;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descendant;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9"/>
              <a:tabLst>
                <a:tab pos="528320" algn="l"/>
              </a:tabLst>
            </a:pPr>
            <a:r>
              <a:rPr dirty="0" sz="2800" spc="-10">
                <a:latin typeface="Calibri"/>
                <a:cs typeface="Calibri"/>
              </a:rPr>
              <a:t>Get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elements that </a:t>
            </a:r>
            <a:r>
              <a:rPr dirty="0" sz="2800" spc="-20">
                <a:latin typeface="Calibri"/>
                <a:cs typeface="Calibri"/>
              </a:rPr>
              <a:t>contain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word </a:t>
            </a:r>
            <a:r>
              <a:rPr dirty="0" sz="2800" spc="-25">
                <a:latin typeface="Calibri"/>
                <a:cs typeface="Calibri"/>
              </a:rPr>
              <a:t>"system" </a:t>
            </a:r>
            <a:r>
              <a:rPr dirty="0" sz="2800" spc="-5">
                <a:latin typeface="Calibri"/>
                <a:cs typeface="Calibri"/>
              </a:rPr>
              <a:t>in its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71681" y="6465214"/>
            <a:ext cx="1035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498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More</a:t>
            </a:r>
            <a:r>
              <a:rPr dirty="0" sz="4400" spc="-90"/>
              <a:t> </a:t>
            </a:r>
            <a:r>
              <a:rPr dirty="0" sz="4400" spc="-25"/>
              <a:t>events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106657" y="6477914"/>
            <a:ext cx="781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7298" y="1467103"/>
          <a:ext cx="10534650" cy="513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0"/>
                <a:gridCol w="7073265"/>
              </a:tblGrid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click()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$("p").click(function(){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…</a:t>
                      </a:r>
                      <a:r>
                        <a:rPr dirty="0" sz="32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mouseenter()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$("p").mouseenter(function(){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…</a:t>
                      </a:r>
                      <a:r>
                        <a:rPr dirty="0" sz="32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mouseleave()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$("p").mouseleave(function(){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…</a:t>
                      </a:r>
                      <a:r>
                        <a:rPr dirty="0" sz="32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hover()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$("p").hover(function1(){…},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function2(){...})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5">
                          <a:latin typeface="Calibri"/>
                          <a:cs typeface="Calibri"/>
                        </a:rPr>
                        <a:t>focus()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$("input").focus(function(){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…</a:t>
                      </a:r>
                      <a:r>
                        <a:rPr dirty="0" sz="32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blur()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>
                          <a:latin typeface="Calibri"/>
                          <a:cs typeface="Calibri"/>
                        </a:rPr>
                        <a:t>$("input").blur(function(){ …</a:t>
                      </a:r>
                      <a:r>
                        <a:rPr dirty="0" sz="32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submit()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$("#target").submit(function(){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…</a:t>
                      </a:r>
                      <a:r>
                        <a:rPr dirty="0" sz="32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})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55657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jQuery </a:t>
            </a:r>
            <a:r>
              <a:rPr dirty="0" sz="4400" spc="-5"/>
              <a:t>Manipulating</a:t>
            </a:r>
            <a:r>
              <a:rPr dirty="0" sz="4400" spc="-35"/>
              <a:t> </a:t>
            </a:r>
            <a:r>
              <a:rPr dirty="0" sz="4400" spc="-10"/>
              <a:t>CSS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2232" y="1107439"/>
          <a:ext cx="11634470" cy="525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525"/>
                <a:gridCol w="6652895"/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Explanation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addClass("className")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86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Add class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attributes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with value=className 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</a:t>
                      </a:r>
                      <a:r>
                        <a:rPr dirty="0" sz="2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element(s)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removeClass("className")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09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0">
                          <a:latin typeface="Calibri"/>
                          <a:cs typeface="Calibri"/>
                        </a:rPr>
                        <a:t>Remove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specific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class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attribute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from 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elements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hasClass("className")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518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5">
                          <a:latin typeface="Calibri"/>
                          <a:cs typeface="Calibri"/>
                        </a:rPr>
                        <a:t>Return </a:t>
                      </a:r>
                      <a:r>
                        <a:rPr dirty="0" sz="2800" spc="-45">
                          <a:latin typeface="Calibri"/>
                          <a:cs typeface="Calibri"/>
                        </a:rPr>
                        <a:t>True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have 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2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className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css("css</a:t>
                      </a:r>
                      <a:r>
                        <a:rPr dirty="0" sz="2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property")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02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15">
                          <a:latin typeface="Calibri"/>
                          <a:cs typeface="Calibri"/>
                        </a:rPr>
                        <a:t>Return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the css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property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value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of the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first 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element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css("css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property",</a:t>
                      </a:r>
                      <a:r>
                        <a:rPr dirty="0" sz="28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"value")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921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Set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css </a:t>
                      </a:r>
                      <a:r>
                        <a:rPr dirty="0" sz="2800" spc="-15">
                          <a:latin typeface="Calibri"/>
                          <a:cs typeface="Calibri"/>
                        </a:rPr>
                        <a:t>property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with the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given  value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28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selected</a:t>
                      </a:r>
                      <a:r>
                        <a:rPr dirty="0" sz="2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elements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9787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Demo 2: </a:t>
            </a:r>
            <a:r>
              <a:rPr dirty="0" sz="4400" spc="-5"/>
              <a:t>Running Clock </a:t>
            </a:r>
            <a:r>
              <a:rPr dirty="0" sz="4400"/>
              <a:t>with</a:t>
            </a:r>
            <a:r>
              <a:rPr dirty="0" sz="4400" spc="-45"/>
              <a:t> </a:t>
            </a:r>
            <a:r>
              <a:rPr dirty="0" sz="4400"/>
              <a:t>jQuery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13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Introduction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98066"/>
            <a:ext cx="9859645" cy="417576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41300" marR="786765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jQuery is a </a:t>
            </a:r>
            <a:r>
              <a:rPr dirty="0" sz="2600" spc="-15">
                <a:latin typeface="Calibri"/>
                <a:cs typeface="Calibri"/>
              </a:rPr>
              <a:t>cross-browser </a:t>
            </a:r>
            <a:r>
              <a:rPr dirty="0" sz="2600" spc="-10">
                <a:latin typeface="Calibri"/>
                <a:cs typeface="Calibri"/>
              </a:rPr>
              <a:t>JavaScript </a:t>
            </a:r>
            <a:r>
              <a:rPr dirty="0" sz="2600" spc="-30">
                <a:latin typeface="Calibri"/>
                <a:cs typeface="Calibri"/>
              </a:rPr>
              <a:t>library, </a:t>
            </a:r>
            <a:r>
              <a:rPr dirty="0" sz="2600">
                <a:latin typeface="Calibri"/>
                <a:cs typeface="Calibri"/>
              </a:rPr>
              <a:t>which aims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simplify  </a:t>
            </a:r>
            <a:r>
              <a:rPr dirty="0" sz="2600" spc="-10">
                <a:latin typeface="Calibri"/>
                <a:cs typeface="Calibri"/>
              </a:rPr>
              <a:t>JavaScript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programming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It is </a:t>
            </a:r>
            <a:r>
              <a:rPr dirty="0" sz="2600" spc="-10">
                <a:latin typeface="Calibri"/>
                <a:cs typeface="Calibri"/>
              </a:rPr>
              <a:t>free, open-source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65% </a:t>
            </a:r>
            <a:r>
              <a:rPr dirty="0" sz="2600" spc="-10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top </a:t>
            </a:r>
            <a:r>
              <a:rPr dirty="0" sz="2600">
                <a:latin typeface="Calibri"/>
                <a:cs typeface="Calibri"/>
              </a:rPr>
              <a:t>10 million </a:t>
            </a:r>
            <a:r>
              <a:rPr dirty="0" sz="2600" spc="-15">
                <a:latin typeface="Calibri"/>
                <a:cs typeface="Calibri"/>
              </a:rPr>
              <a:t>highest-trafficked </a:t>
            </a:r>
            <a:r>
              <a:rPr dirty="0" sz="2600" spc="-5">
                <a:latin typeface="Calibri"/>
                <a:cs typeface="Calibri"/>
              </a:rPr>
              <a:t>sites use </a:t>
            </a:r>
            <a:r>
              <a:rPr dirty="0" sz="2600">
                <a:latin typeface="Calibri"/>
                <a:cs typeface="Calibri"/>
              </a:rPr>
              <a:t>jQuery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(Wikipedia)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Core </a:t>
            </a:r>
            <a:r>
              <a:rPr dirty="0" sz="2600" spc="-15">
                <a:latin typeface="Calibri"/>
                <a:cs typeface="Calibri"/>
              </a:rPr>
              <a:t>features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include: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latin typeface="Calibri"/>
                <a:cs typeface="Calibri"/>
              </a:rPr>
              <a:t>DOM element selection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6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manipulation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latin typeface="Calibri"/>
                <a:cs typeface="Calibri"/>
              </a:rPr>
              <a:t>Handling</a:t>
            </a:r>
            <a:r>
              <a:rPr dirty="0" sz="2200" spc="-15">
                <a:latin typeface="Calibri"/>
                <a:cs typeface="Calibri"/>
              </a:rPr>
              <a:t> events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latin typeface="Calibri"/>
                <a:cs typeface="Calibri"/>
              </a:rPr>
              <a:t>Creating </a:t>
            </a:r>
            <a:r>
              <a:rPr dirty="0" sz="2200" spc="-5">
                <a:latin typeface="Calibri"/>
                <a:cs typeface="Calibri"/>
              </a:rPr>
              <a:t>animations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latin typeface="Calibri"/>
                <a:cs typeface="Calibri"/>
              </a:rPr>
              <a:t>Ajax applications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W3School jQuery </a:t>
            </a:r>
            <a:r>
              <a:rPr dirty="0" sz="2600" spc="-15">
                <a:latin typeface="Calibri"/>
                <a:cs typeface="Calibri"/>
              </a:rPr>
              <a:t>references:</a:t>
            </a:r>
            <a:r>
              <a:rPr dirty="0" sz="2600" spc="-10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heavy" sz="2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http://www.w3schools.com/jquery/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387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Why</a:t>
            </a:r>
            <a:r>
              <a:rPr dirty="0" sz="4400" spc="-55"/>
              <a:t> </a:t>
            </a:r>
            <a:r>
              <a:rPr dirty="0" sz="4400" spc="-5"/>
              <a:t>jQuery?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11276" y="1757933"/>
            <a:ext cx="608457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54635" marR="5080" indent="-242570">
              <a:lnSpc>
                <a:spcPts val="6720"/>
              </a:lnSpc>
              <a:spcBef>
                <a:spcPts val="785"/>
              </a:spcBef>
            </a:pPr>
            <a:r>
              <a:rPr dirty="0" sz="2800" spc="-10">
                <a:latin typeface="Calibri"/>
                <a:cs typeface="Calibri"/>
              </a:rPr>
              <a:t>function changeBackground(color) </a:t>
            </a:r>
            <a:r>
              <a:rPr dirty="0" sz="2800" spc="-5">
                <a:latin typeface="Calibri"/>
                <a:cs typeface="Calibri"/>
              </a:rPr>
              <a:t>{  </a:t>
            </a:r>
            <a:r>
              <a:rPr dirty="0" sz="2800" spc="-15">
                <a:latin typeface="Calibri"/>
                <a:cs typeface="Calibri"/>
              </a:rPr>
              <a:t>document.body.style.background=color;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5573" y="1700860"/>
            <a:ext cx="10255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jQue</a:t>
            </a:r>
            <a:r>
              <a:rPr dirty="0" u="heavy" sz="28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5573" y="2554986"/>
            <a:ext cx="48596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$('body').css('background','#ccc');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26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Advantages </a:t>
            </a:r>
            <a:r>
              <a:rPr dirty="0" sz="4400"/>
              <a:t>of</a:t>
            </a:r>
            <a:r>
              <a:rPr dirty="0" sz="4400" spc="-80"/>
              <a:t> </a:t>
            </a:r>
            <a:r>
              <a:rPr dirty="0" sz="4400"/>
              <a:t>jQuery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830695" cy="20707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Separation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JavaScript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Brevity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clarity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Elimination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cross-browser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incompatibilities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Extensibility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60416"/>
            <a:ext cx="2839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(Source: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Wikipedia)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3453"/>
            <a:ext cx="3446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Getting</a:t>
            </a:r>
            <a:r>
              <a:rPr dirty="0" sz="4400" spc="-65"/>
              <a:t> </a:t>
            </a:r>
            <a:r>
              <a:rPr dirty="0" sz="4400" spc="-15"/>
              <a:t>Started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24533"/>
            <a:ext cx="10180320" cy="473646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  <a:hlinkClick r:id="rId2"/>
              </a:rPr>
              <a:t>Download the </a:t>
            </a:r>
            <a:r>
              <a:rPr dirty="0" sz="2600" spc="-5">
                <a:latin typeface="Calibri"/>
                <a:cs typeface="Calibri"/>
                <a:hlinkClick r:id="rId2"/>
              </a:rPr>
              <a:t>development </a:t>
            </a:r>
            <a:r>
              <a:rPr dirty="0" sz="2600" spc="-15">
                <a:latin typeface="Calibri"/>
                <a:cs typeface="Calibri"/>
                <a:hlinkClick r:id="rId2"/>
              </a:rPr>
              <a:t>version </a:t>
            </a:r>
            <a:r>
              <a:rPr dirty="0" sz="2600" spc="-10">
                <a:latin typeface="Calibri"/>
                <a:cs typeface="Calibri"/>
                <a:hlinkClick r:id="rId2"/>
              </a:rPr>
              <a:t>from</a:t>
            </a:r>
            <a:r>
              <a:rPr dirty="0" sz="2600" spc="-1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https://code.jquery.com/jquery- </a:t>
            </a: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3.1.1.min.js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20">
                <a:latin typeface="Calibri"/>
                <a:cs typeface="Calibri"/>
              </a:rPr>
              <a:t>Reference </a:t>
            </a:r>
            <a:r>
              <a:rPr dirty="0" sz="2600">
                <a:latin typeface="Calibri"/>
                <a:cs typeface="Calibri"/>
              </a:rPr>
              <a:t>the jQuery </a:t>
            </a:r>
            <a:r>
              <a:rPr dirty="0" sz="2600" spc="-5">
                <a:latin typeface="Calibri"/>
                <a:cs typeface="Calibri"/>
              </a:rPr>
              <a:t>library </a:t>
            </a:r>
            <a:r>
              <a:rPr dirty="0" sz="2600">
                <a:latin typeface="Calibri"/>
                <a:cs typeface="Calibri"/>
              </a:rPr>
              <a:t>with the HTML </a:t>
            </a:r>
            <a:r>
              <a:rPr dirty="0" sz="2600" spc="-5">
                <a:latin typeface="Calibri"/>
                <a:cs typeface="Calibri"/>
              </a:rPr>
              <a:t>&lt;script&gt;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tag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latin typeface="Calibri"/>
                <a:cs typeface="Calibri"/>
              </a:rPr>
              <a:t>&lt;head&gt;</a:t>
            </a:r>
            <a:endParaRPr sz="26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  <a:spcBef>
                <a:spcPts val="370"/>
              </a:spcBef>
            </a:pPr>
            <a:r>
              <a:rPr dirty="0" sz="2600" spc="-5">
                <a:latin typeface="Calibri"/>
                <a:cs typeface="Calibri"/>
              </a:rPr>
              <a:t>&lt;script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src="jquery-3.1.1.min.js"&gt;&lt;/script&gt;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600" spc="-5">
                <a:latin typeface="Calibri"/>
                <a:cs typeface="Calibri"/>
              </a:rPr>
              <a:t>&lt;/head&gt;</a:t>
            </a:r>
            <a:endParaRPr sz="26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375"/>
              </a:spcBef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600" spc="-5">
                <a:latin typeface="Calibri"/>
                <a:cs typeface="Calibri"/>
              </a:rPr>
              <a:t>&lt;head&gt;</a:t>
            </a:r>
            <a:endParaRPr sz="26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  <a:spcBef>
                <a:spcPts val="385"/>
              </a:spcBef>
            </a:pPr>
            <a:r>
              <a:rPr dirty="0" sz="2600">
                <a:latin typeface="Calibri"/>
                <a:cs typeface="Calibri"/>
              </a:rPr>
              <a:t>&lt;script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src="https://code.jquery.com/jquery-3.1.1.min.js"&gt;&lt;/script&gt;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600" spc="-5">
                <a:latin typeface="Calibri"/>
                <a:cs typeface="Calibri"/>
              </a:rPr>
              <a:t>&lt;/head&gt;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771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Which </a:t>
            </a:r>
            <a:r>
              <a:rPr dirty="0" sz="4400" spc="-20"/>
              <a:t>version to</a:t>
            </a:r>
            <a:r>
              <a:rPr dirty="0" sz="4400" spc="-45"/>
              <a:t> </a:t>
            </a:r>
            <a:r>
              <a:rPr dirty="0" sz="4400"/>
              <a:t>use?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478"/>
            <a:ext cx="8711565" cy="18859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25">
                <a:latin typeface="Calibri"/>
                <a:cs typeface="Calibri"/>
              </a:rPr>
              <a:t>Factors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consider: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800" spc="-10">
                <a:latin typeface="Calibri"/>
                <a:cs typeface="Calibri"/>
              </a:rPr>
              <a:t>Support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older </a:t>
            </a:r>
            <a:r>
              <a:rPr dirty="0" sz="2800" spc="-25">
                <a:latin typeface="Calibri"/>
                <a:cs typeface="Calibri"/>
              </a:rPr>
              <a:t>browsers </a:t>
            </a:r>
            <a:r>
              <a:rPr dirty="0" sz="2800" spc="-5">
                <a:latin typeface="Calibri"/>
                <a:cs typeface="Calibri"/>
              </a:rPr>
              <a:t>(IE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6-8)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800" spc="-10">
                <a:latin typeface="Calibri"/>
                <a:cs typeface="Calibri"/>
              </a:rPr>
              <a:t>File </a:t>
            </a:r>
            <a:r>
              <a:rPr dirty="0" sz="2800" spc="-25">
                <a:latin typeface="Calibri"/>
                <a:cs typeface="Calibri"/>
              </a:rPr>
              <a:t>size </a:t>
            </a:r>
            <a:r>
              <a:rPr dirty="0" sz="2800" spc="-10">
                <a:latin typeface="Calibri"/>
                <a:cs typeface="Calibri"/>
              </a:rPr>
              <a:t>(compressed vs.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uncompressed)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800" spc="-10">
                <a:latin typeface="Calibri"/>
                <a:cs typeface="Calibri"/>
              </a:rPr>
              <a:t>Other </a:t>
            </a:r>
            <a:r>
              <a:rPr dirty="0" sz="2800" spc="-15">
                <a:latin typeface="Calibri"/>
                <a:cs typeface="Calibri"/>
              </a:rPr>
              <a:t>packages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20">
                <a:latin typeface="Calibri"/>
                <a:cs typeface="Calibri"/>
              </a:rPr>
              <a:t>your </a:t>
            </a:r>
            <a:r>
              <a:rPr dirty="0" sz="2800" spc="-10">
                <a:latin typeface="Calibri"/>
                <a:cs typeface="Calibri"/>
              </a:rPr>
              <a:t>web application that use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jQuery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076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jQuery</a:t>
            </a:r>
            <a:r>
              <a:rPr dirty="0" sz="4400" spc="-70"/>
              <a:t> </a:t>
            </a:r>
            <a:r>
              <a:rPr dirty="0" sz="4400" spc="-35"/>
              <a:t>Syntax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54"/>
            <a:ext cx="5084445" cy="115697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Basic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dirty="0" sz="3200" spc="-5" b="1">
                <a:latin typeface="Calibri"/>
                <a:cs typeface="Calibri"/>
              </a:rPr>
              <a:t>$(selector:filter).action()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7747" y="2919222"/>
            <a:ext cx="160020" cy="2152015"/>
          </a:xfrm>
          <a:custGeom>
            <a:avLst/>
            <a:gdLst/>
            <a:ahLst/>
            <a:cxnLst/>
            <a:rect l="l" t="t" r="r" b="b"/>
            <a:pathLst>
              <a:path w="160019" h="2152015">
                <a:moveTo>
                  <a:pt x="106742" y="159765"/>
                </a:moveTo>
                <a:lnTo>
                  <a:pt x="53402" y="160146"/>
                </a:lnTo>
                <a:lnTo>
                  <a:pt x="67563" y="2151760"/>
                </a:lnTo>
                <a:lnTo>
                  <a:pt x="120903" y="2151379"/>
                </a:lnTo>
                <a:lnTo>
                  <a:pt x="106742" y="159765"/>
                </a:lnTo>
                <a:close/>
              </a:path>
              <a:path w="160019" h="2152015">
                <a:moveTo>
                  <a:pt x="78866" y="0"/>
                </a:moveTo>
                <a:lnTo>
                  <a:pt x="0" y="160527"/>
                </a:lnTo>
                <a:lnTo>
                  <a:pt x="53402" y="160146"/>
                </a:lnTo>
                <a:lnTo>
                  <a:pt x="53212" y="133476"/>
                </a:lnTo>
                <a:lnTo>
                  <a:pt x="146634" y="133095"/>
                </a:lnTo>
                <a:lnTo>
                  <a:pt x="78866" y="0"/>
                </a:lnTo>
                <a:close/>
              </a:path>
              <a:path w="160019" h="2152015">
                <a:moveTo>
                  <a:pt x="106552" y="133095"/>
                </a:moveTo>
                <a:lnTo>
                  <a:pt x="53212" y="133476"/>
                </a:lnTo>
                <a:lnTo>
                  <a:pt x="53402" y="160146"/>
                </a:lnTo>
                <a:lnTo>
                  <a:pt x="106742" y="159765"/>
                </a:lnTo>
                <a:lnTo>
                  <a:pt x="106552" y="133095"/>
                </a:lnTo>
                <a:close/>
              </a:path>
              <a:path w="160019" h="2152015">
                <a:moveTo>
                  <a:pt x="146634" y="133095"/>
                </a:moveTo>
                <a:lnTo>
                  <a:pt x="106552" y="133095"/>
                </a:lnTo>
                <a:lnTo>
                  <a:pt x="106742" y="159765"/>
                </a:lnTo>
                <a:lnTo>
                  <a:pt x="160019" y="159385"/>
                </a:lnTo>
                <a:lnTo>
                  <a:pt x="146634" y="133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60316" y="2919222"/>
            <a:ext cx="405130" cy="880110"/>
          </a:xfrm>
          <a:custGeom>
            <a:avLst/>
            <a:gdLst/>
            <a:ahLst/>
            <a:cxnLst/>
            <a:rect l="l" t="t" r="r" b="b"/>
            <a:pathLst>
              <a:path w="405129" h="880110">
                <a:moveTo>
                  <a:pt x="98176" y="136800"/>
                </a:moveTo>
                <a:lnTo>
                  <a:pt x="49011" y="157713"/>
                </a:lnTo>
                <a:lnTo>
                  <a:pt x="355727" y="879728"/>
                </a:lnTo>
                <a:lnTo>
                  <a:pt x="404875" y="858901"/>
                </a:lnTo>
                <a:lnTo>
                  <a:pt x="98176" y="136800"/>
                </a:lnTo>
                <a:close/>
              </a:path>
              <a:path w="405129" h="880110">
                <a:moveTo>
                  <a:pt x="11049" y="0"/>
                </a:moveTo>
                <a:lnTo>
                  <a:pt x="0" y="178562"/>
                </a:lnTo>
                <a:lnTo>
                  <a:pt x="49011" y="157713"/>
                </a:lnTo>
                <a:lnTo>
                  <a:pt x="38608" y="133223"/>
                </a:lnTo>
                <a:lnTo>
                  <a:pt x="87757" y="112267"/>
                </a:lnTo>
                <a:lnTo>
                  <a:pt x="142868" y="112267"/>
                </a:lnTo>
                <a:lnTo>
                  <a:pt x="11049" y="0"/>
                </a:lnTo>
                <a:close/>
              </a:path>
              <a:path w="405129" h="880110">
                <a:moveTo>
                  <a:pt x="87757" y="112267"/>
                </a:moveTo>
                <a:lnTo>
                  <a:pt x="38608" y="133223"/>
                </a:lnTo>
                <a:lnTo>
                  <a:pt x="49011" y="157713"/>
                </a:lnTo>
                <a:lnTo>
                  <a:pt x="98176" y="136800"/>
                </a:lnTo>
                <a:lnTo>
                  <a:pt x="87757" y="112267"/>
                </a:lnTo>
                <a:close/>
              </a:path>
              <a:path w="405129" h="880110">
                <a:moveTo>
                  <a:pt x="142868" y="112267"/>
                </a:moveTo>
                <a:lnTo>
                  <a:pt x="87757" y="112267"/>
                </a:lnTo>
                <a:lnTo>
                  <a:pt x="98176" y="136800"/>
                </a:lnTo>
                <a:lnTo>
                  <a:pt x="147193" y="115950"/>
                </a:lnTo>
                <a:lnTo>
                  <a:pt x="142868" y="112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0994" y="2919222"/>
            <a:ext cx="318135" cy="745490"/>
          </a:xfrm>
          <a:custGeom>
            <a:avLst/>
            <a:gdLst/>
            <a:ahLst/>
            <a:cxnLst/>
            <a:rect l="l" t="t" r="r" b="b"/>
            <a:pathLst>
              <a:path w="318135" h="745489">
                <a:moveTo>
                  <a:pt x="218157" y="140678"/>
                </a:moveTo>
                <a:lnTo>
                  <a:pt x="0" y="726694"/>
                </a:lnTo>
                <a:lnTo>
                  <a:pt x="50037" y="745363"/>
                </a:lnTo>
                <a:lnTo>
                  <a:pt x="268163" y="159309"/>
                </a:lnTo>
                <a:lnTo>
                  <a:pt x="218157" y="140678"/>
                </a:lnTo>
                <a:close/>
              </a:path>
              <a:path w="318135" h="745489">
                <a:moveTo>
                  <a:pt x="311427" y="115697"/>
                </a:moveTo>
                <a:lnTo>
                  <a:pt x="227456" y="115697"/>
                </a:lnTo>
                <a:lnTo>
                  <a:pt x="277494" y="134238"/>
                </a:lnTo>
                <a:lnTo>
                  <a:pt x="268163" y="159309"/>
                </a:lnTo>
                <a:lnTo>
                  <a:pt x="318135" y="177926"/>
                </a:lnTo>
                <a:lnTo>
                  <a:pt x="311427" y="115697"/>
                </a:lnTo>
                <a:close/>
              </a:path>
              <a:path w="318135" h="745489">
                <a:moveTo>
                  <a:pt x="227456" y="115697"/>
                </a:moveTo>
                <a:lnTo>
                  <a:pt x="218157" y="140678"/>
                </a:lnTo>
                <a:lnTo>
                  <a:pt x="268163" y="159309"/>
                </a:lnTo>
                <a:lnTo>
                  <a:pt x="277494" y="134238"/>
                </a:lnTo>
                <a:lnTo>
                  <a:pt x="227456" y="115697"/>
                </a:lnTo>
                <a:close/>
              </a:path>
              <a:path w="318135" h="745489">
                <a:moveTo>
                  <a:pt x="298957" y="0"/>
                </a:moveTo>
                <a:lnTo>
                  <a:pt x="168148" y="122047"/>
                </a:lnTo>
                <a:lnTo>
                  <a:pt x="218157" y="140678"/>
                </a:lnTo>
                <a:lnTo>
                  <a:pt x="227456" y="115697"/>
                </a:lnTo>
                <a:lnTo>
                  <a:pt x="311427" y="115697"/>
                </a:lnTo>
                <a:lnTo>
                  <a:pt x="2989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4594" y="2919222"/>
            <a:ext cx="603250" cy="753110"/>
          </a:xfrm>
          <a:custGeom>
            <a:avLst/>
            <a:gdLst/>
            <a:ahLst/>
            <a:cxnLst/>
            <a:rect l="l" t="t" r="r" b="b"/>
            <a:pathLst>
              <a:path w="603250" h="753110">
                <a:moveTo>
                  <a:pt x="120216" y="108982"/>
                </a:moveTo>
                <a:lnTo>
                  <a:pt x="78357" y="142038"/>
                </a:lnTo>
                <a:lnTo>
                  <a:pt x="561085" y="752601"/>
                </a:lnTo>
                <a:lnTo>
                  <a:pt x="602995" y="719454"/>
                </a:lnTo>
                <a:lnTo>
                  <a:pt x="120216" y="108982"/>
                </a:lnTo>
                <a:close/>
              </a:path>
              <a:path w="603250" h="753110">
                <a:moveTo>
                  <a:pt x="0" y="0"/>
                </a:moveTo>
                <a:lnTo>
                  <a:pt x="36448" y="175132"/>
                </a:lnTo>
                <a:lnTo>
                  <a:pt x="78357" y="142038"/>
                </a:lnTo>
                <a:lnTo>
                  <a:pt x="61848" y="121157"/>
                </a:lnTo>
                <a:lnTo>
                  <a:pt x="103631" y="88011"/>
                </a:lnTo>
                <a:lnTo>
                  <a:pt x="146773" y="88011"/>
                </a:lnTo>
                <a:lnTo>
                  <a:pt x="162051" y="75945"/>
                </a:lnTo>
                <a:lnTo>
                  <a:pt x="0" y="0"/>
                </a:lnTo>
                <a:close/>
              </a:path>
              <a:path w="603250" h="753110">
                <a:moveTo>
                  <a:pt x="103631" y="88011"/>
                </a:moveTo>
                <a:lnTo>
                  <a:pt x="61848" y="121157"/>
                </a:lnTo>
                <a:lnTo>
                  <a:pt x="78357" y="142038"/>
                </a:lnTo>
                <a:lnTo>
                  <a:pt x="120216" y="108982"/>
                </a:lnTo>
                <a:lnTo>
                  <a:pt x="103631" y="88011"/>
                </a:lnTo>
                <a:close/>
              </a:path>
              <a:path w="603250" h="753110">
                <a:moveTo>
                  <a:pt x="146773" y="88011"/>
                </a:moveTo>
                <a:lnTo>
                  <a:pt x="103631" y="88011"/>
                </a:lnTo>
                <a:lnTo>
                  <a:pt x="120216" y="108982"/>
                </a:lnTo>
                <a:lnTo>
                  <a:pt x="146773" y="88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2795" y="3813047"/>
            <a:ext cx="178943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 marL="172085" marR="16573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$ </a:t>
            </a:r>
            <a:r>
              <a:rPr dirty="0" sz="2400" spc="-10">
                <a:latin typeface="Calibri"/>
                <a:cs typeface="Calibri"/>
              </a:rPr>
              <a:t>stands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  </a:t>
            </a:r>
            <a:r>
              <a:rPr dirty="0" sz="2400">
                <a:latin typeface="Calibri"/>
                <a:cs typeface="Calibri"/>
              </a:rPr>
              <a:t>a jQuery  </a:t>
            </a:r>
            <a:r>
              <a:rPr dirty="0" sz="2400" spc="-5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728216" y="5204459"/>
            <a:ext cx="1789430" cy="8324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319405" marR="311150" indent="1333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Selecting  </a:t>
            </a:r>
            <a:r>
              <a:rPr dirty="0" sz="2400">
                <a:latin typeface="Calibri"/>
                <a:cs typeface="Calibri"/>
              </a:rPr>
              <a:t>ele</a:t>
            </a:r>
            <a:r>
              <a:rPr dirty="0" sz="2400" spc="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4655" y="3842003"/>
            <a:ext cx="1789430" cy="11995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algn="just" marL="320040" marR="311785" indent="68580">
              <a:lnSpc>
                <a:spcPct val="100000"/>
              </a:lnSpc>
              <a:spcBef>
                <a:spcPts val="209"/>
              </a:spcBef>
            </a:pPr>
            <a:r>
              <a:rPr dirty="0" sz="2400" spc="-5">
                <a:latin typeface="Calibri"/>
                <a:cs typeface="Calibri"/>
              </a:rPr>
              <a:t>Filtering  selected 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me</a:t>
            </a:r>
            <a:r>
              <a:rPr dirty="0" sz="2400" spc="-2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2971" y="3787140"/>
            <a:ext cx="1789430" cy="19405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157480" marR="149225" indent="-127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latin typeface="Calibri"/>
                <a:cs typeface="Calibri"/>
              </a:rPr>
              <a:t>A jQuery  action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  </a:t>
            </a:r>
            <a:r>
              <a:rPr dirty="0" sz="2400" spc="-10">
                <a:latin typeface="Calibri"/>
                <a:cs typeface="Calibri"/>
              </a:rPr>
              <a:t>performed 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>
                <a:latin typeface="Calibri"/>
                <a:cs typeface="Calibri"/>
              </a:rPr>
              <a:t>the  </a:t>
            </a:r>
            <a:r>
              <a:rPr dirty="0" sz="2400" spc="-5">
                <a:latin typeface="Calibri"/>
                <a:cs typeface="Calibri"/>
              </a:rPr>
              <a:t>element(s)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261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Basic</a:t>
            </a:r>
            <a:r>
              <a:rPr dirty="0" sz="4400" spc="-50"/>
              <a:t> </a:t>
            </a:r>
            <a:r>
              <a:rPr dirty="0" sz="4400" spc="-20"/>
              <a:t>Selectors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34650" cy="464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0"/>
                <a:gridCol w="7073265"/>
              </a:tblGrid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$("tagName")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3200" spc="-10" i="1">
                          <a:latin typeface="Calibri"/>
                          <a:cs typeface="Calibri"/>
                        </a:rPr>
                        <a:t>tagName</a:t>
                      </a:r>
                      <a:r>
                        <a:rPr dirty="0" sz="3200" spc="3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$("tag1,</a:t>
                      </a:r>
                      <a:r>
                        <a:rPr dirty="0" sz="3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tag2")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tag1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tag2</a:t>
                      </a:r>
                      <a:r>
                        <a:rPr dirty="0" sz="32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>
                          <a:latin typeface="Calibri"/>
                          <a:cs typeface="Calibri"/>
                        </a:rPr>
                        <a:t>$("#id</a:t>
                      </a:r>
                      <a:r>
                        <a:rPr dirty="0" sz="3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value")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The element with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3200" i="1"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3200" spc="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 i="1">
                          <a:latin typeface="Calibri"/>
                          <a:cs typeface="Calibri"/>
                        </a:rPr>
                        <a:t>value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$(".className")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elements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with class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 i="1">
                          <a:latin typeface="Calibri"/>
                          <a:cs typeface="Calibri"/>
                        </a:rPr>
                        <a:t>className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$("tag.className")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95" i="1">
                          <a:latin typeface="Calibri"/>
                          <a:cs typeface="Calibri"/>
                        </a:rPr>
                        <a:t>Tag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that </a:t>
                      </a:r>
                      <a:r>
                        <a:rPr dirty="0" sz="3200" spc="-25">
                          <a:latin typeface="Calibri"/>
                          <a:cs typeface="Calibri"/>
                        </a:rPr>
                        <a:t>have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32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 i="1">
                          <a:latin typeface="Calibri"/>
                          <a:cs typeface="Calibri"/>
                        </a:rPr>
                        <a:t>className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>
                          <a:latin typeface="Calibri"/>
                          <a:cs typeface="Calibri"/>
                        </a:rPr>
                        <a:t>$("*")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elements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in the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page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$(this)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The element with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current</a:t>
                      </a:r>
                      <a:r>
                        <a:rPr dirty="0" sz="3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25">
                          <a:latin typeface="Calibri"/>
                          <a:cs typeface="Calibri"/>
                        </a:rPr>
                        <a:t>focus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4856"/>
            <a:ext cx="42011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/>
              <a:t>Attribute</a:t>
            </a:r>
            <a:r>
              <a:rPr dirty="0" sz="4400" spc="-80"/>
              <a:t> </a:t>
            </a:r>
            <a:r>
              <a:rPr dirty="0" sz="4400" spc="-20"/>
              <a:t>Selectors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8932" y="1419097"/>
          <a:ext cx="1110107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0"/>
                <a:gridCol w="6305550"/>
              </a:tblGrid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$("[attrName]")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All elements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with an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200" spc="-5" i="1">
                          <a:latin typeface="Calibri"/>
                          <a:cs typeface="Calibri"/>
                        </a:rPr>
                        <a:t>attrName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200" spc="-15">
                          <a:latin typeface="Calibri"/>
                          <a:cs typeface="Calibri"/>
                        </a:rPr>
                        <a:t>attribute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$("tag[attrName='value']")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010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200" spc="-85">
                          <a:latin typeface="Calibri"/>
                          <a:cs typeface="Calibri"/>
                        </a:rPr>
                        <a:t>Tag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elements with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3200" spc="-5" i="1">
                          <a:latin typeface="Calibri"/>
                          <a:cs typeface="Calibri"/>
                        </a:rPr>
                        <a:t>attrName  </a:t>
                      </a:r>
                      <a:r>
                        <a:rPr dirty="0" sz="3200" spc="-20">
                          <a:latin typeface="Calibri"/>
                          <a:cs typeface="Calibri"/>
                        </a:rPr>
                        <a:t>attribute </a:t>
                      </a:r>
                      <a:r>
                        <a:rPr dirty="0" sz="3200" spc="-10">
                          <a:latin typeface="Calibri"/>
                          <a:cs typeface="Calibri"/>
                        </a:rPr>
                        <a:t>value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equal </a:t>
                      </a:r>
                      <a:r>
                        <a:rPr dirty="0" sz="3200" spc="-1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3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3200" spc="-5">
                          <a:latin typeface="Calibri"/>
                          <a:cs typeface="Calibri"/>
                        </a:rPr>
                        <a:t>given  </a:t>
                      </a:r>
                      <a:r>
                        <a:rPr dirty="0" sz="3200" i="1">
                          <a:latin typeface="Calibri"/>
                          <a:cs typeface="Calibri"/>
                        </a:rPr>
                        <a:t>value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Wang, Alan</dc:creator>
  <dc:title>PowerPoint Presentation</dc:title>
  <dcterms:created xsi:type="dcterms:W3CDTF">2023-12-28T21:04:22Z</dcterms:created>
  <dcterms:modified xsi:type="dcterms:W3CDTF">2023-12-28T21:04:22Z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2023-12-28T00:00:00Z</vt:filetime>
  </property>
</Properties>
</file>