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7512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1" y="912873"/>
                </a:lnTo>
                <a:lnTo>
                  <a:pt x="6531861" y="912873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4" y="918969"/>
                </a:lnTo>
                <a:lnTo>
                  <a:pt x="4873483" y="918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789678"/>
            <a:ext cx="4527042" cy="1066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5784794"/>
            <a:ext cx="4493918" cy="1073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1026059" y="150677"/>
            <a:ext cx="498508" cy="3889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074907" y="152400"/>
            <a:ext cx="405384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1633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1074907" y="152400"/>
            <a:ext cx="405765" cy="304800"/>
          </a:xfrm>
          <a:custGeom>
            <a:avLst/>
            <a:gdLst/>
            <a:ahLst/>
            <a:cxnLst/>
            <a:rect l="l" t="t" r="r" b="b"/>
            <a:pathLst>
              <a:path w="405765" h="304800">
                <a:moveTo>
                  <a:pt x="0" y="304800"/>
                </a:moveTo>
                <a:lnTo>
                  <a:pt x="405383" y="304800"/>
                </a:lnTo>
                <a:lnTo>
                  <a:pt x="4053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1533578" y="150677"/>
            <a:ext cx="499966" cy="3889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582400" y="152400"/>
            <a:ext cx="406907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1671554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1582400" y="152400"/>
            <a:ext cx="407034" cy="304800"/>
          </a:xfrm>
          <a:custGeom>
            <a:avLst/>
            <a:gdLst/>
            <a:ahLst/>
            <a:cxnLst/>
            <a:rect l="l" t="t" r="r" b="b"/>
            <a:pathLst>
              <a:path w="407034" h="304800">
                <a:moveTo>
                  <a:pt x="0" y="304800"/>
                </a:moveTo>
                <a:lnTo>
                  <a:pt x="406907" y="304800"/>
                </a:lnTo>
                <a:lnTo>
                  <a:pt x="40690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016995" y="132587"/>
            <a:ext cx="516635" cy="4160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074907" y="152400"/>
            <a:ext cx="405384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11633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1074907" y="152400"/>
            <a:ext cx="405765" cy="304800"/>
          </a:xfrm>
          <a:custGeom>
            <a:avLst/>
            <a:gdLst/>
            <a:ahLst/>
            <a:cxnLst/>
            <a:rect l="l" t="t" r="r" b="b"/>
            <a:pathLst>
              <a:path w="405765" h="304800">
                <a:moveTo>
                  <a:pt x="0" y="304800"/>
                </a:moveTo>
                <a:lnTo>
                  <a:pt x="405383" y="304800"/>
                </a:lnTo>
                <a:lnTo>
                  <a:pt x="4053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1524488" y="132587"/>
            <a:ext cx="518147" cy="416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1582400" y="152400"/>
            <a:ext cx="406907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1671554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1582400" y="152400"/>
            <a:ext cx="407034" cy="304800"/>
          </a:xfrm>
          <a:custGeom>
            <a:avLst/>
            <a:gdLst/>
            <a:ahLst/>
            <a:cxnLst/>
            <a:rect l="l" t="t" r="r" b="b"/>
            <a:pathLst>
              <a:path w="407034" h="304800">
                <a:moveTo>
                  <a:pt x="0" y="304800"/>
                </a:moveTo>
                <a:lnTo>
                  <a:pt x="406907" y="304800"/>
                </a:lnTo>
                <a:lnTo>
                  <a:pt x="40690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713224" y="572973"/>
            <a:ext cx="4586493" cy="444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7512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1" y="912873"/>
                </a:lnTo>
                <a:lnTo>
                  <a:pt x="6531861" y="912873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4" y="918969"/>
                </a:lnTo>
                <a:lnTo>
                  <a:pt x="4873483" y="918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789678"/>
            <a:ext cx="4527042" cy="1066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5784794"/>
            <a:ext cx="4493918" cy="1073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1026059" y="150677"/>
            <a:ext cx="498508" cy="3889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074907" y="152400"/>
            <a:ext cx="405384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1633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1074907" y="152400"/>
            <a:ext cx="405765" cy="304800"/>
          </a:xfrm>
          <a:custGeom>
            <a:avLst/>
            <a:gdLst/>
            <a:ahLst/>
            <a:cxnLst/>
            <a:rect l="l" t="t" r="r" b="b"/>
            <a:pathLst>
              <a:path w="405765" h="304800">
                <a:moveTo>
                  <a:pt x="0" y="304800"/>
                </a:moveTo>
                <a:lnTo>
                  <a:pt x="405383" y="304800"/>
                </a:lnTo>
                <a:lnTo>
                  <a:pt x="4053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1533578" y="150677"/>
            <a:ext cx="499966" cy="3889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582400" y="152400"/>
            <a:ext cx="406907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1671554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1582400" y="152400"/>
            <a:ext cx="407034" cy="304800"/>
          </a:xfrm>
          <a:custGeom>
            <a:avLst/>
            <a:gdLst/>
            <a:ahLst/>
            <a:cxnLst/>
            <a:rect l="l" t="t" r="r" b="b"/>
            <a:pathLst>
              <a:path w="407034" h="304800">
                <a:moveTo>
                  <a:pt x="0" y="304800"/>
                </a:moveTo>
                <a:lnTo>
                  <a:pt x="406907" y="304800"/>
                </a:lnTo>
                <a:lnTo>
                  <a:pt x="40690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016995" y="132587"/>
            <a:ext cx="516635" cy="4160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074907" y="152400"/>
            <a:ext cx="405384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11633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1074907" y="152400"/>
            <a:ext cx="405765" cy="304800"/>
          </a:xfrm>
          <a:custGeom>
            <a:avLst/>
            <a:gdLst/>
            <a:ahLst/>
            <a:cxnLst/>
            <a:rect l="l" t="t" r="r" b="b"/>
            <a:pathLst>
              <a:path w="405765" h="304800">
                <a:moveTo>
                  <a:pt x="0" y="304800"/>
                </a:moveTo>
                <a:lnTo>
                  <a:pt x="405383" y="304800"/>
                </a:lnTo>
                <a:lnTo>
                  <a:pt x="4053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1524488" y="132587"/>
            <a:ext cx="518147" cy="4160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1582400" y="152400"/>
            <a:ext cx="406907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1671554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1582400" y="152400"/>
            <a:ext cx="407034" cy="304800"/>
          </a:xfrm>
          <a:custGeom>
            <a:avLst/>
            <a:gdLst/>
            <a:ahLst/>
            <a:cxnLst/>
            <a:rect l="l" t="t" r="r" b="b"/>
            <a:pathLst>
              <a:path w="407034" h="304800">
                <a:moveTo>
                  <a:pt x="0" y="304800"/>
                </a:moveTo>
                <a:lnTo>
                  <a:pt x="406907" y="304800"/>
                </a:lnTo>
                <a:lnTo>
                  <a:pt x="40690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7652" y="1665554"/>
            <a:ext cx="8616695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9922" y="2482069"/>
            <a:ext cx="7852155" cy="238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30481" y="6534061"/>
            <a:ext cx="234950" cy="22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/" TargetMode="External"/><Relationship Id="rId3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1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1522730" marR="5080" indent="-1510665">
              <a:lnSpc>
                <a:spcPts val="6480"/>
              </a:lnSpc>
              <a:spcBef>
                <a:spcPts val="915"/>
              </a:spcBef>
            </a:pPr>
            <a:r>
              <a:rPr dirty="0"/>
              <a:t>PHP: </a:t>
            </a:r>
            <a:r>
              <a:rPr dirty="0" spc="-25"/>
              <a:t>Introduction </a:t>
            </a:r>
            <a:r>
              <a:rPr dirty="0" spc="-35"/>
              <a:t>to </a:t>
            </a:r>
            <a:r>
              <a:rPr dirty="0"/>
              <a:t>Server-  Side</a:t>
            </a:r>
            <a:r>
              <a:rPr dirty="0" spc="-10"/>
              <a:t> </a:t>
            </a:r>
            <a:r>
              <a:rPr dirty="0" spc="-3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71681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78026"/>
            <a:ext cx="10398125" cy="3995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yo</a:t>
            </a:r>
            <a:r>
              <a:rPr dirty="0" sz="2000" spc="-5">
                <a:latin typeface="Lucida Sans Unicode"/>
                <a:cs typeface="Lucida Sans Unicode"/>
              </a:rPr>
              <a:t>u’ve started the servers, you can open any </a:t>
            </a:r>
            <a:r>
              <a:rPr dirty="0" sz="2000">
                <a:latin typeface="Lucida Sans Unicode"/>
                <a:cs typeface="Lucida Sans Unicode"/>
              </a:rPr>
              <a:t>web browser on </a:t>
            </a:r>
            <a:r>
              <a:rPr dirty="0" sz="2000" spc="-5">
                <a:latin typeface="Lucida Sans Unicode"/>
                <a:cs typeface="Lucida Sans Unicode"/>
              </a:rPr>
              <a:t>your </a:t>
            </a:r>
            <a:r>
              <a:rPr dirty="0" sz="2000">
                <a:latin typeface="Lucida Sans Unicode"/>
                <a:cs typeface="Lucida Sans Unicode"/>
              </a:rPr>
              <a:t>computer </a:t>
            </a:r>
            <a:r>
              <a:rPr dirty="0" sz="2000" spc="-5">
                <a:latin typeface="Lucida Sans Unicode"/>
                <a:cs typeface="Lucida Sans Unicode"/>
              </a:rPr>
              <a:t>and  enter the address </a:t>
            </a:r>
            <a:r>
              <a:rPr dirty="0" sz="2000" spc="-5">
                <a:latin typeface="Lucida Console"/>
                <a:cs typeface="Lucida Console"/>
                <a:hlinkClick r:id="rId2"/>
              </a:rPr>
              <a:t>http://localhost/ </a:t>
            </a:r>
            <a:r>
              <a:rPr dirty="0" sz="2000" spc="-10">
                <a:latin typeface="Lucida Console"/>
                <a:cs typeface="Lucida Console"/>
              </a:rPr>
              <a:t>(</a:t>
            </a:r>
            <a:r>
              <a:rPr dirty="0" u="sng" sz="2000" spc="-1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Lucida Console"/>
                <a:cs typeface="Lucida Console"/>
              </a:rPr>
              <a:t>http://localhost:8888</a:t>
            </a:r>
            <a:r>
              <a:rPr dirty="0" sz="2000" spc="-10">
                <a:solidFill>
                  <a:srgbClr val="FF8118"/>
                </a:solidFill>
                <a:latin typeface="Lucida Console"/>
                <a:cs typeface="Lucida Console"/>
              </a:rPr>
              <a:t> </a:t>
            </a:r>
            <a:r>
              <a:rPr dirty="0" sz="2000">
                <a:latin typeface="Lucida Console"/>
                <a:cs typeface="Lucida Console"/>
              </a:rPr>
              <a:t>for </a:t>
            </a:r>
            <a:r>
              <a:rPr dirty="0" sz="2000" spc="-5">
                <a:latin typeface="Lucida Console"/>
                <a:cs typeface="Lucida Console"/>
              </a:rPr>
              <a:t>MAMP)</a:t>
            </a:r>
            <a:r>
              <a:rPr dirty="0" sz="2000" spc="-5">
                <a:latin typeface="Lucida Sans Unicode"/>
                <a:cs typeface="Lucida Sans Unicode"/>
              </a:rPr>
              <a:t>to  </a:t>
            </a:r>
            <a:r>
              <a:rPr dirty="0" sz="2000">
                <a:latin typeface="Lucida Sans Unicode"/>
                <a:cs typeface="Lucida Sans Unicode"/>
              </a:rPr>
              <a:t>confirm that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web </a:t>
            </a:r>
            <a:r>
              <a:rPr dirty="0" sz="2000" spc="-5">
                <a:latin typeface="Lucida Sans Unicode"/>
                <a:cs typeface="Lucida Sans Unicode"/>
              </a:rPr>
              <a:t>server is </a:t>
            </a:r>
            <a:r>
              <a:rPr dirty="0" sz="2000">
                <a:latin typeface="Lucida Sans Unicode"/>
                <a:cs typeface="Lucida Sans Unicode"/>
              </a:rPr>
              <a:t>up </a:t>
            </a:r>
            <a:r>
              <a:rPr dirty="0" sz="2000" spc="-5">
                <a:latin typeface="Lucida Sans Unicode"/>
                <a:cs typeface="Lucida Sans Unicode"/>
              </a:rPr>
              <a:t>and</a:t>
            </a:r>
            <a:r>
              <a:rPr dirty="0" sz="2000" spc="-5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running.</a:t>
            </a:r>
            <a:endParaRPr sz="20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>
                <a:latin typeface="Lucida Sans Unicode"/>
                <a:cs typeface="Lucida Sans Unicode"/>
              </a:rPr>
              <a:t>For MAMP on Mac, </a:t>
            </a:r>
            <a:r>
              <a:rPr dirty="0" sz="2000" spc="-5">
                <a:latin typeface="Lucida Sans Unicode"/>
                <a:cs typeface="Lucida Sans Unicode"/>
              </a:rPr>
              <a:t>open the Mamp application and click </a:t>
            </a:r>
            <a:r>
              <a:rPr dirty="0" sz="2000">
                <a:latin typeface="Lucida Sans Unicode"/>
                <a:cs typeface="Lucida Sans Unicode"/>
              </a:rPr>
              <a:t>on "Open </a:t>
            </a:r>
            <a:r>
              <a:rPr dirty="0" sz="2000" spc="-5">
                <a:latin typeface="Lucida Sans Unicode"/>
                <a:cs typeface="Lucida Sans Unicode"/>
              </a:rPr>
              <a:t>WebStart</a:t>
            </a:r>
            <a:r>
              <a:rPr dirty="0" sz="2000" spc="-8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Page"</a:t>
            </a:r>
            <a:endParaRPr sz="20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You’re </a:t>
            </a:r>
            <a:r>
              <a:rPr dirty="0" sz="2000">
                <a:latin typeface="Lucida Sans Unicode"/>
                <a:cs typeface="Lucida Sans Unicode"/>
              </a:rPr>
              <a:t>now </a:t>
            </a:r>
            <a:r>
              <a:rPr dirty="0" sz="2000" spc="-5">
                <a:latin typeface="Lucida Sans Unicode"/>
                <a:cs typeface="Lucida Sans Unicode"/>
              </a:rPr>
              <a:t>ready to</a:t>
            </a:r>
            <a:r>
              <a:rPr dirty="0" sz="2000" spc="-55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go!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CA1BE"/>
              </a:buClr>
              <a:buFont typeface="Wingdings 3"/>
              <a:buChar char=""/>
            </a:pPr>
            <a:endParaRPr sz="205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>
                <a:latin typeface="Lucida Sans Unicode"/>
                <a:cs typeface="Lucida Sans Unicode"/>
              </a:rPr>
              <a:t>Keep </a:t>
            </a:r>
            <a:r>
              <a:rPr dirty="0" sz="2000" spc="-5">
                <a:latin typeface="Lucida Sans Unicode"/>
                <a:cs typeface="Lucida Sans Unicode"/>
              </a:rPr>
              <a:t>in </a:t>
            </a:r>
            <a:r>
              <a:rPr dirty="0" sz="2000">
                <a:latin typeface="Lucida Sans Unicode"/>
                <a:cs typeface="Lucida Sans Unicode"/>
              </a:rPr>
              <a:t>mind </a:t>
            </a:r>
            <a:r>
              <a:rPr dirty="0" sz="2000" spc="-5">
                <a:latin typeface="Lucida Sans Unicode"/>
                <a:cs typeface="Lucida Sans Unicode"/>
              </a:rPr>
              <a:t>the port</a:t>
            </a:r>
            <a:r>
              <a:rPr dirty="0" sz="2000" spc="-4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numbers</a:t>
            </a:r>
            <a:endParaRPr sz="20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dirty="0" sz="1600" spc="-5">
                <a:latin typeface="Lucida Sans Unicode"/>
                <a:cs typeface="Lucida Sans Unicode"/>
              </a:rPr>
              <a:t>WAMP:</a:t>
            </a:r>
            <a:endParaRPr sz="1600">
              <a:latin typeface="Lucida Sans Unicode"/>
              <a:cs typeface="Lucida Sans Unicode"/>
            </a:endParaRPr>
          </a:p>
          <a:p>
            <a:pPr lvl="2" marL="762635" indent="-229235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1400">
                <a:latin typeface="Lucida Sans Unicode"/>
                <a:cs typeface="Lucida Sans Unicode"/>
              </a:rPr>
              <a:t>Apache web server: 80</a:t>
            </a:r>
            <a:r>
              <a:rPr dirty="0" sz="1400" spc="-135">
                <a:latin typeface="Lucida Sans Unicode"/>
                <a:cs typeface="Lucida Sans Unicode"/>
              </a:rPr>
              <a:t> </a:t>
            </a:r>
            <a:r>
              <a:rPr dirty="0" sz="1400" spc="-5">
                <a:latin typeface="Lucida Sans Unicode"/>
                <a:cs typeface="Lucida Sans Unicode"/>
              </a:rPr>
              <a:t>(default)</a:t>
            </a:r>
            <a:endParaRPr sz="1400">
              <a:latin typeface="Lucida Sans Unicode"/>
              <a:cs typeface="Lucida Sans Unicode"/>
            </a:endParaRPr>
          </a:p>
          <a:p>
            <a:pPr lvl="2" marL="762635" indent="-229235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1400">
                <a:latin typeface="Lucida Sans Unicode"/>
                <a:cs typeface="Lucida Sans Unicode"/>
              </a:rPr>
              <a:t>MySql: </a:t>
            </a:r>
            <a:r>
              <a:rPr dirty="0" sz="1400" spc="-5">
                <a:latin typeface="Lucida Sans Unicode"/>
                <a:cs typeface="Lucida Sans Unicode"/>
              </a:rPr>
              <a:t>3306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 spc="-5">
                <a:latin typeface="Lucida Sans Unicode"/>
                <a:cs typeface="Lucida Sans Unicode"/>
              </a:rPr>
              <a:t>(default)</a:t>
            </a:r>
            <a:endParaRPr sz="1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270"/>
              </a:spcBef>
              <a:buClr>
                <a:srgbClr val="2CA1BE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dirty="0" sz="1600" spc="-5">
                <a:latin typeface="Lucida Sans Unicode"/>
                <a:cs typeface="Lucida Sans Unicode"/>
              </a:rPr>
              <a:t>MAMP</a:t>
            </a:r>
            <a:endParaRPr sz="1600">
              <a:latin typeface="Lucida Sans Unicode"/>
              <a:cs typeface="Lucida Sans Unicode"/>
            </a:endParaRPr>
          </a:p>
          <a:p>
            <a:pPr lvl="2" marL="762635" indent="-229235">
              <a:lnSpc>
                <a:spcPct val="100000"/>
              </a:lnSpc>
              <a:spcBef>
                <a:spcPts val="42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1400">
                <a:latin typeface="Lucida Sans Unicode"/>
                <a:cs typeface="Lucida Sans Unicode"/>
              </a:rPr>
              <a:t>Apache web server: </a:t>
            </a:r>
            <a:r>
              <a:rPr dirty="0" sz="1400" spc="-5">
                <a:latin typeface="Lucida Sans Unicode"/>
                <a:cs typeface="Lucida Sans Unicode"/>
              </a:rPr>
              <a:t>8888</a:t>
            </a:r>
            <a:r>
              <a:rPr dirty="0" sz="1400" spc="-13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(non-default)</a:t>
            </a:r>
            <a:endParaRPr sz="1400">
              <a:latin typeface="Lucida Sans Unicode"/>
              <a:cs typeface="Lucida Sans Unicode"/>
            </a:endParaRPr>
          </a:p>
          <a:p>
            <a:pPr lvl="2" marL="762635" indent="-229235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1400">
                <a:latin typeface="Lucida Sans Unicode"/>
                <a:cs typeface="Lucida Sans Unicode"/>
              </a:rPr>
              <a:t>MySql: </a:t>
            </a:r>
            <a:r>
              <a:rPr dirty="0" sz="1400" spc="-5">
                <a:latin typeface="Lucida Sans Unicode"/>
                <a:cs typeface="Lucida Sans Unicode"/>
              </a:rPr>
              <a:t>8889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(non-default)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1888" y="588181"/>
            <a:ext cx="4815092" cy="52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604520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Introduction </a:t>
            </a:r>
            <a:r>
              <a:rPr dirty="0" spc="-35"/>
              <a:t>to</a:t>
            </a:r>
            <a:r>
              <a:rPr dirty="0" spc="-75"/>
              <a:t> </a:t>
            </a:r>
            <a:r>
              <a:rPr dirty="0" spc="5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15542"/>
            <a:ext cx="10664190" cy="40328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PHP</a:t>
            </a:r>
            <a:r>
              <a:rPr dirty="0" sz="270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is </a:t>
            </a:r>
            <a:r>
              <a:rPr dirty="0" sz="2700">
                <a:latin typeface="Lucida Sans Unicode"/>
                <a:cs typeface="Lucida Sans Unicode"/>
              </a:rPr>
              <a:t>a </a:t>
            </a:r>
            <a:r>
              <a:rPr dirty="0" sz="2700" spc="-5">
                <a:latin typeface="Lucida Sans Unicode"/>
                <a:cs typeface="Lucida Sans Unicode"/>
              </a:rPr>
              <a:t>recursive acronym </a:t>
            </a:r>
            <a:r>
              <a:rPr dirty="0" sz="2700" spc="-10">
                <a:latin typeface="Lucida Sans Unicode"/>
                <a:cs typeface="Lucida Sans Unicode"/>
              </a:rPr>
              <a:t>(</a:t>
            </a:r>
            <a:r>
              <a:rPr dirty="0" u="heavy" sz="2700" spc="-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</a:t>
            </a:r>
            <a:r>
              <a:rPr dirty="0" sz="2700" spc="-10">
                <a:latin typeface="Lucida Sans Unicode"/>
                <a:cs typeface="Lucida Sans Unicode"/>
              </a:rPr>
              <a:t>HP: </a:t>
            </a:r>
            <a:r>
              <a:rPr dirty="0" u="heavy" sz="2700" spc="-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H</a:t>
            </a:r>
            <a:r>
              <a:rPr dirty="0" sz="2700" spc="-5">
                <a:latin typeface="Lucida Sans Unicode"/>
                <a:cs typeface="Lucida Sans Unicode"/>
              </a:rPr>
              <a:t>ypertext</a:t>
            </a:r>
            <a:r>
              <a:rPr dirty="0" sz="2700" spc="-50">
                <a:latin typeface="Lucida Sans Unicode"/>
                <a:cs typeface="Lucida Sans Unicode"/>
              </a:rPr>
              <a:t> </a:t>
            </a:r>
            <a:r>
              <a:rPr dirty="0" u="heavy" sz="2700" spc="-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</a:t>
            </a:r>
            <a:r>
              <a:rPr dirty="0" sz="2700" spc="-5">
                <a:latin typeface="Lucida Sans Unicode"/>
                <a:cs typeface="Lucida Sans Unicode"/>
              </a:rPr>
              <a:t>reprocessing)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A </a:t>
            </a:r>
            <a:r>
              <a:rPr dirty="0" sz="2700" spc="-5">
                <a:latin typeface="Lucida Sans Unicode"/>
                <a:cs typeface="Lucida Sans Unicode"/>
              </a:rPr>
              <a:t>programming language </a:t>
            </a:r>
            <a:r>
              <a:rPr dirty="0" sz="2700">
                <a:latin typeface="Lucida Sans Unicode"/>
                <a:cs typeface="Lucida Sans Unicode"/>
              </a:rPr>
              <a:t>for </a:t>
            </a:r>
            <a:r>
              <a:rPr dirty="0" sz="2700" spc="-10">
                <a:latin typeface="Lucida Sans Unicode"/>
                <a:cs typeface="Lucida Sans Unicode"/>
              </a:rPr>
              <a:t>creating </a:t>
            </a:r>
            <a:r>
              <a:rPr dirty="0" sz="2700" spc="-5">
                <a:latin typeface="Lucida Sans Unicode"/>
                <a:cs typeface="Lucida Sans Unicode"/>
              </a:rPr>
              <a:t>dynamic web pages and  is always executed on </a:t>
            </a:r>
            <a:r>
              <a:rPr dirty="0" sz="2700">
                <a:latin typeface="Lucida Sans Unicode"/>
                <a:cs typeface="Lucida Sans Unicode"/>
              </a:rPr>
              <a:t>the web </a:t>
            </a:r>
            <a:r>
              <a:rPr dirty="0" sz="2700" spc="-5">
                <a:latin typeface="Lucida Sans Unicode"/>
                <a:cs typeface="Lucida Sans Unicode"/>
              </a:rPr>
              <a:t>server (as opposed to the </a:t>
            </a:r>
            <a:r>
              <a:rPr dirty="0" sz="2700" spc="-10">
                <a:latin typeface="Lucida Sans Unicode"/>
                <a:cs typeface="Lucida Sans Unicode"/>
              </a:rPr>
              <a:t>web  </a:t>
            </a:r>
            <a:r>
              <a:rPr dirty="0" sz="2700" spc="-5">
                <a:latin typeface="Lucida Sans Unicode"/>
                <a:cs typeface="Lucida Sans Unicode"/>
              </a:rPr>
              <a:t>browser on </a:t>
            </a:r>
            <a:r>
              <a:rPr dirty="0" sz="2700">
                <a:latin typeface="Lucida Sans Unicode"/>
                <a:cs typeface="Lucida Sans Unicode"/>
              </a:rPr>
              <a:t>the </a:t>
            </a:r>
            <a:r>
              <a:rPr dirty="0" sz="2700" spc="-5">
                <a:latin typeface="Lucida Sans Unicode"/>
                <a:cs typeface="Lucida Sans Unicode"/>
              </a:rPr>
              <a:t>client</a:t>
            </a:r>
            <a:r>
              <a:rPr dirty="0" sz="2700" spc="-5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side)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PHP </a:t>
            </a:r>
            <a:r>
              <a:rPr dirty="0" sz="2700" spc="-5">
                <a:latin typeface="Lucida Sans Unicode"/>
                <a:cs typeface="Lucida Sans Unicode"/>
              </a:rPr>
              <a:t>commands typically contain </a:t>
            </a:r>
            <a:r>
              <a:rPr dirty="0" sz="2700">
                <a:latin typeface="Lucida Sans Unicode"/>
                <a:cs typeface="Lucida Sans Unicode"/>
              </a:rPr>
              <a:t>HTML</a:t>
            </a:r>
            <a:r>
              <a:rPr dirty="0" sz="2700" spc="-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code</a:t>
            </a:r>
            <a:endParaRPr sz="2700">
              <a:latin typeface="Lucida Sans Unicode"/>
              <a:cs typeface="Lucida Sans Unicode"/>
            </a:endParaRPr>
          </a:p>
          <a:p>
            <a:pPr marL="268605" marR="40957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When </a:t>
            </a:r>
            <a:r>
              <a:rPr dirty="0" sz="2700">
                <a:latin typeface="Lucida Sans Unicode"/>
                <a:cs typeface="Lucida Sans Unicode"/>
              </a:rPr>
              <a:t>PHP </a:t>
            </a:r>
            <a:r>
              <a:rPr dirty="0" sz="2700" spc="-5">
                <a:latin typeface="Lucida Sans Unicode"/>
                <a:cs typeface="Lucida Sans Unicode"/>
              </a:rPr>
              <a:t>commands are processed, only the output is </a:t>
            </a:r>
            <a:r>
              <a:rPr dirty="0" sz="2700">
                <a:latin typeface="Lucida Sans Unicode"/>
                <a:cs typeface="Lucida Sans Unicode"/>
              </a:rPr>
              <a:t>sent  </a:t>
            </a:r>
            <a:r>
              <a:rPr dirty="0" sz="2700" spc="-5">
                <a:latin typeface="Lucida Sans Unicode"/>
                <a:cs typeface="Lucida Sans Unicode"/>
              </a:rPr>
              <a:t>by the web server to the client's </a:t>
            </a:r>
            <a:r>
              <a:rPr dirty="0" sz="2700">
                <a:latin typeface="Lucida Sans Unicode"/>
                <a:cs typeface="Lucida Sans Unicode"/>
              </a:rPr>
              <a:t>web</a:t>
            </a:r>
            <a:r>
              <a:rPr dirty="0" sz="2700" spc="-4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browser</a:t>
            </a:r>
            <a:endParaRPr sz="2700">
              <a:latin typeface="Lucida Sans Unicode"/>
              <a:cs typeface="Lucida Sans Unicode"/>
            </a:endParaRPr>
          </a:p>
          <a:p>
            <a:pPr marL="12700" marR="3230245">
              <a:lnSpc>
                <a:spcPct val="112200"/>
              </a:lnSpc>
              <a:spcBef>
                <a:spcPts val="5"/>
              </a:spcBef>
            </a:pPr>
            <a:r>
              <a:rPr dirty="0" sz="2700">
                <a:latin typeface="Lucida Sans Unicode"/>
                <a:cs typeface="Lucida Sans Unicode"/>
              </a:rPr>
              <a:t>E.g., </a:t>
            </a:r>
            <a:r>
              <a:rPr dirty="0" sz="2700" spc="-5">
                <a:latin typeface="Lucida Sans Unicode"/>
                <a:cs typeface="Lucida Sans Unicode"/>
              </a:rPr>
              <a:t>&lt;?php echo "&lt;p&gt;Hello World&lt;/p&gt;"; </a:t>
            </a:r>
            <a:r>
              <a:rPr dirty="0" sz="2700">
                <a:latin typeface="Lucida Sans Unicode"/>
                <a:cs typeface="Lucida Sans Unicode"/>
              </a:rPr>
              <a:t>?&gt;  </a:t>
            </a:r>
            <a:r>
              <a:rPr dirty="0" sz="2700" spc="-5">
                <a:latin typeface="Lucida Sans Unicode"/>
                <a:cs typeface="Lucida Sans Unicode"/>
              </a:rPr>
              <a:t>The output: &lt;p&gt;Hello</a:t>
            </a:r>
            <a:r>
              <a:rPr dirty="0" sz="2700" spc="-1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World&lt;/p&gt;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502" y="597338"/>
            <a:ext cx="935117" cy="41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65834"/>
            <a:ext cx="10553065" cy="209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1143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Create</a:t>
            </a:r>
            <a:r>
              <a:rPr dirty="0" sz="2700">
                <a:latin typeface="Lucida Sans Unicode"/>
                <a:cs typeface="Lucida Sans Unicode"/>
              </a:rPr>
              <a:t> a PHP </a:t>
            </a:r>
            <a:r>
              <a:rPr dirty="0" sz="2700" spc="-5">
                <a:latin typeface="Lucida Sans Unicode"/>
                <a:cs typeface="Lucida Sans Unicode"/>
              </a:rPr>
              <a:t>program using </a:t>
            </a:r>
            <a:r>
              <a:rPr dirty="0" sz="2700">
                <a:latin typeface="Lucida Sans Unicode"/>
                <a:cs typeface="Lucida Sans Unicode"/>
              </a:rPr>
              <a:t>a </a:t>
            </a:r>
            <a:r>
              <a:rPr dirty="0" sz="2700" spc="-5">
                <a:latin typeface="Lucida Sans Unicode"/>
                <a:cs typeface="Lucida Sans Unicode"/>
              </a:rPr>
              <a:t>text editor and </a:t>
            </a:r>
            <a:r>
              <a:rPr dirty="0" sz="2700">
                <a:latin typeface="Lucida Sans Unicode"/>
                <a:cs typeface="Lucida Sans Unicode"/>
              </a:rPr>
              <a:t>save </a:t>
            </a:r>
            <a:r>
              <a:rPr dirty="0" sz="2700" spc="-5">
                <a:latin typeface="Lucida Sans Unicode"/>
                <a:cs typeface="Lucida Sans Unicode"/>
              </a:rPr>
              <a:t>it as </a:t>
            </a:r>
            <a:r>
              <a:rPr dirty="0" sz="2700">
                <a:latin typeface="Lucida Sans Unicode"/>
                <a:cs typeface="Lucida Sans Unicode"/>
              </a:rPr>
              <a:t>a </a:t>
            </a:r>
            <a:r>
              <a:rPr dirty="0" sz="2700" spc="-5">
                <a:latin typeface="Lucida Sans Unicode"/>
                <a:cs typeface="Lucida Sans Unicode"/>
              </a:rPr>
              <a:t>text  </a:t>
            </a:r>
            <a:r>
              <a:rPr dirty="0" sz="2700">
                <a:latin typeface="Lucida Sans Unicode"/>
                <a:cs typeface="Lucida Sans Unicode"/>
              </a:rPr>
              <a:t>file with a </a:t>
            </a:r>
            <a:r>
              <a:rPr dirty="0" sz="2700" spc="-10">
                <a:latin typeface="Lucida Sans Unicode"/>
                <a:cs typeface="Lucida Sans Unicode"/>
              </a:rPr>
              <a:t>.php</a:t>
            </a:r>
            <a:r>
              <a:rPr dirty="0" sz="2700" spc="-5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extension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Place </a:t>
            </a:r>
            <a:r>
              <a:rPr dirty="0" sz="2700" spc="-5">
                <a:latin typeface="Lucida Sans Unicode"/>
                <a:cs typeface="Lucida Sans Unicode"/>
              </a:rPr>
              <a:t>the PHP </a:t>
            </a:r>
            <a:r>
              <a:rPr dirty="0" sz="2700">
                <a:latin typeface="Lucida Sans Unicode"/>
                <a:cs typeface="Lucida Sans Unicode"/>
              </a:rPr>
              <a:t>file </a:t>
            </a:r>
            <a:r>
              <a:rPr dirty="0" sz="2700" spc="-5">
                <a:latin typeface="Lucida Sans Unicode"/>
                <a:cs typeface="Lucida Sans Unicode"/>
              </a:rPr>
              <a:t>in the WAMP/MAMP </a:t>
            </a:r>
            <a:r>
              <a:rPr dirty="0" sz="2700">
                <a:latin typeface="Lucida Sans Unicode"/>
                <a:cs typeface="Lucida Sans Unicode"/>
              </a:rPr>
              <a:t>web server's </a:t>
            </a:r>
            <a:r>
              <a:rPr dirty="0" sz="2700" spc="-5">
                <a:latin typeface="Lucida Sans Unicode"/>
                <a:cs typeface="Lucida Sans Unicode"/>
              </a:rPr>
              <a:t>root</a:t>
            </a:r>
            <a:r>
              <a:rPr dirty="0" sz="2700" spc="-7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folder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WAMP:</a:t>
            </a:r>
            <a:r>
              <a:rPr dirty="0" sz="2300" spc="-3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c:\wamp\www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MAMP:</a:t>
            </a:r>
            <a:r>
              <a:rPr dirty="0" sz="2300" spc="-2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/Applications/MAMP/htdocs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552" y="597295"/>
            <a:ext cx="3911377" cy="41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558" y="572954"/>
            <a:ext cx="6805435" cy="53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19" y="588196"/>
            <a:ext cx="2702833" cy="42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8068" y="1414042"/>
            <a:ext cx="3918585" cy="327723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M</a:t>
            </a:r>
            <a:r>
              <a:rPr dirty="0" sz="2700" spc="-5">
                <a:latin typeface="Lucida Sans Unicode"/>
                <a:cs typeface="Lucida Sans Unicode"/>
              </a:rPr>
              <a:t>ulti-line</a:t>
            </a:r>
            <a:r>
              <a:rPr dirty="0" sz="2700" spc="-6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comments</a:t>
            </a:r>
            <a:endParaRPr sz="2700">
              <a:latin typeface="Lucida Sans Unicode"/>
              <a:cs typeface="Lucida Sans Unicode"/>
            </a:endParaRPr>
          </a:p>
          <a:p>
            <a:pPr marL="295910">
              <a:lnSpc>
                <a:spcPct val="100000"/>
              </a:lnSpc>
              <a:spcBef>
                <a:spcPts val="355"/>
              </a:spcBef>
            </a:pPr>
            <a:r>
              <a:rPr dirty="0" sz="2300" spc="-5">
                <a:solidFill>
                  <a:srgbClr val="DA1F28"/>
                </a:solidFill>
                <a:latin typeface="Lucida Sans Unicode"/>
                <a:cs typeface="Lucida Sans Unicode"/>
              </a:rPr>
              <a:t>/*</a:t>
            </a:r>
            <a:endParaRPr sz="2300">
              <a:latin typeface="Lucida Sans Unicode"/>
              <a:cs typeface="Lucida Sans Unicode"/>
            </a:endParaRPr>
          </a:p>
          <a:p>
            <a:pPr marL="524510">
              <a:lnSpc>
                <a:spcPct val="100000"/>
              </a:lnSpc>
              <a:spcBef>
                <a:spcPts val="300"/>
              </a:spcBef>
            </a:pPr>
            <a:r>
              <a:rPr dirty="0" sz="2300" spc="-5">
                <a:solidFill>
                  <a:srgbClr val="DA1F28"/>
                </a:solidFill>
                <a:latin typeface="Lucida Sans Unicode"/>
                <a:cs typeface="Lucida Sans Unicode"/>
              </a:rPr>
              <a:t>This is all</a:t>
            </a:r>
            <a:r>
              <a:rPr dirty="0" sz="2300" spc="-100">
                <a:solidFill>
                  <a:srgbClr val="DA1F28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">
                <a:solidFill>
                  <a:srgbClr val="DA1F28"/>
                </a:solidFill>
                <a:latin typeface="Lucida Sans Unicode"/>
                <a:cs typeface="Lucida Sans Unicode"/>
              </a:rPr>
              <a:t>one</a:t>
            </a:r>
            <a:endParaRPr sz="2300">
              <a:latin typeface="Lucida Sans Unicode"/>
              <a:cs typeface="Lucida Sans Unicode"/>
            </a:endParaRPr>
          </a:p>
          <a:p>
            <a:pPr marL="615950">
              <a:lnSpc>
                <a:spcPct val="100000"/>
              </a:lnSpc>
              <a:spcBef>
                <a:spcPts val="300"/>
              </a:spcBef>
            </a:pPr>
            <a:r>
              <a:rPr dirty="0" sz="2300">
                <a:solidFill>
                  <a:srgbClr val="DA1F28"/>
                </a:solidFill>
                <a:latin typeface="Lucida Sans Unicode"/>
                <a:cs typeface="Lucida Sans Unicode"/>
              </a:rPr>
              <a:t>big</a:t>
            </a:r>
            <a:r>
              <a:rPr dirty="0" sz="2300" spc="-85">
                <a:solidFill>
                  <a:srgbClr val="DA1F28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">
                <a:solidFill>
                  <a:srgbClr val="DA1F28"/>
                </a:solidFill>
                <a:latin typeface="Lucida Sans Unicode"/>
                <a:cs typeface="Lucida Sans Unicode"/>
              </a:rPr>
              <a:t>comment</a:t>
            </a:r>
            <a:endParaRPr sz="2300">
              <a:latin typeface="Lucida Sans Unicode"/>
              <a:cs typeface="Lucida Sans Unicode"/>
            </a:endParaRPr>
          </a:p>
          <a:p>
            <a:pPr marL="295910">
              <a:lnSpc>
                <a:spcPct val="100000"/>
              </a:lnSpc>
              <a:spcBef>
                <a:spcPts val="300"/>
              </a:spcBef>
            </a:pPr>
            <a:r>
              <a:rPr dirty="0" sz="2300" spc="5">
                <a:solidFill>
                  <a:srgbClr val="DA1F28"/>
                </a:solidFill>
                <a:latin typeface="Lucida Sans Unicode"/>
                <a:cs typeface="Lucida Sans Unicode"/>
              </a:rPr>
              <a:t>*/</a:t>
            </a:r>
            <a:endParaRPr sz="23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4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Single-line</a:t>
            </a:r>
            <a:r>
              <a:rPr dirty="0" sz="2700" spc="-9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comments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Begin</a:t>
            </a:r>
            <a:r>
              <a:rPr dirty="0" sz="2300" spc="-2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with</a:t>
            </a:r>
            <a:endParaRPr sz="2300">
              <a:latin typeface="Lucida Sans Unicode"/>
              <a:cs typeface="Lucida Sans Unicode"/>
            </a:endParaRPr>
          </a:p>
          <a:p>
            <a:pPr marL="617855">
              <a:lnSpc>
                <a:spcPct val="100000"/>
              </a:lnSpc>
              <a:spcBef>
                <a:spcPts val="430"/>
              </a:spcBef>
            </a:pPr>
            <a:r>
              <a:rPr dirty="0" sz="2100" spc="-5">
                <a:solidFill>
                  <a:srgbClr val="DA1F28"/>
                </a:solidFill>
                <a:latin typeface="Lucida Sans Unicode"/>
                <a:cs typeface="Lucida Sans Unicode"/>
              </a:rPr>
              <a:t>// or</a:t>
            </a:r>
            <a:r>
              <a:rPr dirty="0" sz="2100" spc="-10">
                <a:solidFill>
                  <a:srgbClr val="DA1F28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DA1F28"/>
                </a:solidFill>
                <a:latin typeface="Lucida Sans Unicode"/>
                <a:cs typeface="Lucida Sans Unicode"/>
              </a:rPr>
              <a:t>#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558" y="566908"/>
            <a:ext cx="5330208" cy="514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8068" y="1436877"/>
            <a:ext cx="9994265" cy="3606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600">
                <a:latin typeface="Lucida Sans Unicode"/>
                <a:cs typeface="Lucida Sans Unicode"/>
              </a:rPr>
              <a:t>M</a:t>
            </a:r>
            <a:r>
              <a:rPr dirty="0" sz="2600">
                <a:latin typeface="Lucida Sans Unicode"/>
                <a:cs typeface="Lucida Sans Unicode"/>
              </a:rPr>
              <a:t>ay be </a:t>
            </a:r>
            <a:r>
              <a:rPr dirty="0" sz="2600" spc="-5">
                <a:latin typeface="Lucida Sans Unicode"/>
                <a:cs typeface="Lucida Sans Unicode"/>
              </a:rPr>
              <a:t>of </a:t>
            </a:r>
            <a:r>
              <a:rPr dirty="0" sz="2600">
                <a:latin typeface="Lucida Sans Unicode"/>
                <a:cs typeface="Lucida Sans Unicode"/>
              </a:rPr>
              <a:t>any </a:t>
            </a:r>
            <a:r>
              <a:rPr dirty="0" sz="2600" spc="-5">
                <a:latin typeface="Lucida Sans Unicode"/>
                <a:cs typeface="Lucida Sans Unicode"/>
              </a:rPr>
              <a:t>length</a:t>
            </a:r>
            <a:r>
              <a:rPr dirty="0" sz="2600" spc="-30">
                <a:latin typeface="Lucida Sans Unicode"/>
                <a:cs typeface="Lucida Sans Unicode"/>
              </a:rPr>
              <a:t> </a:t>
            </a:r>
            <a:r>
              <a:rPr dirty="0" sz="2600" spc="-5">
                <a:latin typeface="Lucida Sans Unicode"/>
                <a:cs typeface="Lucida Sans Unicode"/>
              </a:rPr>
              <a:t>(&gt;=2)</a:t>
            </a:r>
            <a:endParaRPr sz="2600">
              <a:latin typeface="Lucida Sans Unicode"/>
              <a:cs typeface="Lucida Sans Unicode"/>
            </a:endParaRPr>
          </a:p>
          <a:p>
            <a:pPr marL="268605" indent="-256540">
              <a:lnSpc>
                <a:spcPts val="3115"/>
              </a:lnSpc>
              <a:spcBef>
                <a:spcPts val="80"/>
              </a:spcBef>
              <a:buClr>
                <a:srgbClr val="2CA1BE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600">
                <a:latin typeface="Lucida Sans Unicode"/>
                <a:cs typeface="Lucida Sans Unicode"/>
              </a:rPr>
              <a:t>Begin with a dollar sign:</a:t>
            </a:r>
            <a:r>
              <a:rPr dirty="0" sz="2600" spc="-5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$</a:t>
            </a:r>
            <a:endParaRPr sz="26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ts val="3115"/>
              </a:lnSpc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600">
                <a:latin typeface="Lucida Sans Unicode"/>
                <a:cs typeface="Lucida Sans Unicode"/>
              </a:rPr>
              <a:t>Ex. </a:t>
            </a:r>
            <a:r>
              <a:rPr dirty="0" sz="2600" spc="-5">
                <a:latin typeface="Lucida Sans Unicode"/>
                <a:cs typeface="Lucida Sans Unicode"/>
              </a:rPr>
              <a:t>$foo</a:t>
            </a:r>
            <a:endParaRPr sz="26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600">
                <a:latin typeface="Lucida Sans Unicode"/>
                <a:cs typeface="Lucida Sans Unicode"/>
              </a:rPr>
              <a:t>Can </a:t>
            </a:r>
            <a:r>
              <a:rPr dirty="0" sz="2600" spc="-5">
                <a:latin typeface="Lucida Sans Unicode"/>
                <a:cs typeface="Lucida Sans Unicode"/>
              </a:rPr>
              <a:t>contain letters, </a:t>
            </a:r>
            <a:r>
              <a:rPr dirty="0" sz="2600">
                <a:latin typeface="Lucida Sans Unicode"/>
                <a:cs typeface="Lucida Sans Unicode"/>
              </a:rPr>
              <a:t>numbers &amp;</a:t>
            </a:r>
            <a:r>
              <a:rPr dirty="0" sz="2600" spc="-6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underscores</a:t>
            </a:r>
            <a:endParaRPr sz="26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85"/>
              </a:spcBef>
              <a:buClr>
                <a:srgbClr val="2CA1BE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600">
                <a:latin typeface="Lucida Sans Unicode"/>
                <a:cs typeface="Lucida Sans Unicode"/>
              </a:rPr>
              <a:t>Are case</a:t>
            </a:r>
            <a:r>
              <a:rPr dirty="0" sz="2600" spc="-1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sensitive</a:t>
            </a:r>
            <a:endParaRPr sz="26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85"/>
              </a:spcBef>
              <a:buClr>
                <a:srgbClr val="2CA1BE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600">
                <a:latin typeface="Lucida Sans Unicode"/>
                <a:cs typeface="Lucida Sans Unicode"/>
              </a:rPr>
              <a:t>Can have </a:t>
            </a:r>
            <a:r>
              <a:rPr dirty="0" sz="2600" spc="-5">
                <a:latin typeface="Lucida Sans Unicode"/>
                <a:cs typeface="Lucida Sans Unicode"/>
              </a:rPr>
              <a:t>the </a:t>
            </a:r>
            <a:r>
              <a:rPr dirty="0" sz="2600">
                <a:latin typeface="Lucida Sans Unicode"/>
                <a:cs typeface="Lucida Sans Unicode"/>
              </a:rPr>
              <a:t>same name </a:t>
            </a:r>
            <a:r>
              <a:rPr dirty="0" sz="2600" spc="-5">
                <a:latin typeface="Lucida Sans Unicode"/>
                <a:cs typeface="Lucida Sans Unicode"/>
              </a:rPr>
              <a:t>as </a:t>
            </a:r>
            <a:r>
              <a:rPr dirty="0" sz="2600">
                <a:latin typeface="Lucida Sans Unicode"/>
                <a:cs typeface="Lucida Sans Unicode"/>
              </a:rPr>
              <a:t>a function (but</a:t>
            </a:r>
            <a:r>
              <a:rPr dirty="0" sz="2600" spc="-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shouldn’t!)</a:t>
            </a:r>
            <a:endParaRPr sz="26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ts val="2810"/>
              </a:lnSpc>
              <a:spcBef>
                <a:spcPts val="445"/>
              </a:spcBef>
              <a:buClr>
                <a:srgbClr val="2CA1BE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600">
                <a:latin typeface="Lucida Sans Unicode"/>
                <a:cs typeface="Lucida Sans Unicode"/>
              </a:rPr>
              <a:t>Are </a:t>
            </a:r>
            <a:r>
              <a:rPr dirty="0" sz="2600" spc="-5">
                <a:latin typeface="Lucida Sans Unicode"/>
                <a:cs typeface="Lucida Sans Unicode"/>
              </a:rPr>
              <a:t>declared </a:t>
            </a:r>
            <a:r>
              <a:rPr dirty="0" sz="2600">
                <a:latin typeface="Lucida Sans Unicode"/>
                <a:cs typeface="Lucida Sans Unicode"/>
              </a:rPr>
              <a:t>dynamically when first used via the </a:t>
            </a:r>
            <a:r>
              <a:rPr dirty="0" sz="2600">
                <a:solidFill>
                  <a:srgbClr val="DA1F28"/>
                </a:solidFill>
                <a:latin typeface="Lucida Sans Unicode"/>
                <a:cs typeface="Lucida Sans Unicode"/>
              </a:rPr>
              <a:t>assignment  operator</a:t>
            </a:r>
            <a:r>
              <a:rPr dirty="0" sz="2600" spc="-20">
                <a:solidFill>
                  <a:srgbClr val="DA1F28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5">
                <a:latin typeface="Lucida Sans Unicode"/>
                <a:cs typeface="Lucida Sans Unicode"/>
              </a:rPr>
              <a:t>(=).</a:t>
            </a:r>
            <a:endParaRPr sz="26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ts val="3065"/>
              </a:lnSpc>
              <a:buClr>
                <a:srgbClr val="2CA1BE"/>
              </a:buClr>
              <a:buFont typeface="Wingdings"/>
              <a:buChar char=""/>
              <a:tabLst>
                <a:tab pos="525145" algn="l"/>
                <a:tab pos="1221105" algn="l"/>
              </a:tabLst>
            </a:pPr>
            <a:r>
              <a:rPr dirty="0" sz="2600">
                <a:latin typeface="Lucida Sans Unicode"/>
                <a:cs typeface="Lucida Sans Unicode"/>
              </a:rPr>
              <a:t>Ex.	</a:t>
            </a:r>
            <a:r>
              <a:rPr dirty="0" sz="2600" spc="-5">
                <a:latin typeface="Lucida Sans Unicode"/>
                <a:cs typeface="Lucida Sans Unicode"/>
              </a:rPr>
              <a:t>$foo </a:t>
            </a:r>
            <a:r>
              <a:rPr dirty="0" sz="2600">
                <a:latin typeface="Lucida Sans Unicode"/>
                <a:cs typeface="Lucida Sans Unicode"/>
              </a:rPr>
              <a:t>=</a:t>
            </a:r>
            <a:r>
              <a:rPr dirty="0" sz="2600" spc="-15">
                <a:latin typeface="Lucida Sans Unicode"/>
                <a:cs typeface="Lucida Sans Unicode"/>
              </a:rPr>
              <a:t> </a:t>
            </a:r>
            <a:r>
              <a:rPr dirty="0" sz="2600" spc="-5">
                <a:latin typeface="Lucida Sans Unicode"/>
                <a:cs typeface="Lucida Sans Unicode"/>
              </a:rPr>
              <a:t>75;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540" y="597310"/>
            <a:ext cx="2766863" cy="50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1144" y="1204721"/>
            <a:ext cx="7497445" cy="470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>
                <a:latin typeface="Lucida Sans Unicode"/>
                <a:cs typeface="Lucida Sans Unicode"/>
              </a:rPr>
              <a:t>PH</a:t>
            </a:r>
            <a:r>
              <a:rPr dirty="0" sz="2400">
                <a:latin typeface="Lucida Sans Unicode"/>
                <a:cs typeface="Lucida Sans Unicode"/>
              </a:rPr>
              <a:t>P's </a:t>
            </a:r>
            <a:r>
              <a:rPr dirty="0" sz="2400" spc="-5">
                <a:latin typeface="Lucida Sans Unicode"/>
                <a:cs typeface="Lucida Sans Unicode"/>
              </a:rPr>
              <a:t>Data</a:t>
            </a:r>
            <a:r>
              <a:rPr dirty="0" sz="2400" spc="-10">
                <a:latin typeface="Lucida Sans Unicode"/>
                <a:cs typeface="Lucida Sans Unicode"/>
              </a:rPr>
              <a:t> Types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Integer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Float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String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Boolean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>
                <a:latin typeface="Lucida Sans Unicode"/>
                <a:cs typeface="Lucida Sans Unicode"/>
              </a:rPr>
              <a:t>Array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Object</a:t>
            </a:r>
            <a:endParaRPr sz="24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ts val="2590"/>
              </a:lnSpc>
              <a:spcBef>
                <a:spcPts val="45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The type of </a:t>
            </a:r>
            <a:r>
              <a:rPr dirty="0" sz="2400">
                <a:latin typeface="Lucida Sans Unicode"/>
                <a:cs typeface="Lucida Sans Unicode"/>
              </a:rPr>
              <a:t>a </a:t>
            </a:r>
            <a:r>
              <a:rPr dirty="0" sz="2400" spc="-5">
                <a:latin typeface="Lucida Sans Unicode"/>
                <a:cs typeface="Lucida Sans Unicode"/>
              </a:rPr>
              <a:t>variable is determined by the </a:t>
            </a:r>
            <a:r>
              <a:rPr dirty="0" sz="2400">
                <a:latin typeface="Lucida Sans Unicode"/>
                <a:cs typeface="Lucida Sans Unicode"/>
              </a:rPr>
              <a:t>value  </a:t>
            </a:r>
            <a:r>
              <a:rPr dirty="0" sz="2400" spc="-5">
                <a:latin typeface="Lucida Sans Unicode"/>
                <a:cs typeface="Lucida Sans Unicode"/>
              </a:rPr>
              <a:t>assigned to it (like VB's </a:t>
            </a:r>
            <a:r>
              <a:rPr dirty="0" sz="2400">
                <a:latin typeface="Lucida Sans Unicode"/>
                <a:cs typeface="Lucida Sans Unicode"/>
              </a:rPr>
              <a:t>variant </a:t>
            </a:r>
            <a:r>
              <a:rPr dirty="0" sz="2400" spc="-5">
                <a:latin typeface="Lucida Sans Unicode"/>
                <a:cs typeface="Lucida Sans Unicode"/>
              </a:rPr>
              <a:t>data</a:t>
            </a:r>
            <a:r>
              <a:rPr dirty="0" sz="2400" spc="2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type).</a:t>
            </a:r>
            <a:endParaRPr sz="24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7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>
                <a:latin typeface="Lucida Sans Unicode"/>
                <a:cs typeface="Lucida Sans Unicode"/>
              </a:rPr>
              <a:t>PHP </a:t>
            </a:r>
            <a:r>
              <a:rPr dirty="0" sz="2400" spc="-5">
                <a:latin typeface="Lucida Sans Unicode"/>
                <a:cs typeface="Lucida Sans Unicode"/>
              </a:rPr>
              <a:t>also </a:t>
            </a:r>
            <a:r>
              <a:rPr dirty="0" sz="2400">
                <a:latin typeface="Lucida Sans Unicode"/>
                <a:cs typeface="Lucida Sans Unicode"/>
              </a:rPr>
              <a:t>supports variable variables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>
                <a:latin typeface="Lucida Sans Unicode"/>
                <a:cs typeface="Lucida Sans Unicode"/>
              </a:rPr>
              <a:t>Example</a:t>
            </a:r>
            <a:endParaRPr sz="24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209"/>
              </a:spcBef>
            </a:pPr>
            <a:r>
              <a:rPr dirty="0" sz="2000" spc="-5">
                <a:latin typeface="Lucida Sans Unicode"/>
                <a:cs typeface="Lucida Sans Unicode"/>
              </a:rPr>
              <a:t>$varname </a:t>
            </a:r>
            <a:r>
              <a:rPr dirty="0" sz="2000">
                <a:latin typeface="Lucida Sans Unicode"/>
                <a:cs typeface="Lucida Sans Unicode"/>
              </a:rPr>
              <a:t>=</a:t>
            </a:r>
            <a:r>
              <a:rPr dirty="0" sz="2000" spc="-4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'tireqty'</a:t>
            </a:r>
            <a:endParaRPr sz="20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155"/>
              </a:spcBef>
            </a:pPr>
            <a:r>
              <a:rPr dirty="0" sz="2000" spc="-5">
                <a:latin typeface="Lucida Sans Unicode"/>
                <a:cs typeface="Lucida Sans Unicode"/>
              </a:rPr>
              <a:t>$$varname then evaluates to</a:t>
            </a:r>
            <a:r>
              <a:rPr dirty="0" sz="2000" spc="-4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$tireqty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23" y="588196"/>
            <a:ext cx="2507758" cy="42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8068" y="1414042"/>
            <a:ext cx="9942830" cy="312547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Co</a:t>
            </a:r>
            <a:r>
              <a:rPr dirty="0" sz="2700">
                <a:latin typeface="Lucida Sans Unicode"/>
                <a:cs typeface="Lucida Sans Unicode"/>
              </a:rPr>
              <a:t>nstants store values </a:t>
            </a:r>
            <a:r>
              <a:rPr dirty="0" sz="2700" spc="-5">
                <a:latin typeface="Lucida Sans Unicode"/>
                <a:cs typeface="Lucida Sans Unicode"/>
              </a:rPr>
              <a:t>that cannot </a:t>
            </a:r>
            <a:r>
              <a:rPr dirty="0" sz="2700">
                <a:latin typeface="Lucida Sans Unicode"/>
                <a:cs typeface="Lucida Sans Unicode"/>
              </a:rPr>
              <a:t>be </a:t>
            </a:r>
            <a:r>
              <a:rPr dirty="0" sz="2700" spc="-5">
                <a:latin typeface="Lucida Sans Unicode"/>
                <a:cs typeface="Lucida Sans Unicode"/>
              </a:rPr>
              <a:t>changed at</a:t>
            </a:r>
            <a:r>
              <a:rPr dirty="0" sz="2700" spc="-3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runtime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5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Examples</a:t>
            </a:r>
            <a:endParaRPr sz="23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25"/>
              </a:spcBef>
            </a:pPr>
            <a:r>
              <a:rPr dirty="0" sz="2100" spc="-5">
                <a:latin typeface="Lucida Sans Unicode"/>
                <a:cs typeface="Lucida Sans Unicode"/>
              </a:rPr>
              <a:t>define('TIREPRICE',</a:t>
            </a:r>
            <a:r>
              <a:rPr dirty="0" sz="2100" spc="-20">
                <a:latin typeface="Lucida Sans Unicode"/>
                <a:cs typeface="Lucida Sans Unicod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100);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09"/>
              </a:spcBef>
            </a:pPr>
            <a:r>
              <a:rPr dirty="0" sz="2100" spc="-5">
                <a:latin typeface="Lucida Sans Unicode"/>
                <a:cs typeface="Lucida Sans Unicode"/>
              </a:rPr>
              <a:t>define('OILPRICE',</a:t>
            </a:r>
            <a:r>
              <a:rPr dirty="0" sz="2100" spc="5">
                <a:latin typeface="Lucida Sans Unicode"/>
                <a:cs typeface="Lucida Sans Unicod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10);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00"/>
              </a:spcBef>
            </a:pPr>
            <a:r>
              <a:rPr dirty="0" sz="2100" spc="-5">
                <a:latin typeface="Lucida Sans Unicode"/>
                <a:cs typeface="Lucida Sans Unicode"/>
              </a:rPr>
              <a:t>define('SPARKPRICE',</a:t>
            </a:r>
            <a:r>
              <a:rPr dirty="0" sz="2100" spc="-15">
                <a:latin typeface="Lucida Sans Unicode"/>
                <a:cs typeface="Lucida Sans Unicod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4);</a:t>
            </a:r>
            <a:endParaRPr sz="21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26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Constants </a:t>
            </a:r>
            <a:r>
              <a:rPr dirty="0" sz="2300" spc="-5">
                <a:latin typeface="Lucida Sans Unicode"/>
                <a:cs typeface="Lucida Sans Unicode"/>
              </a:rPr>
              <a:t>are </a:t>
            </a:r>
            <a:r>
              <a:rPr dirty="0" u="heavy" sz="230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not</a:t>
            </a:r>
            <a:r>
              <a:rPr dirty="0" sz="230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preceded by</a:t>
            </a:r>
            <a:r>
              <a:rPr dirty="0" sz="2300" spc="-5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$</a:t>
            </a:r>
            <a:endParaRPr sz="2300">
              <a:latin typeface="Lucida Sans Unicode"/>
              <a:cs typeface="Lucida Sans Unicode"/>
            </a:endParaRPr>
          </a:p>
          <a:p>
            <a:pPr lvl="1" marL="524510" marR="274955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It is </a:t>
            </a:r>
            <a:r>
              <a:rPr dirty="0" sz="2300">
                <a:latin typeface="Lucida Sans Unicode"/>
                <a:cs typeface="Lucida Sans Unicode"/>
              </a:rPr>
              <a:t>good </a:t>
            </a:r>
            <a:r>
              <a:rPr dirty="0" sz="2300" spc="-5">
                <a:latin typeface="Lucida Sans Unicode"/>
                <a:cs typeface="Lucida Sans Unicode"/>
              </a:rPr>
              <a:t>practice (though </a:t>
            </a:r>
            <a:r>
              <a:rPr dirty="0" sz="2300">
                <a:latin typeface="Lucida Sans Unicode"/>
                <a:cs typeface="Lucida Sans Unicode"/>
              </a:rPr>
              <a:t>not required) </a:t>
            </a:r>
            <a:r>
              <a:rPr dirty="0" sz="2300" spc="-5">
                <a:latin typeface="Lucida Sans Unicode"/>
                <a:cs typeface="Lucida Sans Unicode"/>
              </a:rPr>
              <a:t>to use all </a:t>
            </a:r>
            <a:r>
              <a:rPr dirty="0" sz="2300">
                <a:latin typeface="Lucida Sans Unicode"/>
                <a:cs typeface="Lucida Sans Unicode"/>
              </a:rPr>
              <a:t>uppercase for  </a:t>
            </a:r>
            <a:r>
              <a:rPr dirty="0" sz="2300" spc="-5">
                <a:latin typeface="Lucida Sans Unicode"/>
                <a:cs typeface="Lucida Sans Unicode"/>
              </a:rPr>
              <a:t>constants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696" y="588181"/>
            <a:ext cx="5264681" cy="52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8068" y="1442973"/>
            <a:ext cx="7076440" cy="403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Th</a:t>
            </a:r>
            <a:r>
              <a:rPr dirty="0" sz="2400" spc="-5">
                <a:latin typeface="Lucida Sans Unicode"/>
                <a:cs typeface="Lucida Sans Unicode"/>
              </a:rPr>
              <a:t>e period (.) is </a:t>
            </a:r>
            <a:r>
              <a:rPr dirty="0" sz="2400">
                <a:latin typeface="Lucida Sans Unicode"/>
                <a:cs typeface="Lucida Sans Unicode"/>
              </a:rPr>
              <a:t>used for string</a:t>
            </a:r>
            <a:r>
              <a:rPr dirty="0" sz="2400" spc="55">
                <a:latin typeface="Lucida Sans Unicode"/>
                <a:cs typeface="Lucida Sans Unicode"/>
              </a:rPr>
              <a:t> </a:t>
            </a:r>
            <a:r>
              <a:rPr dirty="0" sz="2400" spc="-10">
                <a:latin typeface="Lucida Sans Unicode"/>
                <a:cs typeface="Lucida Sans Unicode"/>
              </a:rPr>
              <a:t>concatenation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11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>
                <a:latin typeface="Lucida Sans Unicode"/>
                <a:cs typeface="Lucida Sans Unicode"/>
              </a:rPr>
              <a:t>Example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1</a:t>
            </a:r>
            <a:endParaRPr sz="2000">
              <a:latin typeface="Lucida Sans Unicode"/>
              <a:cs typeface="Lucida Sans Unicode"/>
            </a:endParaRPr>
          </a:p>
          <a:p>
            <a:pPr marL="762635" marR="4798060">
              <a:lnSpc>
                <a:spcPct val="108600"/>
              </a:lnSpc>
              <a:spcBef>
                <a:spcPts val="15"/>
              </a:spcBef>
            </a:pPr>
            <a:r>
              <a:rPr dirty="0" sz="1800" spc="-5">
                <a:latin typeface="Lucida Sans Unicode"/>
                <a:cs typeface="Lucida Sans Unicode"/>
              </a:rPr>
              <a:t>echo</a:t>
            </a:r>
            <a:r>
              <a:rPr dirty="0" sz="1800" spc="-9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$fname;  echo </a:t>
            </a:r>
            <a:r>
              <a:rPr dirty="0" sz="1800">
                <a:latin typeface="Lucida Sans Unicode"/>
                <a:cs typeface="Lucida Sans Unicode"/>
              </a:rPr>
              <a:t>" ";  </a:t>
            </a:r>
            <a:r>
              <a:rPr dirty="0" sz="1800" spc="-5">
                <a:latin typeface="Lucida Sans Unicode"/>
                <a:cs typeface="Lucida Sans Unicode"/>
              </a:rPr>
              <a:t>echo</a:t>
            </a:r>
            <a:r>
              <a:rPr dirty="0" sz="1800" spc="-7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$lname;</a:t>
            </a:r>
            <a:endParaRPr sz="1800">
              <a:latin typeface="Lucida Sans Unicode"/>
              <a:cs typeface="Lucida Sans Unicode"/>
            </a:endParaRPr>
          </a:p>
          <a:p>
            <a:pPr marL="524510">
              <a:lnSpc>
                <a:spcPct val="100000"/>
              </a:lnSpc>
              <a:spcBef>
                <a:spcPts val="45"/>
              </a:spcBef>
            </a:pPr>
            <a:r>
              <a:rPr dirty="0" sz="2000" spc="-5">
                <a:latin typeface="Lucida Sans Unicode"/>
                <a:cs typeface="Lucida Sans Unicode"/>
              </a:rPr>
              <a:t>Is equivalent</a:t>
            </a:r>
            <a:r>
              <a:rPr dirty="0" sz="2000" spc="-2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to:</a:t>
            </a:r>
            <a:endParaRPr sz="2000">
              <a:latin typeface="Lucida Sans Unicode"/>
              <a:cs typeface="Lucida Sans Unicode"/>
            </a:endParaRPr>
          </a:p>
          <a:p>
            <a:pPr marL="762635">
              <a:lnSpc>
                <a:spcPct val="100000"/>
              </a:lnSpc>
              <a:spcBef>
                <a:spcPts val="200"/>
              </a:spcBef>
            </a:pPr>
            <a:r>
              <a:rPr dirty="0" sz="1800" spc="-5">
                <a:latin typeface="Lucida Sans Unicode"/>
                <a:cs typeface="Lucida Sans Unicode"/>
              </a:rPr>
              <a:t>echo $fname."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".$lname;</a:t>
            </a:r>
            <a:endParaRPr sz="18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4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>
                <a:latin typeface="Lucida Sans Unicode"/>
                <a:cs typeface="Lucida Sans Unicode"/>
              </a:rPr>
              <a:t>Example</a:t>
            </a:r>
            <a:r>
              <a:rPr dirty="0" sz="2000" spc="-2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  <a:p>
            <a:pPr marL="762635" marR="4178300">
              <a:lnSpc>
                <a:spcPct val="108400"/>
              </a:lnSpc>
              <a:spcBef>
                <a:spcPts val="30"/>
              </a:spcBef>
            </a:pPr>
            <a:r>
              <a:rPr dirty="0" sz="1800" spc="-5">
                <a:latin typeface="Lucida Sans Unicode"/>
                <a:cs typeface="Lucida Sans Unicode"/>
              </a:rPr>
              <a:t>echo </a:t>
            </a:r>
            <a:r>
              <a:rPr dirty="0" sz="1800">
                <a:latin typeface="Lucida Sans Unicode"/>
                <a:cs typeface="Lucida Sans Unicode"/>
              </a:rPr>
              <a:t>"Sales </a:t>
            </a:r>
            <a:r>
              <a:rPr dirty="0" sz="1800" spc="-5">
                <a:latin typeface="Lucida Sans Unicode"/>
                <a:cs typeface="Lucida Sans Unicode"/>
              </a:rPr>
              <a:t>total: </a:t>
            </a:r>
            <a:r>
              <a:rPr dirty="0" sz="1800">
                <a:latin typeface="Lucida Sans Unicode"/>
                <a:cs typeface="Lucida Sans Unicode"/>
              </a:rPr>
              <a:t>";  </a:t>
            </a:r>
            <a:r>
              <a:rPr dirty="0" sz="1800" spc="-5">
                <a:latin typeface="Lucida Sans Unicode"/>
                <a:cs typeface="Lucida Sans Unicode"/>
              </a:rPr>
              <a:t>echo</a:t>
            </a:r>
            <a:r>
              <a:rPr dirty="0" sz="1800" spc="-2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$total;</a:t>
            </a:r>
            <a:endParaRPr sz="1800">
              <a:latin typeface="Lucida Sans Unicode"/>
              <a:cs typeface="Lucida Sans Unicode"/>
            </a:endParaRPr>
          </a:p>
          <a:p>
            <a:pPr marL="762635">
              <a:lnSpc>
                <a:spcPct val="100000"/>
              </a:lnSpc>
              <a:spcBef>
                <a:spcPts val="180"/>
              </a:spcBef>
            </a:pPr>
            <a:r>
              <a:rPr dirty="0" sz="1800" spc="-5">
                <a:latin typeface="Lucida Sans Unicode"/>
                <a:cs typeface="Lucida Sans Unicode"/>
              </a:rPr>
              <a:t>echo </a:t>
            </a:r>
            <a:r>
              <a:rPr dirty="0" sz="1800">
                <a:latin typeface="Lucida Sans Unicode"/>
                <a:cs typeface="Lucida Sans Unicode"/>
              </a:rPr>
              <a:t>" U.S.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dollars";</a:t>
            </a:r>
            <a:endParaRPr sz="1800">
              <a:latin typeface="Lucida Sans Unicode"/>
              <a:cs typeface="Lucida Sans Unicode"/>
            </a:endParaRPr>
          </a:p>
          <a:p>
            <a:pPr marL="524510">
              <a:lnSpc>
                <a:spcPct val="100000"/>
              </a:lnSpc>
              <a:spcBef>
                <a:spcPts val="40"/>
              </a:spcBef>
            </a:pPr>
            <a:r>
              <a:rPr dirty="0" sz="2000" spc="-5">
                <a:latin typeface="Lucida Sans Unicode"/>
                <a:cs typeface="Lucida Sans Unicode"/>
              </a:rPr>
              <a:t>Is equivalent</a:t>
            </a:r>
            <a:r>
              <a:rPr dirty="0" sz="2000" spc="-2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to:</a:t>
            </a:r>
            <a:endParaRPr sz="2000">
              <a:latin typeface="Lucida Sans Unicode"/>
              <a:cs typeface="Lucida Sans Unicode"/>
            </a:endParaRPr>
          </a:p>
          <a:p>
            <a:pPr marL="762635">
              <a:lnSpc>
                <a:spcPct val="100000"/>
              </a:lnSpc>
              <a:spcBef>
                <a:spcPts val="210"/>
              </a:spcBef>
            </a:pPr>
            <a:r>
              <a:rPr dirty="0" sz="1800" spc="-5">
                <a:latin typeface="Lucida Sans Unicode"/>
                <a:cs typeface="Lucida Sans Unicode"/>
              </a:rPr>
              <a:t>echo </a:t>
            </a:r>
            <a:r>
              <a:rPr dirty="0" sz="1800">
                <a:latin typeface="Lucida Sans Unicode"/>
                <a:cs typeface="Lucida Sans Unicode"/>
              </a:rPr>
              <a:t>"Sales </a:t>
            </a:r>
            <a:r>
              <a:rPr dirty="0" sz="1800" spc="-5">
                <a:latin typeface="Lucida Sans Unicode"/>
                <a:cs typeface="Lucida Sans Unicode"/>
              </a:rPr>
              <a:t>total: ".$total." </a:t>
            </a:r>
            <a:r>
              <a:rPr dirty="0" sz="1800">
                <a:latin typeface="Lucida Sans Unicode"/>
                <a:cs typeface="Lucida Sans Unicode"/>
              </a:rPr>
              <a:t>U.S.</a:t>
            </a:r>
            <a:r>
              <a:rPr dirty="0" sz="1800" spc="95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dollars";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78026"/>
            <a:ext cx="10706735" cy="4302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8605" marR="11430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We</a:t>
            </a:r>
            <a:r>
              <a:rPr dirty="0" sz="2000" spc="-5">
                <a:latin typeface="Lucida Sans Unicode"/>
                <a:cs typeface="Lucida Sans Unicode"/>
              </a:rPr>
              <a:t>b-based applications are often multitier applications </a:t>
            </a:r>
            <a:r>
              <a:rPr dirty="0" sz="2000">
                <a:latin typeface="Lucida Sans Unicode"/>
                <a:cs typeface="Lucida Sans Unicode"/>
              </a:rPr>
              <a:t>that </a:t>
            </a:r>
            <a:r>
              <a:rPr dirty="0" sz="2000" spc="-5">
                <a:latin typeface="Lucida Sans Unicode"/>
                <a:cs typeface="Lucida Sans Unicode"/>
              </a:rPr>
              <a:t>divide functionality into  separate tiers. </a:t>
            </a:r>
            <a:r>
              <a:rPr dirty="0" sz="2000">
                <a:latin typeface="Lucida Sans Unicode"/>
                <a:cs typeface="Lucida Sans Unicode"/>
              </a:rPr>
              <a:t>Although </a:t>
            </a:r>
            <a:r>
              <a:rPr dirty="0" sz="2000" spc="-5">
                <a:latin typeface="Lucida Sans Unicode"/>
                <a:cs typeface="Lucida Sans Unicode"/>
              </a:rPr>
              <a:t>tiers can be located </a:t>
            </a:r>
            <a:r>
              <a:rPr dirty="0" sz="2000">
                <a:latin typeface="Lucida Sans Unicode"/>
                <a:cs typeface="Lucida Sans Unicode"/>
              </a:rPr>
              <a:t>on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same computer, </a:t>
            </a:r>
            <a:r>
              <a:rPr dirty="0" sz="2000" spc="-5">
                <a:latin typeface="Lucida Sans Unicode"/>
                <a:cs typeface="Lucida Sans Unicode"/>
              </a:rPr>
              <a:t>the tiers</a:t>
            </a:r>
            <a:r>
              <a:rPr dirty="0" sz="2000" spc="-6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of</a:t>
            </a:r>
            <a:endParaRPr sz="2000">
              <a:latin typeface="Lucida Sans Unicode"/>
              <a:cs typeface="Lucida Sans Unicode"/>
            </a:endParaRPr>
          </a:p>
          <a:p>
            <a:pPr marL="268605">
              <a:lnSpc>
                <a:spcPct val="100000"/>
              </a:lnSpc>
            </a:pPr>
            <a:r>
              <a:rPr dirty="0" sz="2000">
                <a:latin typeface="Lucida Sans Unicode"/>
                <a:cs typeface="Lucida Sans Unicode"/>
              </a:rPr>
              <a:t>web-based </a:t>
            </a:r>
            <a:r>
              <a:rPr dirty="0" sz="2000" spc="-5">
                <a:latin typeface="Lucida Sans Unicode"/>
                <a:cs typeface="Lucida Sans Unicode"/>
              </a:rPr>
              <a:t>applications typically reside </a:t>
            </a:r>
            <a:r>
              <a:rPr dirty="0" sz="2000" spc="5">
                <a:latin typeface="Lucida Sans Unicode"/>
                <a:cs typeface="Lucida Sans Unicode"/>
              </a:rPr>
              <a:t>on </a:t>
            </a:r>
            <a:r>
              <a:rPr dirty="0" sz="2000" spc="-5">
                <a:latin typeface="Lucida Sans Unicode"/>
                <a:cs typeface="Lucida Sans Unicode"/>
              </a:rPr>
              <a:t>separate</a:t>
            </a:r>
            <a:r>
              <a:rPr dirty="0" sz="2000" spc="-65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computers.</a:t>
            </a:r>
            <a:endParaRPr sz="2000">
              <a:latin typeface="Lucida Sans Unicode"/>
              <a:cs typeface="Lucida Sans Unicode"/>
            </a:endParaRPr>
          </a:p>
          <a:p>
            <a:pPr marL="268605" marR="78359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>
                <a:latin typeface="Lucida Sans Unicode"/>
                <a:cs typeface="Lucida Sans Unicode"/>
              </a:rPr>
              <a:t>The </a:t>
            </a:r>
            <a:r>
              <a:rPr dirty="0" sz="2000" spc="-5">
                <a:latin typeface="Lucida Sans Unicode"/>
                <a:cs typeface="Lucida Sans Unicode"/>
              </a:rPr>
              <a:t>bottom tier (also called the data tier or the information tier) </a:t>
            </a:r>
            <a:r>
              <a:rPr dirty="0" sz="2000">
                <a:latin typeface="Lucida Sans Unicode"/>
                <a:cs typeface="Lucida Sans Unicode"/>
              </a:rPr>
              <a:t>maintains </a:t>
            </a:r>
            <a:r>
              <a:rPr dirty="0" sz="2000" spc="-5">
                <a:latin typeface="Lucida Sans Unicode"/>
                <a:cs typeface="Lucida Sans Unicode"/>
              </a:rPr>
              <a:t>the  application’s</a:t>
            </a:r>
            <a:r>
              <a:rPr dirty="0" sz="2000" spc="-3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data.</a:t>
            </a:r>
            <a:endParaRPr sz="2000">
              <a:latin typeface="Lucida Sans Unicode"/>
              <a:cs typeface="Lucida Sans Unicode"/>
            </a:endParaRPr>
          </a:p>
          <a:p>
            <a:pPr marL="268605" marR="33147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>
                <a:latin typeface="Lucida Sans Unicode"/>
                <a:cs typeface="Lucida Sans Unicode"/>
              </a:rPr>
              <a:t>The middle </a:t>
            </a:r>
            <a:r>
              <a:rPr dirty="0" sz="2000" spc="-5">
                <a:latin typeface="Lucida Sans Unicode"/>
                <a:cs typeface="Lucida Sans Unicode"/>
              </a:rPr>
              <a:t>tier implements business logic, controller logic and presentation logic  to control interactions between the application’s clients and its</a:t>
            </a:r>
            <a:r>
              <a:rPr dirty="0" sz="2000" spc="-5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data.</a:t>
            </a:r>
            <a:endParaRPr sz="2000">
              <a:latin typeface="Lucida Sans Unicode"/>
              <a:cs typeface="Lucida Sans Unicode"/>
            </a:endParaRPr>
          </a:p>
          <a:p>
            <a:pPr lvl="1" marL="524510" marR="332105" indent="-229235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dirty="0" sz="1600" spc="-5">
                <a:latin typeface="Lucida Sans Unicode"/>
                <a:cs typeface="Lucida Sans Unicode"/>
              </a:rPr>
              <a:t>Business </a:t>
            </a:r>
            <a:r>
              <a:rPr dirty="0" sz="1600" spc="-10">
                <a:latin typeface="Lucida Sans Unicode"/>
                <a:cs typeface="Lucida Sans Unicode"/>
              </a:rPr>
              <a:t>logic </a:t>
            </a:r>
            <a:r>
              <a:rPr dirty="0" sz="1600" spc="-5">
                <a:latin typeface="Lucida Sans Unicode"/>
                <a:cs typeface="Lucida Sans Unicode"/>
              </a:rPr>
              <a:t>in the middle tier </a:t>
            </a:r>
            <a:r>
              <a:rPr dirty="0" sz="1600" spc="-10">
                <a:latin typeface="Lucida Sans Unicode"/>
                <a:cs typeface="Lucida Sans Unicode"/>
              </a:rPr>
              <a:t>enforces </a:t>
            </a:r>
            <a:r>
              <a:rPr dirty="0" sz="1600" spc="-5">
                <a:latin typeface="Lucida Sans Unicode"/>
                <a:cs typeface="Lucida Sans Unicode"/>
              </a:rPr>
              <a:t>business </a:t>
            </a:r>
            <a:r>
              <a:rPr dirty="0" sz="1600" spc="-10">
                <a:latin typeface="Lucida Sans Unicode"/>
                <a:cs typeface="Lucida Sans Unicode"/>
              </a:rPr>
              <a:t>rules and ensures </a:t>
            </a:r>
            <a:r>
              <a:rPr dirty="0" sz="1600" spc="-5">
                <a:latin typeface="Lucida Sans Unicode"/>
                <a:cs typeface="Lucida Sans Unicode"/>
              </a:rPr>
              <a:t>that </a:t>
            </a:r>
            <a:r>
              <a:rPr dirty="0" sz="1600" spc="-10">
                <a:latin typeface="Lucida Sans Unicode"/>
                <a:cs typeface="Lucida Sans Unicode"/>
              </a:rPr>
              <a:t>data </a:t>
            </a:r>
            <a:r>
              <a:rPr dirty="0" sz="1600" spc="-5">
                <a:latin typeface="Lucida Sans Unicode"/>
                <a:cs typeface="Lucida Sans Unicode"/>
              </a:rPr>
              <a:t>is </a:t>
            </a:r>
            <a:r>
              <a:rPr dirty="0" sz="1600" spc="-10">
                <a:latin typeface="Lucida Sans Unicode"/>
                <a:cs typeface="Lucida Sans Unicode"/>
              </a:rPr>
              <a:t>reliable </a:t>
            </a:r>
            <a:r>
              <a:rPr dirty="0" sz="1600" spc="-5">
                <a:latin typeface="Lucida Sans Unicode"/>
                <a:cs typeface="Lucida Sans Unicode"/>
              </a:rPr>
              <a:t>before the  server </a:t>
            </a:r>
            <a:r>
              <a:rPr dirty="0" sz="1600" spc="-10">
                <a:latin typeface="Lucida Sans Unicode"/>
                <a:cs typeface="Lucida Sans Unicode"/>
              </a:rPr>
              <a:t>application updates </a:t>
            </a:r>
            <a:r>
              <a:rPr dirty="0" sz="1600" spc="-5">
                <a:latin typeface="Lucida Sans Unicode"/>
                <a:cs typeface="Lucida Sans Unicode"/>
              </a:rPr>
              <a:t>the </a:t>
            </a:r>
            <a:r>
              <a:rPr dirty="0" sz="1600" spc="-10">
                <a:latin typeface="Lucida Sans Unicode"/>
                <a:cs typeface="Lucida Sans Unicode"/>
              </a:rPr>
              <a:t>database </a:t>
            </a:r>
            <a:r>
              <a:rPr dirty="0" sz="1600" spc="-5">
                <a:latin typeface="Lucida Sans Unicode"/>
                <a:cs typeface="Lucida Sans Unicode"/>
              </a:rPr>
              <a:t>or </a:t>
            </a:r>
            <a:r>
              <a:rPr dirty="0" sz="1600" spc="-10">
                <a:latin typeface="Lucida Sans Unicode"/>
                <a:cs typeface="Lucida Sans Unicode"/>
              </a:rPr>
              <a:t>presents </a:t>
            </a:r>
            <a:r>
              <a:rPr dirty="0" sz="1600" spc="-5">
                <a:latin typeface="Lucida Sans Unicode"/>
                <a:cs typeface="Lucida Sans Unicode"/>
              </a:rPr>
              <a:t>the </a:t>
            </a:r>
            <a:r>
              <a:rPr dirty="0" sz="1600" spc="-10">
                <a:latin typeface="Lucida Sans Unicode"/>
                <a:cs typeface="Lucida Sans Unicode"/>
              </a:rPr>
              <a:t>data </a:t>
            </a:r>
            <a:r>
              <a:rPr dirty="0" sz="1600" spc="-5">
                <a:latin typeface="Lucida Sans Unicode"/>
                <a:cs typeface="Lucida Sans Unicode"/>
              </a:rPr>
              <a:t>to users. Business </a:t>
            </a:r>
            <a:r>
              <a:rPr dirty="0" sz="1600" spc="-10">
                <a:latin typeface="Lucida Sans Unicode"/>
                <a:cs typeface="Lucida Sans Unicode"/>
              </a:rPr>
              <a:t>rules dictate how  clients can and cannot access application data, and </a:t>
            </a:r>
            <a:r>
              <a:rPr dirty="0" sz="1600" spc="-5">
                <a:latin typeface="Lucida Sans Unicode"/>
                <a:cs typeface="Lucida Sans Unicode"/>
              </a:rPr>
              <a:t>how applications </a:t>
            </a:r>
            <a:r>
              <a:rPr dirty="0" sz="1600" spc="-10">
                <a:latin typeface="Lucida Sans Unicode"/>
                <a:cs typeface="Lucida Sans Unicode"/>
              </a:rPr>
              <a:t>process</a:t>
            </a:r>
            <a:r>
              <a:rPr dirty="0" sz="1600" spc="375">
                <a:latin typeface="Lucida Sans Unicode"/>
                <a:cs typeface="Lucida Sans Unicode"/>
              </a:rPr>
              <a:t> </a:t>
            </a:r>
            <a:r>
              <a:rPr dirty="0" sz="1600" spc="-10">
                <a:latin typeface="Lucida Sans Unicode"/>
                <a:cs typeface="Lucida Sans Unicode"/>
              </a:rPr>
              <a:t>data.</a:t>
            </a:r>
            <a:endParaRPr sz="16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34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>
                <a:latin typeface="Lucida Sans Unicode"/>
                <a:cs typeface="Lucida Sans Unicode"/>
              </a:rPr>
              <a:t>The </a:t>
            </a:r>
            <a:r>
              <a:rPr dirty="0" sz="2000" spc="-5">
                <a:latin typeface="Lucida Sans Unicode"/>
                <a:cs typeface="Lucida Sans Unicode"/>
              </a:rPr>
              <a:t>top tier, </a:t>
            </a:r>
            <a:r>
              <a:rPr dirty="0" sz="2000">
                <a:latin typeface="Lucida Sans Unicode"/>
                <a:cs typeface="Lucida Sans Unicode"/>
              </a:rPr>
              <a:t>or </a:t>
            </a:r>
            <a:r>
              <a:rPr dirty="0" sz="2000" spc="-5">
                <a:latin typeface="Lucida Sans Unicode"/>
                <a:cs typeface="Lucida Sans Unicode"/>
              </a:rPr>
              <a:t>client tier, is the application’s </a:t>
            </a:r>
            <a:r>
              <a:rPr dirty="0" sz="2000">
                <a:latin typeface="Lucida Sans Unicode"/>
                <a:cs typeface="Lucida Sans Unicode"/>
              </a:rPr>
              <a:t>user </a:t>
            </a:r>
            <a:r>
              <a:rPr dirty="0" sz="2000" spc="-5">
                <a:latin typeface="Lucida Sans Unicode"/>
                <a:cs typeface="Lucida Sans Unicode"/>
              </a:rPr>
              <a:t>interface. In response to </a:t>
            </a:r>
            <a:r>
              <a:rPr dirty="0" sz="2000">
                <a:latin typeface="Lucida Sans Unicode"/>
                <a:cs typeface="Lucida Sans Unicode"/>
              </a:rPr>
              <a:t>user  </a:t>
            </a:r>
            <a:r>
              <a:rPr dirty="0" sz="2000" spc="-5">
                <a:latin typeface="Lucida Sans Unicode"/>
                <a:cs typeface="Lucida Sans Unicode"/>
              </a:rPr>
              <a:t>actions, the client tier interacts </a:t>
            </a:r>
            <a:r>
              <a:rPr dirty="0" sz="2000">
                <a:latin typeface="Lucida Sans Unicode"/>
                <a:cs typeface="Lucida Sans Unicode"/>
              </a:rPr>
              <a:t>with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middle </a:t>
            </a:r>
            <a:r>
              <a:rPr dirty="0" sz="2000" spc="-5">
                <a:latin typeface="Lucida Sans Unicode"/>
                <a:cs typeface="Lucida Sans Unicode"/>
              </a:rPr>
              <a:t>tier to </a:t>
            </a:r>
            <a:r>
              <a:rPr dirty="0" sz="2000">
                <a:latin typeface="Lucida Sans Unicode"/>
                <a:cs typeface="Lucida Sans Unicode"/>
              </a:rPr>
              <a:t>make </a:t>
            </a:r>
            <a:r>
              <a:rPr dirty="0" sz="2000" spc="-5">
                <a:latin typeface="Lucida Sans Unicode"/>
                <a:cs typeface="Lucida Sans Unicode"/>
              </a:rPr>
              <a:t>requests and to retrieve  data from the information tier. </a:t>
            </a:r>
            <a:r>
              <a:rPr dirty="0" sz="2000">
                <a:latin typeface="Lucida Sans Unicode"/>
                <a:cs typeface="Lucida Sans Unicode"/>
              </a:rPr>
              <a:t>The </a:t>
            </a:r>
            <a:r>
              <a:rPr dirty="0" sz="2000" spc="-5">
                <a:latin typeface="Lucida Sans Unicode"/>
                <a:cs typeface="Lucida Sans Unicode"/>
              </a:rPr>
              <a:t>client tier then displays the data retrieved </a:t>
            </a:r>
            <a:r>
              <a:rPr dirty="0" sz="2000">
                <a:latin typeface="Lucida Sans Unicode"/>
                <a:cs typeface="Lucida Sans Unicode"/>
              </a:rPr>
              <a:t>for  the user. </a:t>
            </a:r>
            <a:r>
              <a:rPr dirty="0" sz="2000" spc="5">
                <a:latin typeface="Lucida Sans Unicode"/>
                <a:cs typeface="Lucida Sans Unicode"/>
              </a:rPr>
              <a:t>The </a:t>
            </a:r>
            <a:r>
              <a:rPr dirty="0" sz="2000" spc="-5">
                <a:latin typeface="Lucida Sans Unicode"/>
                <a:cs typeface="Lucida Sans Unicode"/>
              </a:rPr>
              <a:t>client tier </a:t>
            </a:r>
            <a:r>
              <a:rPr dirty="0" sz="2000">
                <a:latin typeface="Lucida Sans Unicode"/>
                <a:cs typeface="Lucida Sans Unicode"/>
              </a:rPr>
              <a:t>never </a:t>
            </a:r>
            <a:r>
              <a:rPr dirty="0" sz="2000" spc="-5">
                <a:latin typeface="Lucida Sans Unicode"/>
                <a:cs typeface="Lucida Sans Unicode"/>
              </a:rPr>
              <a:t>directly interacts </a:t>
            </a:r>
            <a:r>
              <a:rPr dirty="0" sz="2000">
                <a:latin typeface="Lucida Sans Unicode"/>
                <a:cs typeface="Lucida Sans Unicode"/>
              </a:rPr>
              <a:t>with the </a:t>
            </a:r>
            <a:r>
              <a:rPr dirty="0" sz="2000" spc="-5">
                <a:latin typeface="Lucida Sans Unicode"/>
                <a:cs typeface="Lucida Sans Unicode"/>
              </a:rPr>
              <a:t>information</a:t>
            </a:r>
            <a:r>
              <a:rPr dirty="0" sz="2000" spc="-114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tier.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9033" y="6529527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708" y="632407"/>
            <a:ext cx="7533900" cy="42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544" y="572954"/>
            <a:ext cx="3192065" cy="53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8068" y="1412111"/>
            <a:ext cx="8286750" cy="3411854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2CA1BE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800" spc="-5">
                <a:latin typeface="Lucida Sans Unicode"/>
                <a:cs typeface="Lucida Sans Unicode"/>
              </a:rPr>
              <a:t>Varia</a:t>
            </a:r>
            <a:r>
              <a:rPr dirty="0" sz="2800" spc="-5">
                <a:latin typeface="Lucida Sans Unicode"/>
                <a:cs typeface="Lucida Sans Unicode"/>
              </a:rPr>
              <a:t>bles inside double quotes are</a:t>
            </a:r>
            <a:r>
              <a:rPr dirty="0" sz="2800" spc="105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interpreted</a:t>
            </a:r>
            <a:endParaRPr sz="28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5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>
                <a:latin typeface="Lucida Sans Unicode"/>
                <a:cs typeface="Lucida Sans Unicode"/>
              </a:rPr>
              <a:t>Example</a:t>
            </a:r>
            <a:endParaRPr sz="2400">
              <a:latin typeface="Lucida Sans Unicode"/>
              <a:cs typeface="Lucida Sans Unicode"/>
            </a:endParaRPr>
          </a:p>
          <a:p>
            <a:pPr marL="762635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Lucida Sans Unicode"/>
                <a:cs typeface="Lucida Sans Unicode"/>
              </a:rPr>
              <a:t>echo </a:t>
            </a:r>
            <a:r>
              <a:rPr dirty="0" sz="2000" spc="-5">
                <a:latin typeface="Lucida Sans Unicode"/>
                <a:cs typeface="Lucida Sans Unicode"/>
              </a:rPr>
              <a:t>“Sales total: $total </a:t>
            </a:r>
            <a:r>
              <a:rPr dirty="0" sz="2000">
                <a:latin typeface="Lucida Sans Unicode"/>
                <a:cs typeface="Lucida Sans Unicode"/>
              </a:rPr>
              <a:t>U.S.</a:t>
            </a:r>
            <a:r>
              <a:rPr dirty="0" sz="2000" spc="-3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dollars”;</a:t>
            </a:r>
            <a:endParaRPr sz="20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latin typeface="Lucida Sans Unicode"/>
                <a:cs typeface="Lucida Sans Unicode"/>
              </a:rPr>
              <a:t>Is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same</a:t>
            </a:r>
            <a:r>
              <a:rPr dirty="0" sz="2000" spc="-1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as</a:t>
            </a:r>
            <a:endParaRPr sz="2000">
              <a:latin typeface="Lucida Sans Unicode"/>
              <a:cs typeface="Lucida Sans Unicode"/>
            </a:endParaRPr>
          </a:p>
          <a:p>
            <a:pPr marL="762635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latin typeface="Lucida Sans Unicode"/>
                <a:cs typeface="Lucida Sans Unicode"/>
              </a:rPr>
              <a:t>echo </a:t>
            </a:r>
            <a:r>
              <a:rPr dirty="0" sz="2000" spc="-5">
                <a:latin typeface="Lucida Sans Unicode"/>
                <a:cs typeface="Lucida Sans Unicode"/>
              </a:rPr>
              <a:t>“Sales total: </a:t>
            </a:r>
            <a:r>
              <a:rPr dirty="0" sz="2000">
                <a:latin typeface="Lucida Sans Unicode"/>
                <a:cs typeface="Lucida Sans Unicode"/>
              </a:rPr>
              <a:t>".$total." U.S.</a:t>
            </a:r>
            <a:r>
              <a:rPr dirty="0" sz="2000" spc="-3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dollars”;</a:t>
            </a:r>
            <a:endParaRPr sz="20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latin typeface="Lucida Sans Unicode"/>
                <a:cs typeface="Lucida Sans Unicode"/>
              </a:rPr>
              <a:t>And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same</a:t>
            </a:r>
            <a:r>
              <a:rPr dirty="0" sz="2000" spc="-2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as</a:t>
            </a:r>
            <a:endParaRPr sz="2000">
              <a:latin typeface="Lucida Sans Unicode"/>
              <a:cs typeface="Lucida Sans Unicode"/>
            </a:endParaRPr>
          </a:p>
          <a:p>
            <a:pPr marL="762635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latin typeface="Lucida Sans Unicode"/>
                <a:cs typeface="Lucida Sans Unicode"/>
              </a:rPr>
              <a:t>echo </a:t>
            </a:r>
            <a:r>
              <a:rPr dirty="0" sz="2000" spc="-5">
                <a:latin typeface="Lucida Sans Unicode"/>
                <a:cs typeface="Lucida Sans Unicode"/>
              </a:rPr>
              <a:t>'Sales total: </a:t>
            </a:r>
            <a:r>
              <a:rPr dirty="0" sz="2000">
                <a:latin typeface="Lucida Sans Unicode"/>
                <a:cs typeface="Lucida Sans Unicode"/>
              </a:rPr>
              <a:t>'.$total.' U.S.</a:t>
            </a:r>
            <a:r>
              <a:rPr dirty="0" sz="2000" spc="-2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dollars';</a:t>
            </a:r>
            <a:endParaRPr sz="20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latin typeface="Lucida Sans Unicode"/>
                <a:cs typeface="Lucida Sans Unicode"/>
              </a:rPr>
              <a:t>But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NOT</a:t>
            </a:r>
            <a:r>
              <a:rPr dirty="0" sz="2000" b="1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the same</a:t>
            </a:r>
            <a:r>
              <a:rPr dirty="0" sz="2000" spc="-5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as</a:t>
            </a:r>
            <a:endParaRPr sz="2000">
              <a:latin typeface="Lucida Sans Unicode"/>
              <a:cs typeface="Lucida Sans Unicode"/>
            </a:endParaRPr>
          </a:p>
          <a:p>
            <a:pPr marL="762635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Lucida Sans Unicode"/>
                <a:cs typeface="Lucida Sans Unicode"/>
              </a:rPr>
              <a:t>echo </a:t>
            </a:r>
            <a:r>
              <a:rPr dirty="0" sz="2000" spc="-5">
                <a:latin typeface="Lucida Sans Unicode"/>
                <a:cs typeface="Lucida Sans Unicode"/>
              </a:rPr>
              <a:t>'Sales total: </a:t>
            </a:r>
            <a:r>
              <a:rPr dirty="0" sz="2000">
                <a:latin typeface="Lucida Sans Unicode"/>
                <a:cs typeface="Lucida Sans Unicode"/>
              </a:rPr>
              <a:t>$total U.S.</a:t>
            </a:r>
            <a:r>
              <a:rPr dirty="0" sz="2000" spc="-4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dollars';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884" y="572954"/>
            <a:ext cx="5305829" cy="53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78760" y="1813856"/>
          <a:ext cx="5527040" cy="231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/>
                <a:gridCol w="2439035"/>
                <a:gridCol w="1645285"/>
              </a:tblGrid>
              <a:tr h="333933">
                <a:tc>
                  <a:txBody>
                    <a:bodyPr/>
                    <a:lstStyle/>
                    <a:p>
                      <a:pPr algn="ctr" marR="40449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325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11638">
                <a:tc>
                  <a:txBody>
                    <a:bodyPr/>
                    <a:lstStyle/>
                    <a:p>
                      <a:pPr algn="ctr" marR="40703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Addition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451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480">
                <a:tc>
                  <a:txBody>
                    <a:bodyPr/>
                    <a:lstStyle/>
                    <a:p>
                      <a:pPr algn="ctr" marR="4064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Subtraction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426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606">
                <a:tc>
                  <a:txBody>
                    <a:bodyPr/>
                    <a:lstStyle/>
                    <a:p>
                      <a:pPr algn="ctr" marR="4057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Multiplication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432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*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607">
                <a:tc>
                  <a:txBody>
                    <a:bodyPr/>
                    <a:lstStyle/>
                    <a:p>
                      <a:pPr algn="ctr" marR="40703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Division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432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333434">
                <a:tc>
                  <a:txBody>
                    <a:bodyPr/>
                    <a:lstStyle/>
                    <a:p>
                      <a:pPr algn="ctr" marR="404495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Modulus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45160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%</a:t>
                      </a:r>
                      <a:r>
                        <a:rPr dirty="0" sz="1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586226" y="4660468"/>
            <a:ext cx="4131945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14700" algn="l"/>
              </a:tabLst>
            </a:pPr>
            <a:r>
              <a:rPr dirty="0" sz="1800">
                <a:latin typeface="Arial"/>
                <a:cs typeface="Arial"/>
              </a:rPr>
              <a:t>Q:  </a:t>
            </a:r>
            <a:r>
              <a:rPr dirty="0" sz="1800" spc="-5">
                <a:latin typeface="Arial"/>
                <a:cs typeface="Arial"/>
              </a:rPr>
              <a:t>What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about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exponentiation:	</a:t>
            </a:r>
            <a:r>
              <a:rPr dirty="0" sz="1800">
                <a:latin typeface="Arial"/>
                <a:cs typeface="Arial"/>
              </a:rPr>
              <a:t>y = 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baseline="25462" sz="1800" spc="7">
                <a:latin typeface="Arial"/>
                <a:cs typeface="Arial"/>
              </a:rPr>
              <a:t>b</a:t>
            </a:r>
            <a:r>
              <a:rPr dirty="0" baseline="25462" sz="1800" spc="112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918210">
              <a:lnSpc>
                <a:spcPct val="100000"/>
              </a:lnSpc>
              <a:spcBef>
                <a:spcPts val="1415"/>
              </a:spcBef>
            </a:pPr>
            <a:r>
              <a:rPr dirty="0" sz="1800" spc="-5">
                <a:solidFill>
                  <a:srgbClr val="FF0000"/>
                </a:solidFill>
                <a:latin typeface="Lucida Sans Unicode"/>
                <a:cs typeface="Lucida Sans Unicode"/>
              </a:rPr>
              <a:t>pow(a,</a:t>
            </a:r>
            <a:r>
              <a:rPr dirty="0" sz="1800" spc="5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Lucida Sans Unicode"/>
                <a:cs typeface="Lucida Sans Unicode"/>
              </a:rPr>
              <a:t>b)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887" y="588181"/>
            <a:ext cx="5663958" cy="52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54960" y="1737656"/>
          <a:ext cx="5734050" cy="313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/>
                <a:gridCol w="2162175"/>
                <a:gridCol w="2129790"/>
              </a:tblGrid>
              <a:tr h="1157051">
                <a:tc>
                  <a:txBody>
                    <a:bodyPr/>
                    <a:lstStyle/>
                    <a:p>
                      <a:pPr algn="ctr" marR="40449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R="407034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R="40640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+=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1989"/>
                        </a:lnSpc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Use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438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"is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to"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438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+=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310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71501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7143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11607"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-=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-=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606"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*=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*=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$a *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479"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/=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/=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342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%=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%=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$a %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333637">
                <a:tc>
                  <a:txBody>
                    <a:bodyPr/>
                    <a:lstStyle/>
                    <a:p>
                      <a:pPr marL="414020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.=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.=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420" y="345904"/>
            <a:ext cx="7875277" cy="976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8068" y="1412110"/>
            <a:ext cx="8137525" cy="360489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6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Exam</a:t>
            </a:r>
            <a:r>
              <a:rPr dirty="0" sz="2400" spc="-5">
                <a:latin typeface="Lucida Sans Unicode"/>
                <a:cs typeface="Lucida Sans Unicode"/>
              </a:rPr>
              <a:t>ple </a:t>
            </a:r>
            <a:r>
              <a:rPr dirty="0" sz="2400"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415"/>
              </a:spcBef>
            </a:pPr>
            <a:r>
              <a:rPr dirty="0" sz="2200" spc="-10">
                <a:latin typeface="Lucida Sans Unicode"/>
                <a:cs typeface="Lucida Sans Unicode"/>
              </a:rPr>
              <a:t>$a=4;</a:t>
            </a:r>
            <a:endParaRPr sz="22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30"/>
              </a:spcBef>
              <a:tabLst>
                <a:tab pos="2306955" algn="l"/>
              </a:tabLst>
            </a:pPr>
            <a:r>
              <a:rPr dirty="0" sz="2200" spc="-5">
                <a:latin typeface="Lucida Sans Unicode"/>
                <a:cs typeface="Lucida Sans Unicode"/>
              </a:rPr>
              <a:t>echo ++$a;	// prints</a:t>
            </a:r>
            <a:r>
              <a:rPr dirty="0" sz="2200" spc="5">
                <a:latin typeface="Lucida Sans Unicode"/>
                <a:cs typeface="Lucida Sans Unicode"/>
              </a:rPr>
              <a:t> </a:t>
            </a:r>
            <a:r>
              <a:rPr dirty="0" sz="2200" spc="-5">
                <a:latin typeface="Lucida Sans Unicode"/>
                <a:cs typeface="Lucida Sans Unicode"/>
              </a:rPr>
              <a:t>5</a:t>
            </a:r>
            <a:endParaRPr sz="22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09"/>
              </a:spcBef>
              <a:tabLst>
                <a:tab pos="1861820" algn="l"/>
              </a:tabLst>
            </a:pPr>
            <a:r>
              <a:rPr dirty="0" sz="2200" spc="-5">
                <a:latin typeface="Lucida Sans Unicode"/>
                <a:cs typeface="Lucida Sans Unicode"/>
              </a:rPr>
              <a:t>echo $a;	// prints</a:t>
            </a:r>
            <a:r>
              <a:rPr dirty="0" sz="2200" spc="10">
                <a:latin typeface="Lucida Sans Unicode"/>
                <a:cs typeface="Lucida Sans Unicode"/>
              </a:rPr>
              <a:t> </a:t>
            </a:r>
            <a:r>
              <a:rPr dirty="0" sz="2200" spc="-5">
                <a:latin typeface="Lucida Sans Unicode"/>
                <a:cs typeface="Lucida Sans Unicode"/>
              </a:rPr>
              <a:t>5</a:t>
            </a:r>
            <a:endParaRPr sz="22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Example </a:t>
            </a:r>
            <a:r>
              <a:rPr dirty="0" sz="2400">
                <a:latin typeface="Lucida Sans Unicode"/>
                <a:cs typeface="Lucida Sans Unicode"/>
              </a:rPr>
              <a:t>2</a:t>
            </a:r>
            <a:endParaRPr sz="24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415"/>
              </a:spcBef>
            </a:pPr>
            <a:r>
              <a:rPr dirty="0" sz="2200" spc="-10">
                <a:latin typeface="Lucida Sans Unicode"/>
                <a:cs typeface="Lucida Sans Unicode"/>
              </a:rPr>
              <a:t>$a=4;</a:t>
            </a:r>
            <a:endParaRPr sz="2200">
              <a:latin typeface="Lucida Sans Unicode"/>
              <a:cs typeface="Lucida Sans Unicode"/>
            </a:endParaRPr>
          </a:p>
          <a:p>
            <a:pPr marL="534035" marR="4298315">
              <a:lnSpc>
                <a:spcPct val="115500"/>
              </a:lnSpc>
              <a:spcBef>
                <a:spcPts val="25"/>
              </a:spcBef>
              <a:tabLst>
                <a:tab pos="1861185" algn="l"/>
                <a:tab pos="2306320" algn="l"/>
                <a:tab pos="2330450" algn="l"/>
                <a:tab pos="2774950" algn="l"/>
              </a:tabLst>
            </a:pPr>
            <a:r>
              <a:rPr dirty="0" sz="2200" spc="-5">
                <a:latin typeface="Lucida Sans Unicode"/>
                <a:cs typeface="Lucida Sans Unicode"/>
              </a:rPr>
              <a:t>echo </a:t>
            </a:r>
            <a:r>
              <a:rPr dirty="0" sz="2200" spc="-10">
                <a:latin typeface="Lucida Sans Unicode"/>
                <a:cs typeface="Lucida Sans Unicode"/>
              </a:rPr>
              <a:t>$a++;	</a:t>
            </a:r>
            <a:r>
              <a:rPr dirty="0" sz="2200" spc="-5">
                <a:latin typeface="Lucida Sans Unicode"/>
                <a:cs typeface="Lucida Sans Unicode"/>
              </a:rPr>
              <a:t>//	</a:t>
            </a:r>
            <a:r>
              <a:rPr dirty="0" sz="2200" spc="-10">
                <a:latin typeface="Lucida Sans Unicode"/>
                <a:cs typeface="Lucida Sans Unicode"/>
              </a:rPr>
              <a:t>prints</a:t>
            </a:r>
            <a:r>
              <a:rPr dirty="0" sz="2200" spc="-55">
                <a:latin typeface="Lucida Sans Unicode"/>
                <a:cs typeface="Lucida Sans Unicode"/>
              </a:rPr>
              <a:t> </a:t>
            </a:r>
            <a:r>
              <a:rPr dirty="0" sz="2200" spc="-5">
                <a:latin typeface="Lucida Sans Unicode"/>
                <a:cs typeface="Lucida Sans Unicode"/>
              </a:rPr>
              <a:t>4  echo</a:t>
            </a:r>
            <a:r>
              <a:rPr dirty="0" sz="2200">
                <a:latin typeface="Lucida Sans Unicode"/>
                <a:cs typeface="Lucida Sans Unicode"/>
              </a:rPr>
              <a:t> </a:t>
            </a:r>
            <a:r>
              <a:rPr dirty="0" sz="2200" spc="-10">
                <a:latin typeface="Lucida Sans Unicode"/>
                <a:cs typeface="Lucida Sans Unicode"/>
              </a:rPr>
              <a:t>$a;	</a:t>
            </a:r>
            <a:r>
              <a:rPr dirty="0" sz="2200" spc="-5">
                <a:latin typeface="Lucida Sans Unicode"/>
                <a:cs typeface="Lucida Sans Unicode"/>
              </a:rPr>
              <a:t>//		prints 5</a:t>
            </a:r>
            <a:endParaRPr sz="22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>
                <a:latin typeface="Lucida Sans Unicode"/>
                <a:cs typeface="Lucida Sans Unicode"/>
              </a:rPr>
              <a:t>Similar </a:t>
            </a:r>
            <a:r>
              <a:rPr dirty="0" sz="2400" spc="-5">
                <a:latin typeface="Lucida Sans Unicode"/>
                <a:cs typeface="Lucida Sans Unicode"/>
              </a:rPr>
              <a:t>behavior occurs </a:t>
            </a:r>
            <a:r>
              <a:rPr dirty="0" sz="2400">
                <a:latin typeface="Lucida Sans Unicode"/>
                <a:cs typeface="Lucida Sans Unicode"/>
              </a:rPr>
              <a:t>with </a:t>
            </a:r>
            <a:r>
              <a:rPr dirty="0" sz="2400" spc="-5">
                <a:latin typeface="Lucida Sans Unicode"/>
                <a:cs typeface="Lucida Sans Unicode"/>
              </a:rPr>
              <a:t>decrement operator</a:t>
            </a:r>
            <a:r>
              <a:rPr dirty="0" sz="2400" spc="2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(--)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23" y="588167"/>
            <a:ext cx="5714250" cy="517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54960" y="1737656"/>
          <a:ext cx="5574665" cy="396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/>
                <a:gridCol w="2973705"/>
                <a:gridCol w="1158875"/>
              </a:tblGrid>
              <a:tr h="333933">
                <a:tc>
                  <a:txBody>
                    <a:bodyPr/>
                    <a:lstStyle/>
                    <a:p>
                      <a:pPr algn="ctr" marR="40449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11638">
                <a:tc>
                  <a:txBody>
                    <a:bodyPr/>
                    <a:lstStyle/>
                    <a:p>
                      <a:pPr algn="ctr" marR="4064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==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equals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==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480">
                <a:tc>
                  <a:txBody>
                    <a:bodyPr/>
                    <a:lstStyle/>
                    <a:p>
                      <a:pPr algn="ctr" marR="4064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===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identical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09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===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607">
                <a:tc>
                  <a:txBody>
                    <a:bodyPr/>
                    <a:lstStyle/>
                    <a:p>
                      <a:pPr algn="ctr" marR="4095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35">
                          <a:latin typeface="Arial"/>
                          <a:cs typeface="Arial"/>
                        </a:rPr>
                        <a:t>!=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equal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2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!=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606">
                <a:tc>
                  <a:txBody>
                    <a:bodyPr/>
                    <a:lstStyle/>
                    <a:p>
                      <a:pPr algn="ctr" marR="4064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!==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identical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!==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479">
                <a:tc>
                  <a:txBody>
                    <a:bodyPr/>
                    <a:lstStyle/>
                    <a:p>
                      <a:pPr algn="ctr" marR="4064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&lt;&gt;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equal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&lt;&gt;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342">
                <a:tc>
                  <a:txBody>
                    <a:bodyPr/>
                    <a:lstStyle/>
                    <a:p>
                      <a:pPr algn="ctr" marR="40703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less than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2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840">
                <a:tc>
                  <a:txBody>
                    <a:bodyPr/>
                    <a:lstStyle/>
                    <a:p>
                      <a:pPr algn="ctr" marR="40703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greater than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62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&gt;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612">
                <a:tc>
                  <a:txBody>
                    <a:bodyPr/>
                    <a:lstStyle/>
                    <a:p>
                      <a:pPr algn="ctr" marR="4064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&lt;=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less than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equal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12636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&lt;=</a:t>
                      </a:r>
                      <a:r>
                        <a:rPr dirty="0" sz="1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333409">
                <a:tc>
                  <a:txBody>
                    <a:bodyPr/>
                    <a:lstStyle/>
                    <a:p>
                      <a:pPr algn="ctr" marR="406400">
                        <a:lnSpc>
                          <a:spcPts val="2080"/>
                        </a:lnSpc>
                        <a:spcBef>
                          <a:spcPts val="4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&gt;=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8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2080"/>
                        </a:lnSpc>
                        <a:spcBef>
                          <a:spcPts val="4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greater than or equal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80"/>
                </a:tc>
                <a:tc>
                  <a:txBody>
                    <a:bodyPr/>
                    <a:lstStyle/>
                    <a:p>
                      <a:pPr algn="ctr" marL="126364">
                        <a:lnSpc>
                          <a:spcPts val="2080"/>
                        </a:lnSpc>
                        <a:spcBef>
                          <a:spcPts val="4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&gt;=</a:t>
                      </a:r>
                      <a:r>
                        <a:rPr dirty="0" sz="1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8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557" y="572967"/>
            <a:ext cx="4411239" cy="543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54960" y="1737656"/>
          <a:ext cx="5565775" cy="231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/>
                <a:gridCol w="2070735"/>
                <a:gridCol w="2053589"/>
              </a:tblGrid>
              <a:tr h="333933">
                <a:tc>
                  <a:txBody>
                    <a:bodyPr/>
                    <a:lstStyle/>
                    <a:p>
                      <a:pPr algn="ctr" marR="40449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72819">
                        <a:lnSpc>
                          <a:spcPts val="1989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11638">
                <a:tc>
                  <a:txBody>
                    <a:bodyPr/>
                    <a:lstStyle/>
                    <a:p>
                      <a:pPr algn="ctr" marR="4006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9753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!$b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480">
                <a:tc>
                  <a:txBody>
                    <a:bodyPr/>
                    <a:lstStyle/>
                    <a:p>
                      <a:pPr algn="ctr" marR="4064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&amp;&amp;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9734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&amp;&amp;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607">
                <a:tc>
                  <a:txBody>
                    <a:bodyPr/>
                    <a:lstStyle/>
                    <a:p>
                      <a:pPr algn="ctr" marR="4064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||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9753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||</a:t>
                      </a:r>
                      <a:r>
                        <a:rPr dirty="0" sz="1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411606">
                <a:tc>
                  <a:txBody>
                    <a:bodyPr/>
                    <a:lstStyle/>
                    <a:p>
                      <a:pPr algn="ctr" marR="4051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9734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and</a:t>
                      </a:r>
                      <a:r>
                        <a:rPr dirty="0" sz="1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  <a:tr h="333434">
                <a:tc>
                  <a:txBody>
                    <a:bodyPr/>
                    <a:lstStyle/>
                    <a:p>
                      <a:pPr algn="ctr" marR="405765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ctr" marL="974725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$a or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$b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22" y="1356105"/>
            <a:ext cx="5067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if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1129" y="1828241"/>
            <a:ext cx="5750560" cy="346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 b="0">
                <a:latin typeface="Lucida Sans Unicode"/>
                <a:cs typeface="Lucida Sans Unicode"/>
              </a:rPr>
              <a:t>if( $totalqty==0) echo "Nothing</a:t>
            </a:r>
            <a:r>
              <a:rPr dirty="0" sz="2100" spc="45" b="0">
                <a:latin typeface="Lucida Sans Unicode"/>
                <a:cs typeface="Lucida Sans Unicode"/>
              </a:rPr>
              <a:t> </a:t>
            </a:r>
            <a:r>
              <a:rPr dirty="0" sz="2100" spc="-5" b="0">
                <a:latin typeface="Lucida Sans Unicode"/>
                <a:cs typeface="Lucida Sans Unicode"/>
              </a:rPr>
              <a:t>purchased";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9922" y="2482069"/>
            <a:ext cx="5005705" cy="238125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71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if</a:t>
            </a:r>
            <a:r>
              <a:rPr dirty="0" sz="2700" spc="-2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Block</a:t>
            </a:r>
            <a:endParaRPr sz="27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80"/>
              </a:spcBef>
            </a:pPr>
            <a:r>
              <a:rPr dirty="0" sz="2100" spc="-5">
                <a:latin typeface="Lucida Sans Unicode"/>
                <a:cs typeface="Lucida Sans Unicode"/>
              </a:rPr>
              <a:t>if(</a:t>
            </a:r>
            <a:r>
              <a:rPr dirty="0" sz="2100">
                <a:latin typeface="Lucida Sans Unicode"/>
                <a:cs typeface="Lucida Sans Unicode"/>
              </a:rPr>
              <a:t> </a:t>
            </a:r>
            <a:r>
              <a:rPr dirty="0" sz="2100" spc="-10">
                <a:latin typeface="Lucida Sans Unicode"/>
                <a:cs typeface="Lucida Sans Unicode"/>
              </a:rPr>
              <a:t>$totalqty==0)</a:t>
            </a:r>
            <a:endParaRPr sz="21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09"/>
              </a:spcBef>
            </a:pPr>
            <a:r>
              <a:rPr dirty="0" sz="2100">
                <a:latin typeface="Lucida Sans Unicode"/>
                <a:cs typeface="Lucida Sans Unicode"/>
              </a:rPr>
              <a:t>{</a:t>
            </a:r>
            <a:endParaRPr sz="2100">
              <a:latin typeface="Lucida Sans Unicode"/>
              <a:cs typeface="Lucida Sans Unicode"/>
            </a:endParaRPr>
          </a:p>
          <a:p>
            <a:pPr marL="762000" marR="5080">
              <a:lnSpc>
                <a:spcPct val="115700"/>
              </a:lnSpc>
            </a:pPr>
            <a:r>
              <a:rPr dirty="0" sz="2100" spc="-5">
                <a:latin typeface="Lucida Sans Unicode"/>
                <a:cs typeface="Lucida Sans Unicode"/>
              </a:rPr>
              <a:t>echo "Nothing purchased.&lt;br&gt;";  echo "Please try</a:t>
            </a:r>
            <a:r>
              <a:rPr dirty="0" sz="2100" spc="15">
                <a:latin typeface="Lucida Sans Unicode"/>
                <a:cs typeface="Lucida Sans Unicod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again.";</a:t>
            </a:r>
            <a:endParaRPr sz="21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09"/>
              </a:spcBef>
            </a:pPr>
            <a:r>
              <a:rPr dirty="0" sz="2100">
                <a:latin typeface="Lucida Sans Unicode"/>
                <a:cs typeface="Lucida Sans Unicode"/>
              </a:rPr>
              <a:t>}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24" y="572973"/>
            <a:ext cx="4586493" cy="44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9922" y="1256741"/>
            <a:ext cx="7557134" cy="4113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ts val="4215"/>
              </a:lnSpc>
              <a:spcBef>
                <a:spcPts val="100"/>
              </a:spcBef>
              <a:buClr>
                <a:srgbClr val="2CA1BE"/>
              </a:buClr>
              <a:buSzPct val="68055"/>
              <a:buFont typeface="Wingdings 3"/>
              <a:buChar char=""/>
              <a:tabLst>
                <a:tab pos="269240" algn="l"/>
              </a:tabLst>
            </a:pPr>
            <a:r>
              <a:rPr dirty="0" sz="3600" spc="-5">
                <a:latin typeface="Lucida Sans Unicode"/>
                <a:cs typeface="Lucida Sans Unicode"/>
              </a:rPr>
              <a:t>i</a:t>
            </a:r>
            <a:r>
              <a:rPr dirty="0" sz="3600" spc="-5">
                <a:latin typeface="Lucida Sans Unicode"/>
                <a:cs typeface="Lucida Sans Unicode"/>
              </a:rPr>
              <a:t>f </a:t>
            </a:r>
            <a:r>
              <a:rPr dirty="0" sz="3600">
                <a:latin typeface="Lucida Sans Unicode"/>
                <a:cs typeface="Lucida Sans Unicode"/>
              </a:rPr>
              <a:t>-</a:t>
            </a:r>
            <a:r>
              <a:rPr dirty="0" sz="3600" spc="-15">
                <a:latin typeface="Lucida Sans Unicode"/>
                <a:cs typeface="Lucida Sans Unicode"/>
              </a:rPr>
              <a:t> </a:t>
            </a:r>
            <a:r>
              <a:rPr dirty="0" sz="3600" spc="-5">
                <a:latin typeface="Lucida Sans Unicode"/>
                <a:cs typeface="Lucida Sans Unicode"/>
              </a:rPr>
              <a:t>else</a:t>
            </a:r>
            <a:endParaRPr sz="3600">
              <a:latin typeface="Lucida Sans Unicode"/>
              <a:cs typeface="Lucida Sans Unicode"/>
            </a:endParaRPr>
          </a:p>
          <a:p>
            <a:pPr marL="533400">
              <a:lnSpc>
                <a:spcPts val="3125"/>
              </a:lnSpc>
            </a:pPr>
            <a:r>
              <a:rPr dirty="0" sz="2800" spc="-5">
                <a:latin typeface="Lucida Sans Unicode"/>
                <a:cs typeface="Lucida Sans Unicode"/>
              </a:rPr>
              <a:t>if(</a:t>
            </a:r>
            <a:r>
              <a:rPr dirty="0" sz="2800" spc="-10">
                <a:latin typeface="Lucida Sans Unicode"/>
                <a:cs typeface="Lucida Sans Unicode"/>
              </a:rPr>
              <a:t> $totalqty==0)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ts val="3090"/>
              </a:lnSpc>
            </a:pPr>
            <a:r>
              <a:rPr dirty="0" sz="2800" spc="-5">
                <a:latin typeface="Lucida Sans Unicode"/>
                <a:cs typeface="Lucida Sans Unicode"/>
              </a:rPr>
              <a:t>{</a:t>
            </a:r>
            <a:endParaRPr sz="2800">
              <a:latin typeface="Lucida Sans Unicode"/>
              <a:cs typeface="Lucida Sans Unicode"/>
            </a:endParaRPr>
          </a:p>
          <a:p>
            <a:pPr marL="762000" marR="1144270">
              <a:lnSpc>
                <a:spcPts val="3080"/>
              </a:lnSpc>
              <a:spcBef>
                <a:spcPts val="200"/>
              </a:spcBef>
            </a:pPr>
            <a:r>
              <a:rPr dirty="0" sz="2800" spc="-10">
                <a:latin typeface="Lucida Sans Unicode"/>
                <a:cs typeface="Lucida Sans Unicode"/>
              </a:rPr>
              <a:t>echo </a:t>
            </a:r>
            <a:r>
              <a:rPr dirty="0" sz="2800" spc="-5">
                <a:latin typeface="Lucida Sans Unicode"/>
                <a:cs typeface="Lucida Sans Unicode"/>
              </a:rPr>
              <a:t>"Nothing </a:t>
            </a:r>
            <a:r>
              <a:rPr dirty="0" sz="2800" spc="-10">
                <a:latin typeface="Lucida Sans Unicode"/>
                <a:cs typeface="Lucida Sans Unicode"/>
              </a:rPr>
              <a:t>purchased.&lt;br&gt;";  </a:t>
            </a:r>
            <a:r>
              <a:rPr dirty="0" sz="2800" spc="-5">
                <a:latin typeface="Lucida Sans Unicode"/>
                <a:cs typeface="Lucida Sans Unicode"/>
              </a:rPr>
              <a:t>echo "Please try</a:t>
            </a:r>
            <a:r>
              <a:rPr dirty="0" sz="2800" spc="35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again.";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ts val="2910"/>
              </a:lnSpc>
            </a:pPr>
            <a:r>
              <a:rPr dirty="0" sz="2800" spc="-5">
                <a:latin typeface="Lucida Sans Unicode"/>
                <a:cs typeface="Lucida Sans Unicode"/>
              </a:rPr>
              <a:t>}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ts val="3085"/>
              </a:lnSpc>
            </a:pPr>
            <a:r>
              <a:rPr dirty="0" sz="2800" spc="-10">
                <a:latin typeface="Lucida Sans Unicode"/>
                <a:cs typeface="Lucida Sans Unicode"/>
              </a:rPr>
              <a:t>else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ts val="3090"/>
              </a:lnSpc>
            </a:pPr>
            <a:r>
              <a:rPr dirty="0" sz="2800" spc="-5">
                <a:latin typeface="Lucida Sans Unicode"/>
                <a:cs typeface="Lucida Sans Unicode"/>
              </a:rPr>
              <a:t>{</a:t>
            </a:r>
            <a:endParaRPr sz="2800">
              <a:latin typeface="Lucida Sans Unicode"/>
              <a:cs typeface="Lucida Sans Unicode"/>
            </a:endParaRPr>
          </a:p>
          <a:p>
            <a:pPr marL="762000">
              <a:lnSpc>
                <a:spcPts val="3090"/>
              </a:lnSpc>
            </a:pPr>
            <a:r>
              <a:rPr dirty="0" sz="2800" spc="-5">
                <a:latin typeface="Lucida Sans Unicode"/>
                <a:cs typeface="Lucida Sans Unicode"/>
              </a:rPr>
              <a:t>echo "Thanks for your</a:t>
            </a:r>
            <a:r>
              <a:rPr dirty="0" sz="2800" spc="60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purchase.&lt;br&gt;";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ts val="3225"/>
              </a:lnSpc>
            </a:pPr>
            <a:r>
              <a:rPr dirty="0" sz="2800" spc="-5">
                <a:latin typeface="Lucida Sans Unicode"/>
                <a:cs typeface="Lucida Sans Unicode"/>
              </a:rPr>
              <a:t>}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24" y="572973"/>
            <a:ext cx="4586493" cy="44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9922" y="1205158"/>
            <a:ext cx="5494020" cy="3703954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55"/>
              </a:spcBef>
              <a:buClr>
                <a:srgbClr val="2CA1BE"/>
              </a:buClr>
              <a:buSzPct val="68055"/>
              <a:buFont typeface="Wingdings 3"/>
              <a:buChar char=""/>
              <a:tabLst>
                <a:tab pos="269240" algn="l"/>
              </a:tabLst>
            </a:pPr>
            <a:r>
              <a:rPr dirty="0" sz="3600" spc="-5">
                <a:latin typeface="Lucida Sans Unicode"/>
                <a:cs typeface="Lucida Sans Unicode"/>
              </a:rPr>
              <a:t>i</a:t>
            </a:r>
            <a:r>
              <a:rPr dirty="0" sz="3600" spc="-5">
                <a:latin typeface="Lucida Sans Unicode"/>
                <a:cs typeface="Lucida Sans Unicode"/>
              </a:rPr>
              <a:t>f </a:t>
            </a:r>
            <a:r>
              <a:rPr dirty="0" sz="3600">
                <a:latin typeface="Lucida Sans Unicode"/>
                <a:cs typeface="Lucida Sans Unicode"/>
              </a:rPr>
              <a:t>-</a:t>
            </a:r>
            <a:r>
              <a:rPr dirty="0" sz="3600" spc="-20">
                <a:latin typeface="Lucida Sans Unicode"/>
                <a:cs typeface="Lucida Sans Unicode"/>
              </a:rPr>
              <a:t> </a:t>
            </a:r>
            <a:r>
              <a:rPr dirty="0" sz="3600" spc="-5">
                <a:latin typeface="Lucida Sans Unicode"/>
                <a:cs typeface="Lucida Sans Unicode"/>
              </a:rPr>
              <a:t>elseif</a:t>
            </a:r>
            <a:endParaRPr sz="3600">
              <a:latin typeface="Lucida Sans Unicode"/>
              <a:cs typeface="Lucida Sans Unicode"/>
            </a:endParaRPr>
          </a:p>
          <a:p>
            <a:pPr algn="r" marR="2872105">
              <a:lnSpc>
                <a:spcPct val="100000"/>
              </a:lnSpc>
              <a:spcBef>
                <a:spcPts val="615"/>
              </a:spcBef>
            </a:pPr>
            <a:r>
              <a:rPr dirty="0" sz="2100" spc="-5">
                <a:latin typeface="Lucida Sans Unicode"/>
                <a:cs typeface="Lucida Sans Unicode"/>
              </a:rPr>
              <a:t>if( $tireqty&lt;10</a:t>
            </a:r>
            <a:r>
              <a:rPr dirty="0" sz="2100" spc="-50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)</a:t>
            </a:r>
            <a:endParaRPr sz="2100">
              <a:latin typeface="Lucida Sans Unicode"/>
              <a:cs typeface="Lucida Sans Unicode"/>
            </a:endParaRPr>
          </a:p>
          <a:p>
            <a:pPr algn="r" marR="2807335">
              <a:lnSpc>
                <a:spcPct val="100000"/>
              </a:lnSpc>
              <a:spcBef>
                <a:spcPts val="409"/>
              </a:spcBef>
            </a:pPr>
            <a:r>
              <a:rPr dirty="0" sz="2100" spc="-5">
                <a:latin typeface="Lucida Sans Unicode"/>
                <a:cs typeface="Lucida Sans Unicode"/>
              </a:rPr>
              <a:t>$discount </a:t>
            </a:r>
            <a:r>
              <a:rPr dirty="0" sz="2100">
                <a:latin typeface="Lucida Sans Unicode"/>
                <a:cs typeface="Lucida Sans Unicode"/>
              </a:rPr>
              <a:t>=</a:t>
            </a:r>
            <a:r>
              <a:rPr dirty="0" sz="2100" spc="-60">
                <a:latin typeface="Lucida Sans Unicode"/>
                <a:cs typeface="Lucida Sans Unicod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0;</a:t>
            </a:r>
            <a:endParaRPr sz="21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395"/>
              </a:spcBef>
            </a:pPr>
            <a:r>
              <a:rPr dirty="0" sz="2100" spc="-5">
                <a:latin typeface="Lucida Sans Unicode"/>
                <a:cs typeface="Lucida Sans Unicode"/>
              </a:rPr>
              <a:t>elseif( $tireqty </a:t>
            </a:r>
            <a:r>
              <a:rPr dirty="0" sz="2100">
                <a:latin typeface="Lucida Sans Unicode"/>
                <a:cs typeface="Lucida Sans Unicode"/>
              </a:rPr>
              <a:t>&gt;=10 </a:t>
            </a:r>
            <a:r>
              <a:rPr dirty="0" sz="2100" spc="-5">
                <a:latin typeface="Lucida Sans Unicode"/>
                <a:cs typeface="Lucida Sans Unicode"/>
              </a:rPr>
              <a:t>&amp;&amp; tireqty&lt;=49)</a:t>
            </a:r>
            <a:endParaRPr sz="2100">
              <a:latin typeface="Lucida Sans Unicode"/>
              <a:cs typeface="Lucida Sans Unicode"/>
            </a:endParaRPr>
          </a:p>
          <a:p>
            <a:pPr marL="762000">
              <a:lnSpc>
                <a:spcPct val="100000"/>
              </a:lnSpc>
              <a:spcBef>
                <a:spcPts val="395"/>
              </a:spcBef>
            </a:pPr>
            <a:r>
              <a:rPr dirty="0" sz="2100" spc="-5">
                <a:latin typeface="Lucida Sans Unicode"/>
                <a:cs typeface="Lucida Sans Unicode"/>
              </a:rPr>
              <a:t>$discount </a:t>
            </a:r>
            <a:r>
              <a:rPr dirty="0" sz="2100">
                <a:latin typeface="Lucida Sans Unicode"/>
                <a:cs typeface="Lucida Sans Unicode"/>
              </a:rPr>
              <a:t>=</a:t>
            </a:r>
            <a:r>
              <a:rPr dirty="0" sz="2100" spc="-5">
                <a:latin typeface="Lucida Sans Unicode"/>
                <a:cs typeface="Lucida Sans Unicode"/>
              </a:rPr>
              <a:t> 5;</a:t>
            </a:r>
            <a:endParaRPr sz="21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09"/>
              </a:spcBef>
            </a:pPr>
            <a:r>
              <a:rPr dirty="0" sz="2100" spc="-5">
                <a:latin typeface="Lucida Sans Unicode"/>
                <a:cs typeface="Lucida Sans Unicode"/>
              </a:rPr>
              <a:t>elseif( $tireqty </a:t>
            </a:r>
            <a:r>
              <a:rPr dirty="0" sz="2100">
                <a:latin typeface="Lucida Sans Unicode"/>
                <a:cs typeface="Lucida Sans Unicode"/>
              </a:rPr>
              <a:t>&gt;=50 </a:t>
            </a:r>
            <a:r>
              <a:rPr dirty="0" sz="2100" spc="-5">
                <a:latin typeface="Lucida Sans Unicode"/>
                <a:cs typeface="Lucida Sans Unicode"/>
              </a:rPr>
              <a:t>&amp;&amp; tireqty&lt;=99)</a:t>
            </a:r>
            <a:endParaRPr sz="2100">
              <a:latin typeface="Lucida Sans Unicode"/>
              <a:cs typeface="Lucida Sans Unicode"/>
            </a:endParaRPr>
          </a:p>
          <a:p>
            <a:pPr marL="762000">
              <a:lnSpc>
                <a:spcPct val="100000"/>
              </a:lnSpc>
              <a:spcBef>
                <a:spcPts val="395"/>
              </a:spcBef>
            </a:pPr>
            <a:r>
              <a:rPr dirty="0" sz="2100" spc="-5">
                <a:latin typeface="Lucida Sans Unicode"/>
                <a:cs typeface="Lucida Sans Unicode"/>
              </a:rPr>
              <a:t>$discount </a:t>
            </a:r>
            <a:r>
              <a:rPr dirty="0" sz="2100">
                <a:latin typeface="Lucida Sans Unicode"/>
                <a:cs typeface="Lucida Sans Unicode"/>
              </a:rPr>
              <a:t>=</a:t>
            </a:r>
            <a:r>
              <a:rPr dirty="0" sz="2100" spc="-5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10;</a:t>
            </a:r>
            <a:endParaRPr sz="21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395"/>
              </a:spcBef>
            </a:pPr>
            <a:r>
              <a:rPr dirty="0" sz="2100" spc="-5">
                <a:latin typeface="Lucida Sans Unicode"/>
                <a:cs typeface="Lucida Sans Unicode"/>
              </a:rPr>
              <a:t>elseif( $tireqty</a:t>
            </a:r>
            <a:r>
              <a:rPr dirty="0" sz="2100" spc="40">
                <a:latin typeface="Lucida Sans Unicode"/>
                <a:cs typeface="Lucida Sans Unicod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&gt;=100)</a:t>
            </a:r>
            <a:endParaRPr sz="2100">
              <a:latin typeface="Lucida Sans Unicode"/>
              <a:cs typeface="Lucida Sans Unicode"/>
            </a:endParaRPr>
          </a:p>
          <a:p>
            <a:pPr marL="762000">
              <a:lnSpc>
                <a:spcPct val="100000"/>
              </a:lnSpc>
              <a:spcBef>
                <a:spcPts val="409"/>
              </a:spcBef>
            </a:pPr>
            <a:r>
              <a:rPr dirty="0" sz="2100" spc="-5">
                <a:latin typeface="Lucida Sans Unicode"/>
                <a:cs typeface="Lucida Sans Unicode"/>
              </a:rPr>
              <a:t>$discount </a:t>
            </a:r>
            <a:r>
              <a:rPr dirty="0" sz="2100">
                <a:latin typeface="Lucida Sans Unicode"/>
                <a:cs typeface="Lucida Sans Unicode"/>
              </a:rPr>
              <a:t>=</a:t>
            </a:r>
            <a:r>
              <a:rPr dirty="0" sz="2100" spc="-10">
                <a:latin typeface="Lucida Sans Unicode"/>
                <a:cs typeface="Lucida Sans Unicod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15;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24" y="397713"/>
            <a:ext cx="4586493" cy="44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9922" y="1293621"/>
            <a:ext cx="4291330" cy="504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switch</a:t>
            </a:r>
            <a:endParaRPr sz="2700">
              <a:latin typeface="Lucida Sans Unicode"/>
              <a:cs typeface="Lucida Sans Unicode"/>
            </a:endParaRPr>
          </a:p>
          <a:p>
            <a:pPr marL="533400">
              <a:lnSpc>
                <a:spcPts val="2145"/>
              </a:lnSpc>
              <a:spcBef>
                <a:spcPts val="45"/>
              </a:spcBef>
            </a:pPr>
            <a:r>
              <a:rPr dirty="0" sz="1800" spc="-5">
                <a:latin typeface="Lucida Sans Unicode"/>
                <a:cs typeface="Lucida Sans Unicode"/>
              </a:rPr>
              <a:t>switch($find)</a:t>
            </a:r>
            <a:endParaRPr sz="1800">
              <a:latin typeface="Lucida Sans Unicode"/>
              <a:cs typeface="Lucida Sans Unicode"/>
            </a:endParaRPr>
          </a:p>
          <a:p>
            <a:pPr marL="533400">
              <a:lnSpc>
                <a:spcPts val="2125"/>
              </a:lnSpc>
            </a:pPr>
            <a:r>
              <a:rPr dirty="0" sz="1800">
                <a:latin typeface="Lucida Sans Unicode"/>
                <a:cs typeface="Lucida Sans Unicode"/>
              </a:rPr>
              <a:t>{</a:t>
            </a:r>
            <a:endParaRPr sz="1800">
              <a:latin typeface="Lucida Sans Unicode"/>
              <a:cs typeface="Lucida Sans Unicode"/>
            </a:endParaRPr>
          </a:p>
          <a:p>
            <a:pPr marL="762000">
              <a:lnSpc>
                <a:spcPts val="2130"/>
              </a:lnSpc>
            </a:pPr>
            <a:r>
              <a:rPr dirty="0" sz="1800" spc="-5">
                <a:latin typeface="Lucida Sans Unicode"/>
                <a:cs typeface="Lucida Sans Unicode"/>
              </a:rPr>
              <a:t>case </a:t>
            </a:r>
            <a:r>
              <a:rPr dirty="0" sz="1800">
                <a:latin typeface="Lucida Sans Unicode"/>
                <a:cs typeface="Lucida Sans Unicode"/>
              </a:rPr>
              <a:t>'a'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:</a:t>
            </a:r>
            <a:endParaRPr sz="1800">
              <a:latin typeface="Lucida Sans Unicode"/>
              <a:cs typeface="Lucida Sans Unicode"/>
            </a:endParaRPr>
          </a:p>
          <a:p>
            <a:pPr marL="817244" marR="672465">
              <a:lnSpc>
                <a:spcPts val="2120"/>
              </a:lnSpc>
              <a:spcBef>
                <a:spcPts val="95"/>
              </a:spcBef>
            </a:pPr>
            <a:r>
              <a:rPr dirty="0" sz="1800" spc="-5">
                <a:latin typeface="Lucida Sans Unicode"/>
                <a:cs typeface="Lucida Sans Unicode"/>
              </a:rPr>
              <a:t>echo </a:t>
            </a:r>
            <a:r>
              <a:rPr dirty="0" sz="1800">
                <a:latin typeface="Lucida Sans Unicode"/>
                <a:cs typeface="Lucida Sans Unicode"/>
              </a:rPr>
              <a:t>"Regular</a:t>
            </a:r>
            <a:r>
              <a:rPr dirty="0" sz="1800" spc="-4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customer";  break;</a:t>
            </a:r>
            <a:endParaRPr sz="1800">
              <a:latin typeface="Lucida Sans Unicode"/>
              <a:cs typeface="Lucida Sans Unicode"/>
            </a:endParaRPr>
          </a:p>
          <a:p>
            <a:pPr marL="762000">
              <a:lnSpc>
                <a:spcPts val="2055"/>
              </a:lnSpc>
            </a:pPr>
            <a:r>
              <a:rPr dirty="0" sz="1800" spc="-5">
                <a:latin typeface="Lucida Sans Unicode"/>
                <a:cs typeface="Lucida Sans Unicode"/>
              </a:rPr>
              <a:t>case 'b'</a:t>
            </a:r>
            <a:r>
              <a:rPr dirty="0" sz="1800" spc="1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:</a:t>
            </a:r>
            <a:endParaRPr sz="1800">
              <a:latin typeface="Lucida Sans Unicode"/>
              <a:cs typeface="Lucida Sans Unicode"/>
            </a:endParaRPr>
          </a:p>
          <a:p>
            <a:pPr marL="817244" marR="1445895">
              <a:lnSpc>
                <a:spcPts val="2120"/>
              </a:lnSpc>
              <a:spcBef>
                <a:spcPts val="90"/>
              </a:spcBef>
            </a:pPr>
            <a:r>
              <a:rPr dirty="0" sz="1800" spc="-5">
                <a:latin typeface="Lucida Sans Unicode"/>
                <a:cs typeface="Lucida Sans Unicode"/>
              </a:rPr>
              <a:t>echo </a:t>
            </a:r>
            <a:r>
              <a:rPr dirty="0" sz="1800">
                <a:latin typeface="Lucida Sans Unicode"/>
                <a:cs typeface="Lucida Sans Unicode"/>
              </a:rPr>
              <a:t>"TV</a:t>
            </a:r>
            <a:r>
              <a:rPr dirty="0" sz="1800" spc="-8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referral";  break;</a:t>
            </a:r>
            <a:endParaRPr sz="1800">
              <a:latin typeface="Lucida Sans Unicode"/>
              <a:cs typeface="Lucida Sans Unicode"/>
            </a:endParaRPr>
          </a:p>
          <a:p>
            <a:pPr marL="762000">
              <a:lnSpc>
                <a:spcPts val="2050"/>
              </a:lnSpc>
            </a:pPr>
            <a:r>
              <a:rPr dirty="0" sz="1800" spc="-5">
                <a:latin typeface="Lucida Sans Unicode"/>
                <a:cs typeface="Lucida Sans Unicode"/>
              </a:rPr>
              <a:t>case </a:t>
            </a:r>
            <a:r>
              <a:rPr dirty="0" sz="1800">
                <a:latin typeface="Lucida Sans Unicode"/>
                <a:cs typeface="Lucida Sans Unicode"/>
              </a:rPr>
              <a:t>'c' :</a:t>
            </a:r>
            <a:endParaRPr sz="1800">
              <a:latin typeface="Lucida Sans Unicode"/>
              <a:cs typeface="Lucida Sans Unicode"/>
            </a:endParaRPr>
          </a:p>
          <a:p>
            <a:pPr marL="817244" marR="5080">
              <a:lnSpc>
                <a:spcPts val="2120"/>
              </a:lnSpc>
              <a:spcBef>
                <a:spcPts val="95"/>
              </a:spcBef>
            </a:pPr>
            <a:r>
              <a:rPr dirty="0" sz="1800" spc="-5">
                <a:latin typeface="Lucida Sans Unicode"/>
                <a:cs typeface="Lucida Sans Unicode"/>
              </a:rPr>
              <a:t>echo "Phone directory referral";  break;</a:t>
            </a:r>
            <a:endParaRPr sz="1800">
              <a:latin typeface="Lucida Sans Unicode"/>
              <a:cs typeface="Lucida Sans Unicode"/>
            </a:endParaRPr>
          </a:p>
          <a:p>
            <a:pPr marL="762000">
              <a:lnSpc>
                <a:spcPts val="2055"/>
              </a:lnSpc>
            </a:pPr>
            <a:r>
              <a:rPr dirty="0" sz="1800" spc="-5">
                <a:latin typeface="Lucida Sans Unicode"/>
                <a:cs typeface="Lucida Sans Unicode"/>
              </a:rPr>
              <a:t>case 'd'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:</a:t>
            </a:r>
            <a:endParaRPr sz="1800">
              <a:latin typeface="Lucida Sans Unicode"/>
              <a:cs typeface="Lucida Sans Unicode"/>
            </a:endParaRPr>
          </a:p>
          <a:p>
            <a:pPr marL="817244" marR="75565">
              <a:lnSpc>
                <a:spcPts val="2120"/>
              </a:lnSpc>
              <a:spcBef>
                <a:spcPts val="90"/>
              </a:spcBef>
            </a:pPr>
            <a:r>
              <a:rPr dirty="0" sz="1800" spc="-5">
                <a:latin typeface="Lucida Sans Unicode"/>
                <a:cs typeface="Lucida Sans Unicode"/>
              </a:rPr>
              <a:t>echo "Word of </a:t>
            </a:r>
            <a:r>
              <a:rPr dirty="0" sz="1800">
                <a:latin typeface="Lucida Sans Unicode"/>
                <a:cs typeface="Lucida Sans Unicode"/>
              </a:rPr>
              <a:t>mouth </a:t>
            </a:r>
            <a:r>
              <a:rPr dirty="0" sz="1800" spc="-5">
                <a:latin typeface="Lucida Sans Unicode"/>
                <a:cs typeface="Lucida Sans Unicode"/>
              </a:rPr>
              <a:t>referral";  break;</a:t>
            </a:r>
            <a:endParaRPr sz="1800">
              <a:latin typeface="Lucida Sans Unicode"/>
              <a:cs typeface="Lucida Sans Unicode"/>
            </a:endParaRPr>
          </a:p>
          <a:p>
            <a:pPr marL="762000">
              <a:lnSpc>
                <a:spcPts val="2050"/>
              </a:lnSpc>
            </a:pPr>
            <a:r>
              <a:rPr dirty="0" sz="1800" spc="-5">
                <a:latin typeface="Lucida Sans Unicode"/>
                <a:cs typeface="Lucida Sans Unicode"/>
              </a:rPr>
              <a:t>default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:</a:t>
            </a:r>
            <a:endParaRPr sz="1800">
              <a:latin typeface="Lucida Sans Unicode"/>
              <a:cs typeface="Lucida Sans Unicode"/>
            </a:endParaRPr>
          </a:p>
          <a:p>
            <a:pPr marL="817244">
              <a:lnSpc>
                <a:spcPts val="2130"/>
              </a:lnSpc>
            </a:pPr>
            <a:r>
              <a:rPr dirty="0" sz="1800" spc="-5">
                <a:latin typeface="Lucida Sans Unicode"/>
                <a:cs typeface="Lucida Sans Unicode"/>
              </a:rPr>
              <a:t>echo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"Unknown";</a:t>
            </a:r>
            <a:endParaRPr sz="1800">
              <a:latin typeface="Lucida Sans Unicode"/>
              <a:cs typeface="Lucida Sans Unicode"/>
            </a:endParaRPr>
          </a:p>
          <a:p>
            <a:pPr marL="762000">
              <a:lnSpc>
                <a:spcPts val="2140"/>
              </a:lnSpc>
            </a:pPr>
            <a:r>
              <a:rPr dirty="0" sz="1800">
                <a:latin typeface="Lucida Sans Unicode"/>
                <a:cs typeface="Lucida Sans Unicode"/>
              </a:rPr>
              <a:t>}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2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1" y="912873"/>
                </a:lnTo>
                <a:lnTo>
                  <a:pt x="6531861" y="912873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4" y="918969"/>
                </a:lnTo>
                <a:lnTo>
                  <a:pt x="4873483" y="918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789678"/>
            <a:ext cx="4527042" cy="1066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784794"/>
            <a:ext cx="4493918" cy="1073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26059" y="150677"/>
            <a:ext cx="498508" cy="3889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74907" y="152400"/>
            <a:ext cx="405384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633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074907" y="152400"/>
            <a:ext cx="405765" cy="304800"/>
          </a:xfrm>
          <a:custGeom>
            <a:avLst/>
            <a:gdLst/>
            <a:ahLst/>
            <a:cxnLst/>
            <a:rect l="l" t="t" r="r" b="b"/>
            <a:pathLst>
              <a:path w="405765" h="304800">
                <a:moveTo>
                  <a:pt x="0" y="304800"/>
                </a:moveTo>
                <a:lnTo>
                  <a:pt x="405383" y="304800"/>
                </a:lnTo>
                <a:lnTo>
                  <a:pt x="4053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33578" y="150677"/>
            <a:ext cx="499966" cy="3889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82400" y="152400"/>
            <a:ext cx="406907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71554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82400" y="152400"/>
            <a:ext cx="407034" cy="304800"/>
          </a:xfrm>
          <a:custGeom>
            <a:avLst/>
            <a:gdLst/>
            <a:ahLst/>
            <a:cxnLst/>
            <a:rect l="l" t="t" r="r" b="b"/>
            <a:pathLst>
              <a:path w="407034" h="304800">
                <a:moveTo>
                  <a:pt x="0" y="304800"/>
                </a:moveTo>
                <a:lnTo>
                  <a:pt x="406907" y="304800"/>
                </a:lnTo>
                <a:lnTo>
                  <a:pt x="40690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58596" y="309370"/>
            <a:ext cx="10648188" cy="6464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844273" y="6561531"/>
            <a:ext cx="95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151" y="422064"/>
            <a:ext cx="4517931" cy="51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9922" y="1254192"/>
            <a:ext cx="4181475" cy="35401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770"/>
              </a:spcBef>
              <a:buClr>
                <a:srgbClr val="2CA1BE"/>
              </a:buClr>
              <a:buSzPct val="68055"/>
              <a:buFont typeface="Wingdings 3"/>
              <a:buChar char=""/>
              <a:tabLst>
                <a:tab pos="269240" algn="l"/>
              </a:tabLst>
            </a:pPr>
            <a:r>
              <a:rPr dirty="0" sz="3600">
                <a:latin typeface="Lucida Sans Unicode"/>
                <a:cs typeface="Lucida Sans Unicode"/>
              </a:rPr>
              <a:t>while</a:t>
            </a:r>
            <a:r>
              <a:rPr dirty="0" sz="3600" spc="-30">
                <a:latin typeface="Lucida Sans Unicode"/>
                <a:cs typeface="Lucida Sans Unicode"/>
              </a:rPr>
              <a:t> </a:t>
            </a:r>
            <a:r>
              <a:rPr dirty="0" sz="3600" spc="-5">
                <a:latin typeface="Lucida Sans Unicode"/>
                <a:cs typeface="Lucida Sans Unicode"/>
              </a:rPr>
              <a:t>Loops</a:t>
            </a:r>
            <a:endParaRPr sz="36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515"/>
              </a:spcBef>
            </a:pPr>
            <a:r>
              <a:rPr dirty="0" sz="2800" spc="-5">
                <a:latin typeface="Lucida Sans Unicode"/>
                <a:cs typeface="Lucida Sans Unicode"/>
              </a:rPr>
              <a:t>$num=1;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05"/>
              </a:spcBef>
            </a:pPr>
            <a:r>
              <a:rPr dirty="0" sz="2800" spc="-5">
                <a:latin typeface="Lucida Sans Unicode"/>
                <a:cs typeface="Lucida Sans Unicode"/>
              </a:rPr>
              <a:t>while </a:t>
            </a:r>
            <a:r>
              <a:rPr dirty="0" sz="2800" spc="-10">
                <a:latin typeface="Lucida Sans Unicode"/>
                <a:cs typeface="Lucida Sans Unicode"/>
              </a:rPr>
              <a:t>($num </a:t>
            </a:r>
            <a:r>
              <a:rPr dirty="0" sz="2800" spc="-5">
                <a:latin typeface="Lucida Sans Unicode"/>
                <a:cs typeface="Lucida Sans Unicode"/>
              </a:rPr>
              <a:t>&lt;=5</a:t>
            </a:r>
            <a:r>
              <a:rPr dirty="0" sz="2800" spc="35">
                <a:latin typeface="Lucida Sans Unicode"/>
                <a:cs typeface="Lucida Sans Unicode"/>
              </a:rPr>
              <a:t> </a:t>
            </a:r>
            <a:r>
              <a:rPr dirty="0" sz="2800" spc="-5">
                <a:latin typeface="Lucida Sans Unicode"/>
                <a:cs typeface="Lucida Sans Unicode"/>
              </a:rPr>
              <a:t>)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00"/>
              </a:spcBef>
            </a:pPr>
            <a:r>
              <a:rPr dirty="0" sz="2800" spc="-5">
                <a:latin typeface="Lucida Sans Unicode"/>
                <a:cs typeface="Lucida Sans Unicode"/>
              </a:rPr>
              <a:t>{</a:t>
            </a:r>
            <a:endParaRPr sz="28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395"/>
              </a:spcBef>
            </a:pPr>
            <a:r>
              <a:rPr dirty="0" sz="2800" spc="-10">
                <a:latin typeface="Lucida Sans Unicode"/>
                <a:cs typeface="Lucida Sans Unicode"/>
              </a:rPr>
              <a:t>echo</a:t>
            </a:r>
            <a:r>
              <a:rPr dirty="0" sz="2800" spc="-30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$num."&lt;br&gt;";</a:t>
            </a:r>
            <a:endParaRPr sz="28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409"/>
              </a:spcBef>
            </a:pPr>
            <a:r>
              <a:rPr dirty="0" sz="2800" spc="-5">
                <a:latin typeface="Lucida Sans Unicode"/>
                <a:cs typeface="Lucida Sans Unicode"/>
              </a:rPr>
              <a:t>$num++;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395"/>
              </a:spcBef>
            </a:pPr>
            <a:r>
              <a:rPr dirty="0" sz="2800" spc="-5">
                <a:latin typeface="Lucida Sans Unicode"/>
                <a:cs typeface="Lucida Sans Unicode"/>
              </a:rPr>
              <a:t>}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151" y="422064"/>
            <a:ext cx="4517931" cy="51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9922" y="1254192"/>
            <a:ext cx="4181475" cy="40170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770"/>
              </a:spcBef>
              <a:buClr>
                <a:srgbClr val="2CA1BE"/>
              </a:buClr>
              <a:buSzPct val="68055"/>
              <a:buFont typeface="Wingdings 3"/>
              <a:buChar char=""/>
              <a:tabLst>
                <a:tab pos="269240" algn="l"/>
              </a:tabLst>
            </a:pPr>
            <a:r>
              <a:rPr dirty="0" sz="3600" spc="-5">
                <a:latin typeface="Lucida Sans Unicode"/>
                <a:cs typeface="Lucida Sans Unicode"/>
              </a:rPr>
              <a:t>do…w</a:t>
            </a:r>
            <a:r>
              <a:rPr dirty="0" sz="3600" spc="-5">
                <a:latin typeface="Lucida Sans Unicode"/>
                <a:cs typeface="Lucida Sans Unicode"/>
              </a:rPr>
              <a:t>hile</a:t>
            </a:r>
            <a:r>
              <a:rPr dirty="0" sz="3600" spc="-35">
                <a:latin typeface="Lucida Sans Unicode"/>
                <a:cs typeface="Lucida Sans Unicode"/>
              </a:rPr>
              <a:t> </a:t>
            </a:r>
            <a:r>
              <a:rPr dirty="0" sz="3600" spc="-10">
                <a:latin typeface="Lucida Sans Unicode"/>
                <a:cs typeface="Lucida Sans Unicode"/>
              </a:rPr>
              <a:t>Loops</a:t>
            </a:r>
            <a:endParaRPr sz="3600">
              <a:latin typeface="Lucida Sans Unicode"/>
              <a:cs typeface="Lucida Sans Unicode"/>
            </a:endParaRPr>
          </a:p>
          <a:p>
            <a:pPr marL="533400" marR="1575435">
              <a:lnSpc>
                <a:spcPct val="112100"/>
              </a:lnSpc>
              <a:spcBef>
                <a:spcPts val="105"/>
              </a:spcBef>
            </a:pPr>
            <a:r>
              <a:rPr dirty="0" sz="2800" spc="-10">
                <a:latin typeface="Lucida Sans Unicode"/>
                <a:cs typeface="Lucida Sans Unicode"/>
              </a:rPr>
              <a:t>$nu</a:t>
            </a:r>
            <a:r>
              <a:rPr dirty="0" sz="2800" spc="-5">
                <a:latin typeface="Lucida Sans Unicode"/>
                <a:cs typeface="Lucida Sans Unicode"/>
              </a:rPr>
              <a:t>m=1</a:t>
            </a:r>
            <a:r>
              <a:rPr dirty="0" sz="2800" spc="-15">
                <a:latin typeface="Lucida Sans Unicode"/>
                <a:cs typeface="Lucida Sans Unicode"/>
              </a:rPr>
              <a:t>0</a:t>
            </a:r>
            <a:r>
              <a:rPr dirty="0" sz="2800" spc="-10">
                <a:latin typeface="Lucida Sans Unicode"/>
                <a:cs typeface="Lucida Sans Unicode"/>
              </a:rPr>
              <a:t>0;  </a:t>
            </a:r>
            <a:r>
              <a:rPr dirty="0" sz="2800" spc="-10">
                <a:latin typeface="Lucida Sans Unicode"/>
                <a:cs typeface="Lucida Sans Unicode"/>
              </a:rPr>
              <a:t>do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00"/>
              </a:spcBef>
            </a:pPr>
            <a:r>
              <a:rPr dirty="0" sz="2800" spc="-5">
                <a:latin typeface="Lucida Sans Unicode"/>
                <a:cs typeface="Lucida Sans Unicode"/>
              </a:rPr>
              <a:t>{</a:t>
            </a:r>
            <a:endParaRPr sz="28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395"/>
              </a:spcBef>
            </a:pPr>
            <a:r>
              <a:rPr dirty="0" sz="2800" spc="-10">
                <a:latin typeface="Lucida Sans Unicode"/>
                <a:cs typeface="Lucida Sans Unicode"/>
              </a:rPr>
              <a:t>echo</a:t>
            </a:r>
            <a:r>
              <a:rPr dirty="0" sz="2800" spc="-30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$num."&lt;br&gt;";</a:t>
            </a:r>
            <a:endParaRPr sz="28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409"/>
              </a:spcBef>
            </a:pPr>
            <a:r>
              <a:rPr dirty="0" sz="2800" spc="-5">
                <a:latin typeface="Lucida Sans Unicode"/>
                <a:cs typeface="Lucida Sans Unicode"/>
              </a:rPr>
              <a:t>$num++;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395"/>
              </a:spcBef>
            </a:pPr>
            <a:r>
              <a:rPr dirty="0" sz="2800" spc="-5">
                <a:latin typeface="Lucida Sans Unicode"/>
                <a:cs typeface="Lucida Sans Unicode"/>
              </a:rPr>
              <a:t>}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00"/>
              </a:spcBef>
            </a:pPr>
            <a:r>
              <a:rPr dirty="0" sz="2800" spc="-5">
                <a:latin typeface="Lucida Sans Unicode"/>
                <a:cs typeface="Lucida Sans Unicode"/>
              </a:rPr>
              <a:t>while </a:t>
            </a:r>
            <a:r>
              <a:rPr dirty="0" sz="2800" spc="-10">
                <a:latin typeface="Lucida Sans Unicode"/>
                <a:cs typeface="Lucida Sans Unicode"/>
              </a:rPr>
              <a:t>($num </a:t>
            </a:r>
            <a:r>
              <a:rPr dirty="0" sz="2800" spc="-5">
                <a:latin typeface="Lucida Sans Unicode"/>
                <a:cs typeface="Lucida Sans Unicode"/>
              </a:rPr>
              <a:t>&lt;=5</a:t>
            </a:r>
            <a:r>
              <a:rPr dirty="0" sz="2800" spc="35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);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151" y="422064"/>
            <a:ext cx="4517931" cy="51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9922" y="1205158"/>
            <a:ext cx="7584440" cy="259143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55"/>
              </a:spcBef>
              <a:buClr>
                <a:srgbClr val="2CA1BE"/>
              </a:buClr>
              <a:buSzPct val="68055"/>
              <a:buFont typeface="Wingdings 3"/>
              <a:buChar char=""/>
              <a:tabLst>
                <a:tab pos="269240" algn="l"/>
              </a:tabLst>
            </a:pPr>
            <a:r>
              <a:rPr dirty="0" sz="3600">
                <a:latin typeface="Lucida Sans Unicode"/>
                <a:cs typeface="Lucida Sans Unicode"/>
              </a:rPr>
              <a:t>for</a:t>
            </a:r>
            <a:r>
              <a:rPr dirty="0" sz="3600" spc="-5">
                <a:latin typeface="Lucida Sans Unicode"/>
                <a:cs typeface="Lucida Sans Unicode"/>
              </a:rPr>
              <a:t> </a:t>
            </a:r>
            <a:r>
              <a:rPr dirty="0" sz="3600" spc="-10">
                <a:latin typeface="Lucida Sans Unicode"/>
                <a:cs typeface="Lucida Sans Unicode"/>
              </a:rPr>
              <a:t>Loops</a:t>
            </a:r>
            <a:endParaRPr sz="36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615"/>
              </a:spcBef>
            </a:pPr>
            <a:r>
              <a:rPr dirty="0" sz="2100" spc="-5">
                <a:latin typeface="Lucida Sans Unicode"/>
                <a:cs typeface="Lucida Sans Unicode"/>
              </a:rPr>
              <a:t>for($distance=50; $distance&lt;=250; $distance </a:t>
            </a:r>
            <a:r>
              <a:rPr dirty="0" sz="2100">
                <a:latin typeface="Lucida Sans Unicode"/>
                <a:cs typeface="Lucida Sans Unicode"/>
              </a:rPr>
              <a:t>+=</a:t>
            </a:r>
            <a:r>
              <a:rPr dirty="0" sz="2100" spc="20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50)</a:t>
            </a:r>
            <a:endParaRPr sz="21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09"/>
              </a:spcBef>
            </a:pPr>
            <a:r>
              <a:rPr dirty="0" sz="2100">
                <a:latin typeface="Lucida Sans Unicode"/>
                <a:cs typeface="Lucida Sans Unicode"/>
              </a:rPr>
              <a:t>{</a:t>
            </a:r>
            <a:endParaRPr sz="2100">
              <a:latin typeface="Lucida Sans Unicode"/>
              <a:cs typeface="Lucida Sans Unicode"/>
            </a:endParaRPr>
          </a:p>
          <a:p>
            <a:pPr marL="762000">
              <a:lnSpc>
                <a:spcPct val="100000"/>
              </a:lnSpc>
              <a:spcBef>
                <a:spcPts val="395"/>
              </a:spcBef>
            </a:pPr>
            <a:r>
              <a:rPr dirty="0" sz="2100" spc="-5">
                <a:latin typeface="Lucida Sans Unicode"/>
                <a:cs typeface="Lucida Sans Unicode"/>
              </a:rPr>
              <a:t>echo "The current distance </a:t>
            </a:r>
            <a:r>
              <a:rPr dirty="0" sz="2100">
                <a:latin typeface="Lucida Sans Unicode"/>
                <a:cs typeface="Lucida Sans Unicode"/>
              </a:rPr>
              <a:t>is </a:t>
            </a:r>
            <a:r>
              <a:rPr dirty="0" sz="2100" spc="-5">
                <a:latin typeface="Lucida Sans Unicode"/>
                <a:cs typeface="Lucida Sans Unicode"/>
              </a:rPr>
              <a:t>".$distance."&lt;br&gt;";</a:t>
            </a:r>
            <a:endParaRPr sz="2100">
              <a:latin typeface="Lucida Sans Unicode"/>
              <a:cs typeface="Lucida Sans Unicode"/>
            </a:endParaRPr>
          </a:p>
          <a:p>
            <a:pPr marL="762000">
              <a:lnSpc>
                <a:spcPct val="100000"/>
              </a:lnSpc>
              <a:spcBef>
                <a:spcPts val="395"/>
              </a:spcBef>
            </a:pPr>
            <a:r>
              <a:rPr dirty="0" sz="2100" spc="-5">
                <a:latin typeface="Lucida Sans Unicode"/>
                <a:cs typeface="Lucida Sans Unicode"/>
              </a:rPr>
              <a:t>// etc, etc</a:t>
            </a:r>
            <a:endParaRPr sz="21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09"/>
              </a:spcBef>
            </a:pPr>
            <a:r>
              <a:rPr dirty="0" sz="2100">
                <a:latin typeface="Lucida Sans Unicode"/>
                <a:cs typeface="Lucida Sans Unicode"/>
              </a:rPr>
              <a:t>}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151" y="422064"/>
            <a:ext cx="4517931" cy="51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9922" y="1354581"/>
            <a:ext cx="7851775" cy="290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  <a:tab pos="2931160" algn="l"/>
              </a:tabLst>
            </a:pPr>
            <a:r>
              <a:rPr dirty="0" sz="2800" spc="-5">
                <a:latin typeface="Lucida Sans Unicode"/>
                <a:cs typeface="Lucida Sans Unicode"/>
              </a:rPr>
              <a:t>foreach</a:t>
            </a:r>
            <a:r>
              <a:rPr dirty="0" sz="2800" spc="60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Loops	</a:t>
            </a:r>
            <a:r>
              <a:rPr dirty="0" sz="2800" spc="-5">
                <a:latin typeface="Lucida Sans Unicode"/>
                <a:cs typeface="Lucida Sans Unicode"/>
              </a:rPr>
              <a:t>(most useful with</a:t>
            </a:r>
            <a:r>
              <a:rPr dirty="0" sz="2800" spc="15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arrays)</a:t>
            </a:r>
            <a:endParaRPr sz="28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3425"/>
              </a:spcBef>
            </a:pPr>
            <a:r>
              <a:rPr dirty="0" sz="2100" spc="-5">
                <a:latin typeface="Lucida Sans Unicode"/>
                <a:cs typeface="Lucida Sans Unicode"/>
              </a:rPr>
              <a:t>foreach( </a:t>
            </a:r>
            <a:r>
              <a:rPr dirty="0" sz="2100">
                <a:latin typeface="Lucida Sans Unicode"/>
                <a:cs typeface="Lucida Sans Unicode"/>
              </a:rPr>
              <a:t>$POSTS </a:t>
            </a:r>
            <a:r>
              <a:rPr dirty="0" sz="2100" spc="-5">
                <a:latin typeface="Lucida Sans Unicode"/>
                <a:cs typeface="Lucida Sans Unicode"/>
              </a:rPr>
              <a:t>as </a:t>
            </a:r>
            <a:r>
              <a:rPr dirty="0" sz="2100">
                <a:latin typeface="Lucida Sans Unicode"/>
                <a:cs typeface="Lucida Sans Unicode"/>
              </a:rPr>
              <a:t>$value</a:t>
            </a:r>
            <a:r>
              <a:rPr dirty="0" sz="2100" spc="-15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)</a:t>
            </a:r>
            <a:endParaRPr sz="2100">
              <a:latin typeface="Lucida Sans Unicode"/>
              <a:cs typeface="Lucida Sans Unicode"/>
            </a:endParaRPr>
          </a:p>
          <a:p>
            <a:pPr marL="762000">
              <a:lnSpc>
                <a:spcPct val="100000"/>
              </a:lnSpc>
            </a:pPr>
            <a:r>
              <a:rPr dirty="0" sz="2100">
                <a:latin typeface="Lucida Sans Unicode"/>
                <a:cs typeface="Lucida Sans Unicode"/>
              </a:rPr>
              <a:t>{</a:t>
            </a:r>
            <a:endParaRPr sz="21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</a:pPr>
            <a:r>
              <a:rPr dirty="0" sz="2100" spc="-5">
                <a:latin typeface="Lucida Sans Unicode"/>
                <a:cs typeface="Lucida Sans Unicode"/>
              </a:rPr>
              <a:t>echo</a:t>
            </a:r>
            <a:r>
              <a:rPr dirty="0" sz="2100" spc="-15">
                <a:latin typeface="Lucida Sans Unicode"/>
                <a:cs typeface="Lucida Sans Unicod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$value."&lt;br&gt;";</a:t>
            </a:r>
            <a:endParaRPr sz="2100">
              <a:latin typeface="Lucida Sans Unicode"/>
              <a:cs typeface="Lucida Sans Unicode"/>
            </a:endParaRPr>
          </a:p>
          <a:p>
            <a:pPr marL="762000">
              <a:lnSpc>
                <a:spcPct val="100000"/>
              </a:lnSpc>
            </a:pPr>
            <a:r>
              <a:rPr dirty="0" sz="2100">
                <a:latin typeface="Lucida Sans Unicode"/>
                <a:cs typeface="Lucida Sans Unicode"/>
              </a:rPr>
              <a:t>}</a:t>
            </a: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tabLst>
                <a:tab pos="981075" algn="l"/>
              </a:tabLst>
            </a:pPr>
            <a:r>
              <a:rPr dirty="0" sz="2100" spc="-5">
                <a:latin typeface="Lucida Sans Unicode"/>
                <a:cs typeface="Lucida Sans Unicode"/>
              </a:rPr>
              <a:t>//	This lists </a:t>
            </a:r>
            <a:r>
              <a:rPr dirty="0" sz="2100">
                <a:latin typeface="Lucida Sans Unicode"/>
                <a:cs typeface="Lucida Sans Unicode"/>
              </a:rPr>
              <a:t>all the name-value </a:t>
            </a:r>
            <a:r>
              <a:rPr dirty="0" sz="2100" spc="-5">
                <a:latin typeface="Lucida Sans Unicode"/>
                <a:cs typeface="Lucida Sans Unicode"/>
              </a:rPr>
              <a:t>pairs in the </a:t>
            </a:r>
            <a:r>
              <a:rPr dirty="0" sz="2100">
                <a:latin typeface="Lucida Sans Unicode"/>
                <a:cs typeface="Lucida Sans Unicode"/>
              </a:rPr>
              <a:t>POSTS array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148" y="397707"/>
            <a:ext cx="3253016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9922" y="1303867"/>
            <a:ext cx="6832600" cy="166243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Ther</a:t>
            </a:r>
            <a:r>
              <a:rPr dirty="0" sz="2700" spc="-5">
                <a:latin typeface="Lucida Sans Unicode"/>
                <a:cs typeface="Lucida Sans Unicode"/>
              </a:rPr>
              <a:t>e are </a:t>
            </a:r>
            <a:r>
              <a:rPr dirty="0" sz="2700">
                <a:latin typeface="Lucida Sans Unicode"/>
                <a:cs typeface="Lucida Sans Unicode"/>
              </a:rPr>
              <a:t>3 </a:t>
            </a:r>
            <a:r>
              <a:rPr dirty="0" sz="2700" spc="-5">
                <a:latin typeface="Lucida Sans Unicode"/>
                <a:cs typeface="Lucida Sans Unicode"/>
              </a:rPr>
              <a:t>ways to break out of </a:t>
            </a:r>
            <a:r>
              <a:rPr dirty="0" sz="2700">
                <a:latin typeface="Lucida Sans Unicode"/>
                <a:cs typeface="Lucida Sans Unicode"/>
              </a:rPr>
              <a:t>a</a:t>
            </a:r>
            <a:r>
              <a:rPr dirty="0" sz="2700" spc="-10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loop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5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  <a:tab pos="1692910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break;	// </a:t>
            </a:r>
            <a:r>
              <a:rPr dirty="0" sz="2300">
                <a:latin typeface="Lucida Sans Unicode"/>
                <a:cs typeface="Lucida Sans Unicode"/>
              </a:rPr>
              <a:t>go </a:t>
            </a:r>
            <a:r>
              <a:rPr dirty="0" sz="2300" spc="-5">
                <a:latin typeface="Lucida Sans Unicode"/>
                <a:cs typeface="Lucida Sans Unicode"/>
              </a:rPr>
              <a:t>to </a:t>
            </a:r>
            <a:r>
              <a:rPr dirty="0" sz="2300">
                <a:latin typeface="Lucida Sans Unicode"/>
                <a:cs typeface="Lucida Sans Unicode"/>
              </a:rPr>
              <a:t>line following</a:t>
            </a:r>
            <a:r>
              <a:rPr dirty="0" sz="2300" spc="-10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loop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continue; // </a:t>
            </a:r>
            <a:r>
              <a:rPr dirty="0" sz="2300">
                <a:latin typeface="Lucida Sans Unicode"/>
                <a:cs typeface="Lucida Sans Unicode"/>
              </a:rPr>
              <a:t>go </a:t>
            </a:r>
            <a:r>
              <a:rPr dirty="0" sz="2300" spc="-5">
                <a:latin typeface="Lucida Sans Unicode"/>
                <a:cs typeface="Lucida Sans Unicode"/>
              </a:rPr>
              <a:t>to next interation of</a:t>
            </a:r>
            <a:r>
              <a:rPr dirty="0" sz="2300" spc="-85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loop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exit; // </a:t>
            </a:r>
            <a:r>
              <a:rPr dirty="0" sz="2300">
                <a:latin typeface="Lucida Sans Unicode"/>
                <a:cs typeface="Lucida Sans Unicode"/>
              </a:rPr>
              <a:t>terminate </a:t>
            </a:r>
            <a:r>
              <a:rPr dirty="0" sz="2300" spc="-5">
                <a:latin typeface="Lucida Sans Unicode"/>
                <a:cs typeface="Lucida Sans Unicode"/>
              </a:rPr>
              <a:t>PHP</a:t>
            </a:r>
            <a:r>
              <a:rPr dirty="0" sz="2300" spc="-6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program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65834"/>
            <a:ext cx="104254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Writ</a:t>
            </a:r>
            <a:r>
              <a:rPr dirty="0" sz="2700" spc="-5">
                <a:latin typeface="Lucida Sans Unicode"/>
                <a:cs typeface="Lucida Sans Unicode"/>
              </a:rPr>
              <a:t>e php code to </a:t>
            </a:r>
            <a:r>
              <a:rPr dirty="0" sz="2700" spc="-10">
                <a:latin typeface="Lucida Sans Unicode"/>
                <a:cs typeface="Lucida Sans Unicode"/>
              </a:rPr>
              <a:t>calculate </a:t>
            </a:r>
            <a:r>
              <a:rPr dirty="0" sz="2700" spc="-5">
                <a:latin typeface="Lucida Sans Unicode"/>
                <a:cs typeface="Lucida Sans Unicode"/>
              </a:rPr>
              <a:t>and print the </a:t>
            </a:r>
            <a:r>
              <a:rPr dirty="0" sz="2700">
                <a:latin typeface="Lucida Sans Unicode"/>
                <a:cs typeface="Lucida Sans Unicode"/>
              </a:rPr>
              <a:t>sum </a:t>
            </a:r>
            <a:r>
              <a:rPr dirty="0" sz="2700" spc="-5">
                <a:latin typeface="Lucida Sans Unicode"/>
                <a:cs typeface="Lucida Sans Unicode"/>
              </a:rPr>
              <a:t>of the </a:t>
            </a:r>
            <a:r>
              <a:rPr dirty="0" sz="2700" spc="-10">
                <a:latin typeface="Lucida Sans Unicode"/>
                <a:cs typeface="Lucida Sans Unicode"/>
              </a:rPr>
              <a:t>integers  </a:t>
            </a:r>
            <a:r>
              <a:rPr dirty="0" sz="2700">
                <a:latin typeface="Lucida Sans Unicode"/>
                <a:cs typeface="Lucida Sans Unicode"/>
              </a:rPr>
              <a:t>from 1 </a:t>
            </a:r>
            <a:r>
              <a:rPr dirty="0" sz="2700" spc="-5">
                <a:latin typeface="Lucida Sans Unicode"/>
                <a:cs typeface="Lucida Sans Unicode"/>
              </a:rPr>
              <a:t>to 10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531" y="588153"/>
            <a:ext cx="2076522" cy="42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391165"/>
            <a:ext cx="10681970" cy="36747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670"/>
              </a:spcBef>
              <a:buClr>
                <a:srgbClr val="2CA1BE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800" spc="-10">
                <a:latin typeface="Lucida Sans Unicode"/>
                <a:cs typeface="Lucida Sans Unicode"/>
              </a:rPr>
              <a:t>To</a:t>
            </a:r>
            <a:r>
              <a:rPr dirty="0" sz="2800" spc="-10">
                <a:latin typeface="Lucida Sans Unicode"/>
                <a:cs typeface="Lucida Sans Unicode"/>
              </a:rPr>
              <a:t>p tier/client </a:t>
            </a:r>
            <a:r>
              <a:rPr dirty="0" sz="2800" spc="-5">
                <a:latin typeface="Lucida Sans Unicode"/>
                <a:cs typeface="Lucida Sans Unicode"/>
              </a:rPr>
              <a:t>tier/presentation</a:t>
            </a:r>
            <a:r>
              <a:rPr dirty="0" sz="2800" spc="135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tier</a:t>
            </a:r>
            <a:endParaRPr sz="2800">
              <a:latin typeface="Lucida Sans Unicode"/>
              <a:cs typeface="Lucida Sans Unicode"/>
            </a:endParaRPr>
          </a:p>
          <a:p>
            <a:pPr lvl="1" marL="524510" marR="5080" indent="-229235">
              <a:lnSpc>
                <a:spcPct val="100000"/>
              </a:lnSpc>
              <a:spcBef>
                <a:spcPts val="41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Static or dynamically </a:t>
            </a:r>
            <a:r>
              <a:rPr dirty="0" sz="2000">
                <a:latin typeface="Lucida Sans Unicode"/>
                <a:cs typeface="Lucida Sans Unicode"/>
              </a:rPr>
              <a:t>generated content </a:t>
            </a:r>
            <a:r>
              <a:rPr dirty="0" sz="2000" spc="-5">
                <a:latin typeface="Lucida Sans Unicode"/>
                <a:cs typeface="Lucida Sans Unicode"/>
              </a:rPr>
              <a:t>rendered by the browser </a:t>
            </a:r>
            <a:r>
              <a:rPr dirty="0" sz="2000">
                <a:latin typeface="Lucida Sans Unicode"/>
                <a:cs typeface="Lucida Sans Unicode"/>
              </a:rPr>
              <a:t>(</a:t>
            </a:r>
            <a:r>
              <a:rPr dirty="0" sz="2000" b="1">
                <a:latin typeface="Lucida Sans Unicode"/>
                <a:cs typeface="Lucida Sans Unicode"/>
              </a:rPr>
              <a:t>front-end</a:t>
            </a:r>
            <a:r>
              <a:rPr dirty="0" sz="2000">
                <a:latin typeface="Lucida Sans Unicode"/>
                <a:cs typeface="Lucida Sans Unicode"/>
              </a:rPr>
              <a:t>), </a:t>
            </a:r>
            <a:r>
              <a:rPr dirty="0" sz="2000" spc="-5">
                <a:latin typeface="Lucida Sans Unicode"/>
                <a:cs typeface="Lucida Sans Unicode"/>
              </a:rPr>
              <a:t>e.g.,  </a:t>
            </a:r>
            <a:r>
              <a:rPr dirty="0" sz="2000">
                <a:latin typeface="Lucida Sans Unicode"/>
                <a:cs typeface="Lucida Sans Unicode"/>
              </a:rPr>
              <a:t>HTML, CSS, </a:t>
            </a:r>
            <a:r>
              <a:rPr dirty="0" sz="2000" spc="-5">
                <a:latin typeface="Lucida Sans Unicode"/>
                <a:cs typeface="Lucida Sans Unicode"/>
              </a:rPr>
              <a:t>JavaScript.</a:t>
            </a:r>
            <a:r>
              <a:rPr dirty="0" sz="2000" spc="-2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jQuery</a:t>
            </a:r>
            <a:endParaRPr sz="20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280"/>
              </a:spcBef>
              <a:buClr>
                <a:srgbClr val="2CA1BE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800" spc="-10">
                <a:latin typeface="Lucida Sans Unicode"/>
                <a:cs typeface="Lucida Sans Unicode"/>
              </a:rPr>
              <a:t>Logic</a:t>
            </a:r>
            <a:r>
              <a:rPr dirty="0" sz="2800" spc="25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tier</a:t>
            </a:r>
            <a:endParaRPr sz="2800">
              <a:latin typeface="Lucida Sans Unicode"/>
              <a:cs typeface="Lucida Sans Unicode"/>
            </a:endParaRPr>
          </a:p>
          <a:p>
            <a:pPr lvl="1" marL="524510" marR="1597025" indent="-229235">
              <a:lnSpc>
                <a:spcPct val="100000"/>
              </a:lnSpc>
              <a:spcBef>
                <a:spcPts val="37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>
                <a:latin typeface="Lucida Sans Unicode"/>
                <a:cs typeface="Lucida Sans Unicode"/>
              </a:rPr>
              <a:t>An </a:t>
            </a:r>
            <a:r>
              <a:rPr dirty="0" sz="2400" spc="-5">
                <a:latin typeface="Lucida Sans Unicode"/>
                <a:cs typeface="Lucida Sans Unicode"/>
              </a:rPr>
              <a:t>application </a:t>
            </a:r>
            <a:r>
              <a:rPr dirty="0" sz="2400">
                <a:latin typeface="Lucida Sans Unicode"/>
                <a:cs typeface="Lucida Sans Unicode"/>
              </a:rPr>
              <a:t>server for </a:t>
            </a:r>
            <a:r>
              <a:rPr dirty="0" sz="2400" spc="-5">
                <a:latin typeface="Lucida Sans Unicode"/>
                <a:cs typeface="Lucida Sans Unicode"/>
              </a:rPr>
              <a:t>dynamic content processing and  generation </a:t>
            </a:r>
            <a:r>
              <a:rPr dirty="0" sz="2400">
                <a:latin typeface="Lucida Sans Unicode"/>
                <a:cs typeface="Lucida Sans Unicode"/>
              </a:rPr>
              <a:t>(</a:t>
            </a:r>
            <a:r>
              <a:rPr dirty="0" sz="2400" b="1">
                <a:latin typeface="Lucida Sans Unicode"/>
                <a:cs typeface="Lucida Sans Unicode"/>
              </a:rPr>
              <a:t>middleware</a:t>
            </a:r>
            <a:r>
              <a:rPr dirty="0" sz="2400">
                <a:latin typeface="Lucida Sans Unicode"/>
                <a:cs typeface="Lucida Sans Unicode"/>
              </a:rPr>
              <a:t>), </a:t>
            </a:r>
            <a:r>
              <a:rPr dirty="0" sz="2400" spc="-5">
                <a:latin typeface="Lucida Sans Unicode"/>
                <a:cs typeface="Lucida Sans Unicode"/>
              </a:rPr>
              <a:t>e.g, </a:t>
            </a:r>
            <a:r>
              <a:rPr dirty="0" sz="2400">
                <a:latin typeface="Lucida Sans Unicode"/>
                <a:cs typeface="Lucida Sans Unicode"/>
              </a:rPr>
              <a:t>PHP, </a:t>
            </a:r>
            <a:r>
              <a:rPr dirty="0" sz="2400" spc="-5">
                <a:latin typeface="Lucida Sans Unicode"/>
                <a:cs typeface="Lucida Sans Unicode"/>
              </a:rPr>
              <a:t>Java EE,</a:t>
            </a:r>
            <a:r>
              <a:rPr dirty="0" sz="2400" spc="-2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ASP.NET</a:t>
            </a:r>
            <a:endParaRPr sz="24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40"/>
              </a:spcBef>
              <a:buClr>
                <a:srgbClr val="2CA1BE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800" spc="-5">
                <a:latin typeface="Lucida Sans Unicode"/>
                <a:cs typeface="Lucida Sans Unicode"/>
              </a:rPr>
              <a:t>Data</a:t>
            </a:r>
            <a:r>
              <a:rPr dirty="0" sz="2800" spc="10">
                <a:latin typeface="Lucida Sans Unicode"/>
                <a:cs typeface="Lucida Sans Unicode"/>
              </a:rPr>
              <a:t> </a:t>
            </a:r>
            <a:r>
              <a:rPr dirty="0" sz="2800" spc="-10">
                <a:latin typeface="Lucida Sans Unicode"/>
                <a:cs typeface="Lucida Sans Unicode"/>
              </a:rPr>
              <a:t>tier</a:t>
            </a:r>
            <a:endParaRPr sz="2800">
              <a:latin typeface="Lucida Sans Unicode"/>
              <a:cs typeface="Lucida Sans Unicode"/>
            </a:endParaRPr>
          </a:p>
          <a:p>
            <a:pPr lvl="1" marL="524510" marR="315595" indent="-229235">
              <a:lnSpc>
                <a:spcPct val="100000"/>
              </a:lnSpc>
              <a:spcBef>
                <a:spcPts val="35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400">
                <a:latin typeface="Lucida Sans Unicode"/>
                <a:cs typeface="Lucida Sans Unicode"/>
              </a:rPr>
              <a:t>A </a:t>
            </a:r>
            <a:r>
              <a:rPr dirty="0" sz="2400" spc="-5">
                <a:latin typeface="Lucida Sans Unicode"/>
                <a:cs typeface="Lucida Sans Unicode"/>
              </a:rPr>
              <a:t>DBMS that manages and provides </a:t>
            </a:r>
            <a:r>
              <a:rPr dirty="0" sz="2400" spc="-10">
                <a:latin typeface="Lucida Sans Unicode"/>
                <a:cs typeface="Lucida Sans Unicode"/>
              </a:rPr>
              <a:t>access </a:t>
            </a:r>
            <a:r>
              <a:rPr dirty="0" sz="2400" spc="-5">
                <a:latin typeface="Lucida Sans Unicode"/>
                <a:cs typeface="Lucida Sans Unicode"/>
              </a:rPr>
              <a:t>to the data </a:t>
            </a:r>
            <a:r>
              <a:rPr dirty="0" sz="2400">
                <a:latin typeface="Lucida Sans Unicode"/>
                <a:cs typeface="Lucida Sans Unicode"/>
              </a:rPr>
              <a:t>(</a:t>
            </a:r>
            <a:r>
              <a:rPr dirty="0" sz="2400" b="1">
                <a:latin typeface="Lucida Sans Unicode"/>
                <a:cs typeface="Lucida Sans Unicode"/>
              </a:rPr>
              <a:t>back-end</a:t>
            </a:r>
            <a:r>
              <a:rPr dirty="0" sz="2400">
                <a:latin typeface="Lucida Sans Unicode"/>
                <a:cs typeface="Lucida Sans Unicode"/>
              </a:rPr>
              <a:t>),  </a:t>
            </a:r>
            <a:r>
              <a:rPr dirty="0" sz="2400" spc="-5">
                <a:latin typeface="Lucida Sans Unicode"/>
                <a:cs typeface="Lucida Sans Unicode"/>
              </a:rPr>
              <a:t>e.g., MySql, </a:t>
            </a:r>
            <a:r>
              <a:rPr dirty="0" sz="2400">
                <a:latin typeface="Lucida Sans Unicode"/>
                <a:cs typeface="Lucida Sans Unicode"/>
              </a:rPr>
              <a:t>Sql </a:t>
            </a:r>
            <a:r>
              <a:rPr dirty="0" sz="2400" spc="-5">
                <a:latin typeface="Lucida Sans Unicode"/>
                <a:cs typeface="Lucida Sans Unicode"/>
              </a:rPr>
              <a:t>Server, Oracle,</a:t>
            </a:r>
            <a:r>
              <a:rPr dirty="0" sz="2400" spc="50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DB2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3708" y="632407"/>
            <a:ext cx="7533900" cy="42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15651"/>
            <a:ext cx="10187940" cy="38811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Clien</a:t>
            </a:r>
            <a:r>
              <a:rPr dirty="0" sz="2400" spc="-5">
                <a:latin typeface="Lucida Sans Unicode"/>
                <a:cs typeface="Lucida Sans Unicode"/>
              </a:rPr>
              <a:t>t-side </a:t>
            </a:r>
            <a:r>
              <a:rPr dirty="0" sz="2400">
                <a:latin typeface="Lucida Sans Unicode"/>
                <a:cs typeface="Lucida Sans Unicode"/>
              </a:rPr>
              <a:t>scripting</a:t>
            </a:r>
            <a:r>
              <a:rPr dirty="0" sz="2400" spc="40">
                <a:latin typeface="Lucida Sans Unicode"/>
                <a:cs typeface="Lucida Sans Unicode"/>
              </a:rPr>
              <a:t> </a:t>
            </a:r>
            <a:r>
              <a:rPr dirty="0" sz="2400" spc="-10">
                <a:latin typeface="Lucida Sans Unicode"/>
                <a:cs typeface="Lucida Sans Unicode"/>
              </a:rPr>
              <a:t>can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validate </a:t>
            </a:r>
            <a:r>
              <a:rPr dirty="0" sz="2000">
                <a:latin typeface="Lucida Sans Unicode"/>
                <a:cs typeface="Lucida Sans Unicode"/>
              </a:rPr>
              <a:t>user</a:t>
            </a:r>
            <a:r>
              <a:rPr dirty="0" sz="2000" spc="-2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input</a:t>
            </a:r>
            <a:endParaRPr sz="20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interact </a:t>
            </a:r>
            <a:r>
              <a:rPr dirty="0" sz="2000">
                <a:latin typeface="Lucida Sans Unicode"/>
                <a:cs typeface="Lucida Sans Unicode"/>
              </a:rPr>
              <a:t>with </a:t>
            </a:r>
            <a:r>
              <a:rPr dirty="0" sz="2000" spc="-5">
                <a:latin typeface="Lucida Sans Unicode"/>
                <a:cs typeface="Lucida Sans Unicode"/>
              </a:rPr>
              <a:t>the</a:t>
            </a:r>
            <a:r>
              <a:rPr dirty="0" sz="2000" spc="-3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browser,</a:t>
            </a:r>
            <a:endParaRPr sz="20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enhance </a:t>
            </a:r>
            <a:r>
              <a:rPr dirty="0" sz="2000">
                <a:latin typeface="Lucida Sans Unicode"/>
                <a:cs typeface="Lucida Sans Unicode"/>
              </a:rPr>
              <a:t>web</a:t>
            </a:r>
            <a:r>
              <a:rPr dirty="0" sz="2000" spc="-5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pages</a:t>
            </a:r>
            <a:endParaRPr sz="20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add client/server communication between </a:t>
            </a:r>
            <a:r>
              <a:rPr dirty="0" sz="2000">
                <a:latin typeface="Lucida Sans Unicode"/>
                <a:cs typeface="Lucida Sans Unicode"/>
              </a:rPr>
              <a:t>a </a:t>
            </a:r>
            <a:r>
              <a:rPr dirty="0" sz="2000" spc="-5">
                <a:latin typeface="Lucida Sans Unicode"/>
                <a:cs typeface="Lucida Sans Unicode"/>
              </a:rPr>
              <a:t>browser and </a:t>
            </a:r>
            <a:r>
              <a:rPr dirty="0" sz="2000">
                <a:latin typeface="Lucida Sans Unicode"/>
                <a:cs typeface="Lucida Sans Unicode"/>
              </a:rPr>
              <a:t>a web</a:t>
            </a:r>
            <a:r>
              <a:rPr dirty="0" sz="2000" spc="-8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server.</a:t>
            </a:r>
            <a:endParaRPr sz="20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4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Limitations of client-side</a:t>
            </a:r>
            <a:r>
              <a:rPr dirty="0" sz="2400" spc="3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scripting</a:t>
            </a:r>
            <a:endParaRPr sz="2400">
              <a:latin typeface="Lucida Sans Unicode"/>
              <a:cs typeface="Lucida Sans Unicode"/>
            </a:endParaRPr>
          </a:p>
          <a:p>
            <a:pPr lvl="1" marL="524510" marR="879475" indent="-229235">
              <a:lnSpc>
                <a:spcPct val="100000"/>
              </a:lnSpc>
              <a:spcBef>
                <a:spcPts val="35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>
                <a:latin typeface="Lucida Sans Unicode"/>
                <a:cs typeface="Lucida Sans Unicode"/>
              </a:rPr>
              <a:t>The </a:t>
            </a:r>
            <a:r>
              <a:rPr dirty="0" sz="2000" spc="-5">
                <a:latin typeface="Lucida Sans Unicode"/>
                <a:cs typeface="Lucida Sans Unicode"/>
              </a:rPr>
              <a:t>browser or scripting </a:t>
            </a:r>
            <a:r>
              <a:rPr dirty="0" sz="2000">
                <a:latin typeface="Lucida Sans Unicode"/>
                <a:cs typeface="Lucida Sans Unicode"/>
              </a:rPr>
              <a:t>host must support </a:t>
            </a:r>
            <a:r>
              <a:rPr dirty="0" sz="2000" spc="-5">
                <a:latin typeface="Lucida Sans Unicode"/>
                <a:cs typeface="Lucida Sans Unicode"/>
              </a:rPr>
              <a:t>the scripting language and  capabilities</a:t>
            </a:r>
            <a:endParaRPr sz="2000">
              <a:latin typeface="Lucida Sans Unicode"/>
              <a:cs typeface="Lucida Sans Unicode"/>
            </a:endParaRPr>
          </a:p>
          <a:p>
            <a:pPr lvl="1" marL="524510" marR="508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Sensitive information, </a:t>
            </a:r>
            <a:r>
              <a:rPr dirty="0" sz="2000">
                <a:latin typeface="Lucida Sans Unicode"/>
                <a:cs typeface="Lucida Sans Unicode"/>
              </a:rPr>
              <a:t>such </a:t>
            </a:r>
            <a:r>
              <a:rPr dirty="0" sz="2000" spc="-5">
                <a:latin typeface="Lucida Sans Unicode"/>
                <a:cs typeface="Lucida Sans Unicode"/>
              </a:rPr>
              <a:t>as passwords or other personally identifiable data,  </a:t>
            </a:r>
            <a:r>
              <a:rPr dirty="0" sz="2000">
                <a:latin typeface="Lucida Sans Unicode"/>
                <a:cs typeface="Lucida Sans Unicode"/>
              </a:rPr>
              <a:t>cannot </a:t>
            </a:r>
            <a:r>
              <a:rPr dirty="0" sz="2000" spc="-5">
                <a:latin typeface="Lucida Sans Unicode"/>
                <a:cs typeface="Lucida Sans Unicode"/>
              </a:rPr>
              <a:t>be </a:t>
            </a:r>
            <a:r>
              <a:rPr dirty="0" sz="2000">
                <a:latin typeface="Lucida Sans Unicode"/>
                <a:cs typeface="Lucida Sans Unicode"/>
              </a:rPr>
              <a:t>stored </a:t>
            </a:r>
            <a:r>
              <a:rPr dirty="0" sz="2000" spc="-5">
                <a:latin typeface="Lucida Sans Unicode"/>
                <a:cs typeface="Lucida Sans Unicode"/>
              </a:rPr>
              <a:t>or validated </a:t>
            </a:r>
            <a:r>
              <a:rPr dirty="0" sz="2000" spc="5">
                <a:latin typeface="Lucida Sans Unicode"/>
                <a:cs typeface="Lucida Sans Unicode"/>
              </a:rPr>
              <a:t>on </a:t>
            </a:r>
            <a:r>
              <a:rPr dirty="0" sz="2000" spc="-5">
                <a:latin typeface="Lucida Sans Unicode"/>
                <a:cs typeface="Lucida Sans Unicode"/>
              </a:rPr>
              <a:t>the</a:t>
            </a:r>
            <a:r>
              <a:rPr dirty="0" sz="2000" spc="-6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client</a:t>
            </a:r>
            <a:endParaRPr sz="20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Placing large </a:t>
            </a:r>
            <a:r>
              <a:rPr dirty="0" sz="2000">
                <a:latin typeface="Lucida Sans Unicode"/>
                <a:cs typeface="Lucida Sans Unicode"/>
              </a:rPr>
              <a:t>amounts </a:t>
            </a:r>
            <a:r>
              <a:rPr dirty="0" sz="2000" spc="-5">
                <a:latin typeface="Lucida Sans Unicode"/>
                <a:cs typeface="Lucida Sans Unicode"/>
              </a:rPr>
              <a:t>of JavaScript </a:t>
            </a:r>
            <a:r>
              <a:rPr dirty="0" sz="2000" spc="5">
                <a:latin typeface="Lucida Sans Unicode"/>
                <a:cs typeface="Lucida Sans Unicode"/>
              </a:rPr>
              <a:t>on </a:t>
            </a:r>
            <a:r>
              <a:rPr dirty="0" sz="2000" spc="-5">
                <a:latin typeface="Lucida Sans Unicode"/>
                <a:cs typeface="Lucida Sans Unicode"/>
              </a:rPr>
              <a:t>the client can </a:t>
            </a:r>
            <a:r>
              <a:rPr dirty="0" sz="2000">
                <a:latin typeface="Lucida Sans Unicode"/>
                <a:cs typeface="Lucida Sans Unicode"/>
              </a:rPr>
              <a:t>cause security</a:t>
            </a:r>
            <a:r>
              <a:rPr dirty="0" sz="2000" spc="-14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issues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276" y="632407"/>
            <a:ext cx="10712968" cy="42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70405"/>
            <a:ext cx="10451465" cy="221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Ser</a:t>
            </a:r>
            <a:r>
              <a:rPr dirty="0" sz="2400" spc="-5">
                <a:latin typeface="Lucida Sans Unicode"/>
                <a:cs typeface="Lucida Sans Unicode"/>
              </a:rPr>
              <a:t>ver-side </a:t>
            </a:r>
            <a:r>
              <a:rPr dirty="0" sz="2400">
                <a:latin typeface="Lucida Sans Unicode"/>
                <a:cs typeface="Lucida Sans Unicode"/>
              </a:rPr>
              <a:t>scripting </a:t>
            </a:r>
            <a:r>
              <a:rPr dirty="0" sz="2400" spc="-5">
                <a:latin typeface="Lucida Sans Unicode"/>
                <a:cs typeface="Lucida Sans Unicode"/>
              </a:rPr>
              <a:t>languages </a:t>
            </a:r>
            <a:r>
              <a:rPr dirty="0" sz="2400">
                <a:latin typeface="Lucida Sans Unicode"/>
                <a:cs typeface="Lucida Sans Unicode"/>
              </a:rPr>
              <a:t>have a wider </a:t>
            </a:r>
            <a:r>
              <a:rPr dirty="0" sz="2400" spc="-5">
                <a:latin typeface="Lucida Sans Unicode"/>
                <a:cs typeface="Lucida Sans Unicode"/>
              </a:rPr>
              <a:t>range of programmatic  capabilities than their client-side</a:t>
            </a:r>
            <a:r>
              <a:rPr dirty="0" sz="2400" spc="80">
                <a:latin typeface="Lucida Sans Unicode"/>
                <a:cs typeface="Lucida Sans Unicode"/>
              </a:rPr>
              <a:t> </a:t>
            </a:r>
            <a:r>
              <a:rPr dirty="0" sz="2400" spc="-10">
                <a:latin typeface="Lucida Sans Unicode"/>
                <a:cs typeface="Lucida Sans Unicode"/>
              </a:rPr>
              <a:t>equivalents</a:t>
            </a:r>
            <a:endParaRPr sz="24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Limitations of server-side</a:t>
            </a:r>
            <a:r>
              <a:rPr dirty="0" sz="2400" spc="3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scripting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5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Increased demand for computing </a:t>
            </a:r>
            <a:r>
              <a:rPr dirty="0" sz="2000">
                <a:latin typeface="Lucida Sans Unicode"/>
                <a:cs typeface="Lucida Sans Unicode"/>
              </a:rPr>
              <a:t>resources on the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server</a:t>
            </a:r>
            <a:endParaRPr sz="20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Increased </a:t>
            </a:r>
            <a:r>
              <a:rPr dirty="0" sz="2000">
                <a:latin typeface="Lucida Sans Unicode"/>
                <a:cs typeface="Lucida Sans Unicode"/>
              </a:rPr>
              <a:t>network</a:t>
            </a:r>
            <a:r>
              <a:rPr dirty="0" sz="2000" spc="-6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traffic</a:t>
            </a:r>
            <a:endParaRPr sz="20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Dependent </a:t>
            </a:r>
            <a:r>
              <a:rPr dirty="0" sz="2000">
                <a:latin typeface="Lucida Sans Unicode"/>
                <a:cs typeface="Lucida Sans Unicode"/>
              </a:rPr>
              <a:t>on a network</a:t>
            </a:r>
            <a:r>
              <a:rPr dirty="0" sz="2000" spc="-7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connection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276" y="632407"/>
            <a:ext cx="10712968" cy="42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70405"/>
            <a:ext cx="10601960" cy="347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105029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T</a:t>
            </a:r>
            <a:r>
              <a:rPr dirty="0" sz="2400" spc="-5">
                <a:latin typeface="Lucida Sans Unicode"/>
                <a:cs typeface="Lucida Sans Unicode"/>
              </a:rPr>
              <a:t>o request documents </a:t>
            </a:r>
            <a:r>
              <a:rPr dirty="0" sz="2400">
                <a:latin typeface="Lucida Sans Unicode"/>
                <a:cs typeface="Lucida Sans Unicode"/>
              </a:rPr>
              <a:t>from web servers, users must know </a:t>
            </a:r>
            <a:r>
              <a:rPr dirty="0" sz="2400" spc="-5">
                <a:latin typeface="Lucida Sans Unicode"/>
                <a:cs typeface="Lucida Sans Unicode"/>
              </a:rPr>
              <a:t>the  </a:t>
            </a:r>
            <a:r>
              <a:rPr dirty="0" sz="2400">
                <a:latin typeface="Lucida Sans Unicode"/>
                <a:cs typeface="Lucida Sans Unicode"/>
              </a:rPr>
              <a:t>hostnames </a:t>
            </a:r>
            <a:r>
              <a:rPr dirty="0" sz="2400" spc="-5">
                <a:latin typeface="Lucida Sans Unicode"/>
                <a:cs typeface="Lucida Sans Unicode"/>
              </a:rPr>
              <a:t>on </a:t>
            </a:r>
            <a:r>
              <a:rPr dirty="0" sz="2400">
                <a:latin typeface="Lucida Sans Unicode"/>
                <a:cs typeface="Lucida Sans Unicode"/>
              </a:rPr>
              <a:t>which </a:t>
            </a:r>
            <a:r>
              <a:rPr dirty="0" sz="2400" spc="-5">
                <a:latin typeface="Lucida Sans Unicode"/>
                <a:cs typeface="Lucida Sans Unicode"/>
              </a:rPr>
              <a:t>the </a:t>
            </a:r>
            <a:r>
              <a:rPr dirty="0" sz="2400">
                <a:latin typeface="Lucida Sans Unicode"/>
                <a:cs typeface="Lucida Sans Unicode"/>
              </a:rPr>
              <a:t>web server </a:t>
            </a:r>
            <a:r>
              <a:rPr dirty="0" sz="2400" spc="-5">
                <a:latin typeface="Lucida Sans Unicode"/>
                <a:cs typeface="Lucida Sans Unicode"/>
              </a:rPr>
              <a:t>software</a:t>
            </a:r>
            <a:r>
              <a:rPr dirty="0" sz="2400" spc="4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resides.</a:t>
            </a:r>
            <a:endParaRPr sz="2400">
              <a:latin typeface="Lucida Sans Unicode"/>
              <a:cs typeface="Lucida Sans Unicode"/>
            </a:endParaRPr>
          </a:p>
          <a:p>
            <a:pPr marL="268605" marR="252729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>
                <a:latin typeface="Lucida Sans Unicode"/>
                <a:cs typeface="Lucida Sans Unicode"/>
              </a:rPr>
              <a:t>Users </a:t>
            </a:r>
            <a:r>
              <a:rPr dirty="0" sz="2400" spc="-5">
                <a:latin typeface="Lucida Sans Unicode"/>
                <a:cs typeface="Lucida Sans Unicode"/>
              </a:rPr>
              <a:t>can request documents </a:t>
            </a:r>
            <a:r>
              <a:rPr dirty="0" sz="2400">
                <a:latin typeface="Lucida Sans Unicode"/>
                <a:cs typeface="Lucida Sans Unicode"/>
              </a:rPr>
              <a:t>from </a:t>
            </a:r>
            <a:r>
              <a:rPr dirty="0" sz="2400" spc="-5">
                <a:latin typeface="Lucida Sans Unicode"/>
                <a:cs typeface="Lucida Sans Unicode"/>
              </a:rPr>
              <a:t>local </a:t>
            </a:r>
            <a:r>
              <a:rPr dirty="0" sz="2400">
                <a:latin typeface="Lucida Sans Unicode"/>
                <a:cs typeface="Lucida Sans Unicode"/>
              </a:rPr>
              <a:t>web servers </a:t>
            </a:r>
            <a:r>
              <a:rPr dirty="0" sz="2400" spc="-5">
                <a:latin typeface="Lucida Sans Unicode"/>
                <a:cs typeface="Lucida Sans Unicode"/>
              </a:rPr>
              <a:t>or remote </a:t>
            </a:r>
            <a:r>
              <a:rPr dirty="0" sz="2400">
                <a:latin typeface="Lucida Sans Unicode"/>
                <a:cs typeface="Lucida Sans Unicode"/>
              </a:rPr>
              <a:t>web  servers.</a:t>
            </a:r>
            <a:endParaRPr sz="2400">
              <a:latin typeface="Lucida Sans Unicode"/>
              <a:cs typeface="Lucida Sans Unicode"/>
            </a:endParaRPr>
          </a:p>
          <a:p>
            <a:pPr algn="just" marL="268605" marR="235585" indent="-256540">
              <a:lnSpc>
                <a:spcPct val="100000"/>
              </a:lnSpc>
              <a:spcBef>
                <a:spcPts val="459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Local </a:t>
            </a:r>
            <a:r>
              <a:rPr dirty="0" sz="2400">
                <a:latin typeface="Lucida Sans Unicode"/>
                <a:cs typeface="Lucida Sans Unicode"/>
              </a:rPr>
              <a:t>web servers </a:t>
            </a:r>
            <a:r>
              <a:rPr dirty="0" sz="2400" spc="-5">
                <a:latin typeface="Lucida Sans Unicode"/>
                <a:cs typeface="Lucida Sans Unicode"/>
              </a:rPr>
              <a:t>can be accessed through the </a:t>
            </a:r>
            <a:r>
              <a:rPr dirty="0" sz="2400">
                <a:latin typeface="Lucida Sans Unicode"/>
                <a:cs typeface="Lucida Sans Unicode"/>
              </a:rPr>
              <a:t>name </a:t>
            </a:r>
            <a:r>
              <a:rPr dirty="0" sz="2400">
                <a:latin typeface="Lucida Console"/>
                <a:cs typeface="Lucida Console"/>
              </a:rPr>
              <a:t>localhost</a:t>
            </a:r>
            <a:r>
              <a:rPr dirty="0" sz="2400">
                <a:latin typeface="Lucida Sans Unicode"/>
                <a:cs typeface="Lucida Sans Unicode"/>
              </a:rPr>
              <a:t>—a  hostname </a:t>
            </a:r>
            <a:r>
              <a:rPr dirty="0" sz="2400" spc="-5">
                <a:latin typeface="Lucida Sans Unicode"/>
                <a:cs typeface="Lucida Sans Unicode"/>
              </a:rPr>
              <a:t>that references the local </a:t>
            </a:r>
            <a:r>
              <a:rPr dirty="0" sz="2400">
                <a:latin typeface="Lucida Sans Unicode"/>
                <a:cs typeface="Lucida Sans Unicode"/>
              </a:rPr>
              <a:t>machine </a:t>
            </a:r>
            <a:r>
              <a:rPr dirty="0" sz="2400" spc="-5">
                <a:latin typeface="Lucida Sans Unicode"/>
                <a:cs typeface="Lucida Sans Unicode"/>
              </a:rPr>
              <a:t>and normally translates  to </a:t>
            </a:r>
            <a:r>
              <a:rPr dirty="0" sz="2400">
                <a:latin typeface="Lucida Sans Unicode"/>
                <a:cs typeface="Lucida Sans Unicode"/>
              </a:rPr>
              <a:t>the </a:t>
            </a:r>
            <a:r>
              <a:rPr dirty="0" sz="2400" spc="-5">
                <a:latin typeface="Lucida Sans Unicode"/>
                <a:cs typeface="Lucida Sans Unicode"/>
              </a:rPr>
              <a:t>IP address </a:t>
            </a:r>
            <a:r>
              <a:rPr dirty="0" sz="2400">
                <a:latin typeface="Lucida Console"/>
                <a:cs typeface="Lucida Console"/>
              </a:rPr>
              <a:t>127.0.0.1</a:t>
            </a:r>
            <a:r>
              <a:rPr dirty="0" sz="2400" spc="-64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(also known </a:t>
            </a:r>
            <a:r>
              <a:rPr dirty="0" sz="2400" spc="-10">
                <a:latin typeface="Lucida Sans Unicode"/>
                <a:cs typeface="Lucida Sans Unicode"/>
              </a:rPr>
              <a:t>as </a:t>
            </a:r>
            <a:r>
              <a:rPr dirty="0" sz="2400" spc="-5">
                <a:latin typeface="Lucida Sans Unicode"/>
                <a:cs typeface="Lucida Sans Unicode"/>
              </a:rPr>
              <a:t>the </a:t>
            </a:r>
            <a:r>
              <a:rPr dirty="0" sz="2400" b="1">
                <a:latin typeface="Lucida Sans Unicode"/>
                <a:cs typeface="Lucida Sans Unicode"/>
              </a:rPr>
              <a:t>loopback address</a:t>
            </a:r>
            <a:r>
              <a:rPr dirty="0" sz="2400">
                <a:latin typeface="Lucida Sans Unicode"/>
                <a:cs typeface="Lucida Sans Unicode"/>
              </a:rPr>
              <a:t>)</a:t>
            </a:r>
            <a:endParaRPr sz="2400">
              <a:latin typeface="Lucida Sans Unicode"/>
              <a:cs typeface="Lucida Sans Unicode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34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9240" algn="l"/>
              </a:tabLst>
            </a:pPr>
            <a:r>
              <a:rPr dirty="0" sz="2400">
                <a:latin typeface="Lucida Sans Unicode"/>
                <a:cs typeface="Lucida Sans Unicode"/>
              </a:rPr>
              <a:t>A </a:t>
            </a:r>
            <a:r>
              <a:rPr dirty="0" sz="2400" spc="-5">
                <a:latin typeface="Lucida Sans Unicode"/>
                <a:cs typeface="Lucida Sans Unicode"/>
              </a:rPr>
              <a:t>remote </a:t>
            </a:r>
            <a:r>
              <a:rPr dirty="0" sz="2400">
                <a:latin typeface="Lucida Sans Unicode"/>
                <a:cs typeface="Lucida Sans Unicode"/>
              </a:rPr>
              <a:t>web server </a:t>
            </a:r>
            <a:r>
              <a:rPr dirty="0" sz="2400" spc="-5">
                <a:latin typeface="Lucida Sans Unicode"/>
                <a:cs typeface="Lucida Sans Unicode"/>
              </a:rPr>
              <a:t>can be accessed by </a:t>
            </a:r>
            <a:r>
              <a:rPr dirty="0" sz="2400">
                <a:latin typeface="Lucida Sans Unicode"/>
                <a:cs typeface="Lucida Sans Unicode"/>
              </a:rPr>
              <a:t>a domain name </a:t>
            </a:r>
            <a:r>
              <a:rPr dirty="0" sz="2400" spc="-5">
                <a:latin typeface="Lucida Sans Unicode"/>
                <a:cs typeface="Lucida Sans Unicode"/>
              </a:rPr>
              <a:t>(which </a:t>
            </a:r>
            <a:r>
              <a:rPr dirty="0" sz="2400">
                <a:latin typeface="Lucida Sans Unicode"/>
                <a:cs typeface="Lucida Sans Unicode"/>
              </a:rPr>
              <a:t>is  </a:t>
            </a:r>
            <a:r>
              <a:rPr dirty="0" sz="2400" spc="-5">
                <a:latin typeface="Lucida Sans Unicode"/>
                <a:cs typeface="Lucida Sans Unicode"/>
              </a:rPr>
              <a:t>translated to an IP address by </a:t>
            </a:r>
            <a:r>
              <a:rPr dirty="0" sz="2400">
                <a:latin typeface="Lucida Sans Unicode"/>
                <a:cs typeface="Lucida Sans Unicode"/>
              </a:rPr>
              <a:t>Domain Name Servers) or </a:t>
            </a:r>
            <a:r>
              <a:rPr dirty="0" sz="2400" spc="-5">
                <a:latin typeface="Lucida Sans Unicode"/>
                <a:cs typeface="Lucida Sans Unicode"/>
              </a:rPr>
              <a:t>an IP</a:t>
            </a:r>
            <a:r>
              <a:rPr dirty="0" sz="2400" spc="30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address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89" y="572967"/>
            <a:ext cx="6977650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768" y="1478026"/>
            <a:ext cx="10509250" cy="2296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5904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55904" algn="l"/>
                <a:tab pos="256540" algn="l"/>
              </a:tabLst>
            </a:pPr>
            <a:r>
              <a:rPr dirty="0" sz="2000">
                <a:latin typeface="Lucida Sans Unicode"/>
                <a:cs typeface="Lucida Sans Unicode"/>
              </a:rPr>
              <a:t>T</a:t>
            </a:r>
            <a:r>
              <a:rPr dirty="0" sz="2000">
                <a:latin typeface="Lucida Sans Unicode"/>
                <a:cs typeface="Lucida Sans Unicode"/>
              </a:rPr>
              <a:t>he Apache HTTP </a:t>
            </a:r>
            <a:r>
              <a:rPr dirty="0" sz="2000" spc="-5">
                <a:latin typeface="Lucida Sans Unicode"/>
                <a:cs typeface="Lucida Sans Unicode"/>
              </a:rPr>
              <a:t>Server, open </a:t>
            </a:r>
            <a:r>
              <a:rPr dirty="0" sz="2000">
                <a:latin typeface="Lucida Sans Unicode"/>
                <a:cs typeface="Lucida Sans Unicode"/>
              </a:rPr>
              <a:t>source software </a:t>
            </a:r>
            <a:r>
              <a:rPr dirty="0" sz="2000" spc="-5">
                <a:latin typeface="Lucida Sans Unicode"/>
                <a:cs typeface="Lucida Sans Unicode"/>
              </a:rPr>
              <a:t>maintained by the </a:t>
            </a:r>
            <a:r>
              <a:rPr dirty="0" sz="2000">
                <a:latin typeface="Lucida Sans Unicode"/>
                <a:cs typeface="Lucida Sans Unicode"/>
              </a:rPr>
              <a:t>Apache Software  </a:t>
            </a:r>
            <a:r>
              <a:rPr dirty="0" sz="2000" spc="-5">
                <a:latin typeface="Lucida Sans Unicode"/>
                <a:cs typeface="Lucida Sans Unicode"/>
              </a:rPr>
              <a:t>Foundation, is currently the </a:t>
            </a:r>
            <a:r>
              <a:rPr dirty="0" sz="2000">
                <a:latin typeface="Lucida Sans Unicode"/>
                <a:cs typeface="Lucida Sans Unicode"/>
              </a:rPr>
              <a:t>most </a:t>
            </a:r>
            <a:r>
              <a:rPr dirty="0" sz="2000" spc="-5">
                <a:latin typeface="Lucida Sans Unicode"/>
                <a:cs typeface="Lucida Sans Unicode"/>
              </a:rPr>
              <a:t>popular </a:t>
            </a:r>
            <a:r>
              <a:rPr dirty="0" sz="2000">
                <a:latin typeface="Lucida Sans Unicode"/>
                <a:cs typeface="Lucida Sans Unicode"/>
              </a:rPr>
              <a:t>web</a:t>
            </a:r>
            <a:r>
              <a:rPr dirty="0" sz="2000" spc="-6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server</a:t>
            </a:r>
            <a:endParaRPr sz="2000">
              <a:latin typeface="Lucida Sans Unicode"/>
              <a:cs typeface="Lucida Sans Unicode"/>
            </a:endParaRPr>
          </a:p>
          <a:p>
            <a:pPr marL="255904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55904" algn="l"/>
                <a:tab pos="256540" algn="l"/>
              </a:tabLst>
            </a:pPr>
            <a:r>
              <a:rPr dirty="0" sz="2000">
                <a:latin typeface="Lucida Sans Unicode"/>
                <a:cs typeface="Lucida Sans Unicode"/>
              </a:rPr>
              <a:t>MySQL </a:t>
            </a:r>
            <a:r>
              <a:rPr dirty="0" sz="2000" spc="-5">
                <a:latin typeface="Lucida Sans Unicode"/>
                <a:cs typeface="Lucida Sans Unicode"/>
              </a:rPr>
              <a:t>is the </a:t>
            </a:r>
            <a:r>
              <a:rPr dirty="0" sz="2000">
                <a:latin typeface="Lucida Sans Unicode"/>
                <a:cs typeface="Lucida Sans Unicode"/>
              </a:rPr>
              <a:t>most </a:t>
            </a:r>
            <a:r>
              <a:rPr dirty="0" sz="2000" spc="-5">
                <a:latin typeface="Lucida Sans Unicode"/>
                <a:cs typeface="Lucida Sans Unicode"/>
              </a:rPr>
              <a:t>popular open-source database management</a:t>
            </a:r>
            <a:r>
              <a:rPr dirty="0" sz="2000" spc="-6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system</a:t>
            </a:r>
            <a:endParaRPr sz="2000">
              <a:latin typeface="Lucida Sans Unicode"/>
              <a:cs typeface="Lucida Sans Unicode"/>
            </a:endParaRPr>
          </a:p>
          <a:p>
            <a:pPr marL="255904" marR="2540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55904" algn="l"/>
                <a:tab pos="256540" algn="l"/>
              </a:tabLst>
            </a:pPr>
            <a:r>
              <a:rPr dirty="0" sz="2000">
                <a:latin typeface="Lucida Sans Unicode"/>
                <a:cs typeface="Lucida Sans Unicode"/>
              </a:rPr>
              <a:t>The Apache HTTP </a:t>
            </a:r>
            <a:r>
              <a:rPr dirty="0" sz="2000" spc="-5">
                <a:latin typeface="Lucida Sans Unicode"/>
                <a:cs typeface="Lucida Sans Unicode"/>
              </a:rPr>
              <a:t>Server, </a:t>
            </a:r>
            <a:r>
              <a:rPr dirty="0" sz="2000">
                <a:latin typeface="Lucida Sans Unicode"/>
                <a:cs typeface="Lucida Sans Unicode"/>
              </a:rPr>
              <a:t>MySQL </a:t>
            </a:r>
            <a:r>
              <a:rPr dirty="0" sz="2000" spc="-5">
                <a:latin typeface="Lucida Sans Unicode"/>
                <a:cs typeface="Lucida Sans Unicode"/>
              </a:rPr>
              <a:t>database server and </a:t>
            </a:r>
            <a:r>
              <a:rPr dirty="0" sz="2000">
                <a:latin typeface="Lucida Sans Unicode"/>
                <a:cs typeface="Lucida Sans Unicode"/>
              </a:rPr>
              <a:t>PHP </a:t>
            </a:r>
            <a:r>
              <a:rPr dirty="0" sz="2000" spc="-5">
                <a:latin typeface="Lucida Sans Unicode"/>
                <a:cs typeface="Lucida Sans Unicode"/>
              </a:rPr>
              <a:t>can each be downloaded  and installed separately, but </a:t>
            </a:r>
            <a:r>
              <a:rPr dirty="0" sz="2000">
                <a:latin typeface="Lucida Sans Unicode"/>
                <a:cs typeface="Lucida Sans Unicode"/>
              </a:rPr>
              <a:t>this </a:t>
            </a:r>
            <a:r>
              <a:rPr dirty="0" sz="2000" spc="-5">
                <a:latin typeface="Lucida Sans Unicode"/>
                <a:cs typeface="Lucida Sans Unicode"/>
              </a:rPr>
              <a:t>also requires additional configuration </a:t>
            </a:r>
            <a:r>
              <a:rPr dirty="0" sz="2000" spc="5">
                <a:latin typeface="Lucida Sans Unicode"/>
                <a:cs typeface="Lucida Sans Unicode"/>
              </a:rPr>
              <a:t>on </a:t>
            </a:r>
            <a:r>
              <a:rPr dirty="0" sz="2000" spc="-5">
                <a:latin typeface="Lucida Sans Unicode"/>
                <a:cs typeface="Lucida Sans Unicode"/>
              </a:rPr>
              <a:t>your  part.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r>
              <a:rPr dirty="0" sz="135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endParaRPr sz="1350">
              <a:latin typeface="Wingdings 3"/>
              <a:cs typeface="Wingdings 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5" y="572954"/>
            <a:ext cx="10309102" cy="537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756917"/>
            <a:ext cx="10501630" cy="127381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1800" spc="-5">
                <a:latin typeface="Lucida Sans Unicode"/>
                <a:cs typeface="Lucida Sans Unicode"/>
              </a:rPr>
              <a:t>W</a:t>
            </a:r>
            <a:r>
              <a:rPr dirty="0" sz="1800" spc="-5">
                <a:latin typeface="Lucida Sans Unicode"/>
                <a:cs typeface="Lucida Sans Unicode"/>
              </a:rPr>
              <a:t>AMP </a:t>
            </a:r>
            <a:r>
              <a:rPr dirty="0" sz="1800">
                <a:latin typeface="Lucida Sans Unicode"/>
                <a:cs typeface="Lucida Sans Unicode"/>
              </a:rPr>
              <a:t>for </a:t>
            </a:r>
            <a:r>
              <a:rPr dirty="0" sz="1800" spc="-5">
                <a:latin typeface="Lucida Sans Unicode"/>
                <a:cs typeface="Lucida Sans Unicode"/>
              </a:rPr>
              <a:t>Windows bundles Apache Web server, MySql DBMS, and </a:t>
            </a:r>
            <a:r>
              <a:rPr dirty="0" sz="1800">
                <a:latin typeface="Lucida Sans Unicode"/>
                <a:cs typeface="Lucida Sans Unicode"/>
              </a:rPr>
              <a:t>Php </a:t>
            </a:r>
            <a:r>
              <a:rPr dirty="0" sz="1800" spc="-5">
                <a:latin typeface="Lucida Sans Unicode"/>
                <a:cs typeface="Lucida Sans Unicode"/>
              </a:rPr>
              <a:t>into </a:t>
            </a:r>
            <a:r>
              <a:rPr dirty="0" sz="1800">
                <a:latin typeface="Lucida Sans Unicode"/>
                <a:cs typeface="Lucida Sans Unicode"/>
              </a:rPr>
              <a:t>a </a:t>
            </a:r>
            <a:r>
              <a:rPr dirty="0" sz="1800" spc="-5">
                <a:latin typeface="Lucida Sans Unicode"/>
                <a:cs typeface="Lucida Sans Unicode"/>
              </a:rPr>
              <a:t>single</a:t>
            </a:r>
            <a:r>
              <a:rPr dirty="0" sz="1800" spc="17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package</a:t>
            </a:r>
            <a:endParaRPr sz="18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1800" spc="-5">
                <a:latin typeface="Lucida Sans Unicode"/>
                <a:cs typeface="Lucida Sans Unicode"/>
              </a:rPr>
              <a:t>The equivalent on Mac is MAMP (the free edition works great </a:t>
            </a:r>
            <a:r>
              <a:rPr dirty="0" sz="1800">
                <a:latin typeface="Lucida Sans Unicode"/>
                <a:cs typeface="Lucida Sans Unicode"/>
              </a:rPr>
              <a:t>for</a:t>
            </a:r>
            <a:r>
              <a:rPr dirty="0" sz="1800" spc="9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us)</a:t>
            </a:r>
            <a:endParaRPr sz="18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1800" spc="-5">
                <a:latin typeface="Lucida Sans Unicode"/>
                <a:cs typeface="Lucida Sans Unicode"/>
              </a:rPr>
              <a:t>Find the installation instruction file on </a:t>
            </a:r>
            <a:r>
              <a:rPr dirty="0" sz="1800">
                <a:latin typeface="Lucida Sans Unicode"/>
                <a:cs typeface="Lucida Sans Unicode"/>
              </a:rPr>
              <a:t>Canvas </a:t>
            </a:r>
            <a:r>
              <a:rPr dirty="0" sz="1800" spc="-5">
                <a:latin typeface="Lucida Sans Unicode"/>
                <a:cs typeface="Lucida Sans Unicode"/>
              </a:rPr>
              <a:t>and follow the instruction to install it on</a:t>
            </a:r>
            <a:r>
              <a:rPr dirty="0" sz="1800" spc="204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your</a:t>
            </a:r>
            <a:endParaRPr sz="1800">
              <a:latin typeface="Lucida Sans Unicode"/>
              <a:cs typeface="Lucida Sans Unicode"/>
            </a:endParaRPr>
          </a:p>
          <a:p>
            <a:pPr marL="268605">
              <a:lnSpc>
                <a:spcPct val="100000"/>
              </a:lnSpc>
            </a:pPr>
            <a:r>
              <a:rPr dirty="0" sz="1800" spc="-5">
                <a:latin typeface="Lucida Sans Unicode"/>
                <a:cs typeface="Lucida Sans Unicode"/>
              </a:rPr>
              <a:t>computer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88" y="588181"/>
            <a:ext cx="5580142" cy="52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Wang, Alan</dc:creator>
  <dc:title>PHP: Introduction to Server-Side Programming</dc:title>
  <dcterms:created xsi:type="dcterms:W3CDTF">2023-12-28T21:06:23Z</dcterms:created>
  <dcterms:modified xsi:type="dcterms:W3CDTF">2023-12-28T21:06:23Z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2023-12-28T00:00:00Z</vt:filetime>
  </property>
</Properties>
</file>