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11854"/>
            <a:ext cx="103581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13886"/>
            <a:ext cx="10358120" cy="1426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3740" y="2488883"/>
            <a:ext cx="466280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3360" algn="l"/>
              </a:tabLst>
            </a:pPr>
            <a:r>
              <a:rPr dirty="0" sz="6000"/>
              <a:t>P</a:t>
            </a:r>
            <a:r>
              <a:rPr dirty="0" sz="6000" spc="-5"/>
              <a:t>H</a:t>
            </a:r>
            <a:r>
              <a:rPr dirty="0" sz="6000"/>
              <a:t>P</a:t>
            </a:r>
            <a:r>
              <a:rPr dirty="0" sz="6000" spc="10"/>
              <a:t> </a:t>
            </a:r>
            <a:r>
              <a:rPr dirty="0" sz="6000" spc="-5"/>
              <a:t>a</a:t>
            </a:r>
            <a:r>
              <a:rPr dirty="0" sz="6000" spc="-10"/>
              <a:t>n</a:t>
            </a:r>
            <a:r>
              <a:rPr dirty="0" sz="6000"/>
              <a:t>d	</a:t>
            </a:r>
            <a:r>
              <a:rPr dirty="0" sz="6000" spc="-85"/>
              <a:t>F</a:t>
            </a:r>
            <a:r>
              <a:rPr dirty="0" sz="6000" spc="-10"/>
              <a:t>or</a:t>
            </a:r>
            <a:r>
              <a:rPr dirty="0" sz="6000"/>
              <a:t>ms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854"/>
            <a:ext cx="45427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dirty="0" spc="-50"/>
              <a:t>few </a:t>
            </a:r>
            <a:r>
              <a:rPr dirty="0"/>
              <a:t>PHP</a:t>
            </a:r>
            <a:r>
              <a:rPr dirty="0" spc="-20"/>
              <a:t> </a:t>
            </a:r>
            <a:r>
              <a:rPr dirty="0" spc="-5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3886"/>
            <a:ext cx="9759950" cy="104140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Calibri"/>
                <a:cs typeface="Calibri"/>
              </a:rPr>
              <a:t>boolean </a:t>
            </a:r>
            <a:r>
              <a:rPr dirty="0" sz="2800" spc="-5" b="1">
                <a:latin typeface="Calibri"/>
                <a:cs typeface="Calibri"/>
              </a:rPr>
              <a:t>isset($var)</a:t>
            </a:r>
            <a:r>
              <a:rPr dirty="0" sz="2800" spc="-5">
                <a:latin typeface="Calibri"/>
                <a:cs typeface="Calibri"/>
              </a:rPr>
              <a:t>: </a:t>
            </a:r>
            <a:r>
              <a:rPr dirty="0" sz="2800" spc="-10">
                <a:latin typeface="Calibri"/>
                <a:cs typeface="Calibri"/>
              </a:rPr>
              <a:t>Determine </a:t>
            </a:r>
            <a:r>
              <a:rPr dirty="0" sz="2800" spc="-5">
                <a:latin typeface="Calibri"/>
                <a:cs typeface="Calibri"/>
              </a:rPr>
              <a:t>if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variable </a:t>
            </a:r>
            <a:r>
              <a:rPr dirty="0" sz="2800" spc="-5">
                <a:latin typeface="Calibri"/>
                <a:cs typeface="Calibri"/>
              </a:rPr>
              <a:t>is set and is not</a:t>
            </a:r>
            <a:r>
              <a:rPr dirty="0" sz="2800" spc="8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NULL.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void </a:t>
            </a:r>
            <a:r>
              <a:rPr dirty="0" sz="2800" spc="-10" b="1">
                <a:latin typeface="Calibri"/>
                <a:cs typeface="Calibri"/>
              </a:rPr>
              <a:t>unset($var)</a:t>
            </a:r>
            <a:r>
              <a:rPr dirty="0" sz="2800" spc="-10">
                <a:latin typeface="Calibri"/>
                <a:cs typeface="Calibri"/>
              </a:rPr>
              <a:t>: </a:t>
            </a:r>
            <a:r>
              <a:rPr dirty="0" sz="2800" spc="-20">
                <a:latin typeface="Calibri"/>
                <a:cs typeface="Calibri"/>
              </a:rPr>
              <a:t>Destroy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variable </a:t>
            </a:r>
            <a:r>
              <a:rPr dirty="0" sz="2800" spc="-5">
                <a:latin typeface="Calibri"/>
                <a:cs typeface="Calibri"/>
              </a:rPr>
              <a:t>and set it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9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NULL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854"/>
            <a:ext cx="80225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Using Global </a:t>
            </a:r>
            <a:r>
              <a:rPr dirty="0" spc="-30"/>
              <a:t>Variables </a:t>
            </a:r>
            <a:r>
              <a:rPr dirty="0"/>
              <a:t>in a</a:t>
            </a:r>
            <a:r>
              <a:rPr dirty="0" spc="30"/>
              <a:t> </a:t>
            </a:r>
            <a:r>
              <a:rPr dirty="0" spc="-5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37499"/>
            <a:ext cx="3770629" cy="3436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345"/>
              </a:lnSpc>
              <a:spcBef>
                <a:spcPts val="100"/>
              </a:spcBef>
            </a:pPr>
            <a:r>
              <a:rPr dirty="0" sz="2800">
                <a:latin typeface="Calibri"/>
                <a:cs typeface="Calibri"/>
              </a:rPr>
              <a:t>&lt;?php</a:t>
            </a:r>
            <a:endParaRPr sz="2800">
              <a:latin typeface="Calibri"/>
              <a:cs typeface="Calibri"/>
            </a:endParaRPr>
          </a:p>
          <a:p>
            <a:pPr marL="926465">
              <a:lnSpc>
                <a:spcPts val="3345"/>
              </a:lnSpc>
            </a:pPr>
            <a:r>
              <a:rPr dirty="0" sz="2800">
                <a:latin typeface="Calibri"/>
                <a:cs typeface="Calibri"/>
              </a:rPr>
              <a:t>$num=1;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</a:pPr>
            <a:r>
              <a:rPr dirty="0" sz="2800" spc="-5">
                <a:latin typeface="Calibri"/>
                <a:cs typeface="Calibri"/>
              </a:rPr>
              <a:t>function </a:t>
            </a:r>
            <a:r>
              <a:rPr dirty="0" sz="2800" spc="-15">
                <a:latin typeface="Calibri"/>
                <a:cs typeface="Calibri"/>
              </a:rPr>
              <a:t>test()</a:t>
            </a:r>
            <a:r>
              <a:rPr dirty="0" sz="2800">
                <a:latin typeface="Calibri"/>
                <a:cs typeface="Calibri"/>
              </a:rPr>
              <a:t> {</a:t>
            </a:r>
            <a:endParaRPr sz="2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global</a:t>
            </a:r>
            <a:r>
              <a:rPr dirty="0" sz="28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$num;</a:t>
            </a:r>
            <a:endParaRPr sz="2800">
              <a:latin typeface="Calibri"/>
              <a:cs typeface="Calibri"/>
            </a:endParaRPr>
          </a:p>
          <a:p>
            <a:pPr marL="1841500">
              <a:lnSpc>
                <a:spcPts val="3345"/>
              </a:lnSpc>
              <a:spcBef>
                <a:spcPts val="10"/>
              </a:spcBef>
            </a:pPr>
            <a:r>
              <a:rPr dirty="0" sz="2800">
                <a:latin typeface="Calibri"/>
                <a:cs typeface="Calibri"/>
              </a:rPr>
              <a:t>$num=2;</a:t>
            </a:r>
            <a:endParaRPr sz="2800">
              <a:latin typeface="Calibri"/>
              <a:cs typeface="Calibri"/>
            </a:endParaRPr>
          </a:p>
          <a:p>
            <a:pPr marL="926465">
              <a:lnSpc>
                <a:spcPts val="3345"/>
              </a:lnSpc>
            </a:pPr>
            <a:r>
              <a:rPr dirty="0" sz="280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latin typeface="Calibri"/>
                <a:cs typeface="Calibri"/>
              </a:rPr>
              <a:t>?&gt;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5839" y="5593079"/>
            <a:ext cx="10347960" cy="83121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91440" marR="755015">
              <a:lnSpc>
                <a:spcPct val="100699"/>
              </a:lnSpc>
              <a:spcBef>
                <a:spcPts val="170"/>
              </a:spcBef>
            </a:pPr>
            <a:r>
              <a:rPr dirty="0" sz="2400" spc="-5">
                <a:latin typeface="Calibri"/>
                <a:cs typeface="Calibri"/>
              </a:rPr>
              <a:t>Use the </a:t>
            </a:r>
            <a:r>
              <a:rPr dirty="0" sz="2400" spc="-10">
                <a:latin typeface="Calibri"/>
                <a:cs typeface="Calibri"/>
              </a:rPr>
              <a:t>command </a:t>
            </a:r>
            <a:r>
              <a:rPr dirty="0" sz="2400" spc="-5">
                <a:latin typeface="Calibri"/>
                <a:cs typeface="Calibri"/>
              </a:rPr>
              <a:t>"global" </a:t>
            </a:r>
            <a:r>
              <a:rPr dirty="0" sz="2400" spc="-15">
                <a:latin typeface="Calibri"/>
                <a:cs typeface="Calibri"/>
              </a:rPr>
              <a:t>to </a:t>
            </a:r>
            <a:r>
              <a:rPr dirty="0" sz="2400" spc="-10">
                <a:latin typeface="Calibri"/>
                <a:cs typeface="Calibri"/>
              </a:rPr>
              <a:t>re-declare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global variable within the function  </a:t>
            </a:r>
            <a:r>
              <a:rPr dirty="0" sz="2400" spc="-20">
                <a:latin typeface="Calibri"/>
                <a:cs typeface="Calibri"/>
              </a:rPr>
              <a:t>before </a:t>
            </a:r>
            <a:r>
              <a:rPr dirty="0" sz="2400" spc="-5">
                <a:latin typeface="Calibri"/>
                <a:cs typeface="Calibri"/>
              </a:rPr>
              <a:t>using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854"/>
            <a:ext cx="48133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PHP </a:t>
            </a:r>
            <a:r>
              <a:rPr dirty="0" spc="-35"/>
              <a:t>System</a:t>
            </a:r>
            <a:r>
              <a:rPr dirty="0" spc="-85"/>
              <a:t> </a:t>
            </a:r>
            <a:r>
              <a:rPr dirty="0" spc="-3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573"/>
            <a:ext cx="10226675" cy="199263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5">
                <a:latin typeface="Calibri"/>
                <a:cs typeface="Calibri"/>
              </a:rPr>
              <a:t>Available </a:t>
            </a:r>
            <a:r>
              <a:rPr dirty="0" sz="2800">
                <a:latin typeface="Calibri"/>
                <a:cs typeface="Calibri"/>
              </a:rPr>
              <a:t>since PHP </a:t>
            </a:r>
            <a:r>
              <a:rPr dirty="0" sz="2800" spc="-30">
                <a:latin typeface="Calibri"/>
                <a:cs typeface="Calibri"/>
              </a:rPr>
              <a:t>Version </a:t>
            </a:r>
            <a:r>
              <a:rPr dirty="0" sz="2800">
                <a:latin typeface="Calibri"/>
                <a:cs typeface="Calibri"/>
              </a:rPr>
              <a:t>4.0, no </a:t>
            </a:r>
            <a:r>
              <a:rPr dirty="0" sz="2800" spc="-5">
                <a:latin typeface="Calibri"/>
                <a:cs typeface="Calibri"/>
              </a:rPr>
              <a:t>need </a:t>
            </a:r>
            <a:r>
              <a:rPr dirty="0" sz="2800" spc="-15">
                <a:latin typeface="Calibri"/>
                <a:cs typeface="Calibri"/>
              </a:rPr>
              <a:t>to </a:t>
            </a:r>
            <a:r>
              <a:rPr dirty="0" sz="2800" spc="-10">
                <a:latin typeface="Calibri"/>
                <a:cs typeface="Calibri"/>
              </a:rPr>
              <a:t>declare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them</a:t>
            </a:r>
            <a:endParaRPr sz="28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30">
                <a:latin typeface="Calibri"/>
                <a:cs typeface="Calibri"/>
              </a:rPr>
              <a:t>$_POST: </a:t>
            </a:r>
            <a:r>
              <a:rPr dirty="0" sz="2400" spc="-5">
                <a:latin typeface="Calibri"/>
                <a:cs typeface="Calibri"/>
              </a:rPr>
              <a:t>An </a:t>
            </a:r>
            <a:r>
              <a:rPr dirty="0" sz="2400" spc="-20">
                <a:latin typeface="Calibri"/>
                <a:cs typeface="Calibri"/>
              </a:rPr>
              <a:t>array </a:t>
            </a:r>
            <a:r>
              <a:rPr dirty="0" sz="2400" spc="-10">
                <a:latin typeface="Calibri"/>
                <a:cs typeface="Calibri"/>
              </a:rPr>
              <a:t>that </a:t>
            </a:r>
            <a:r>
              <a:rPr dirty="0" sz="2400" spc="-15">
                <a:latin typeface="Calibri"/>
                <a:cs typeface="Calibri"/>
              </a:rPr>
              <a:t>contains form </a:t>
            </a:r>
            <a:r>
              <a:rPr dirty="0" sz="2400" spc="-5">
                <a:latin typeface="Calibri"/>
                <a:cs typeface="Calibri"/>
              </a:rPr>
              <a:t>variable </a:t>
            </a:r>
            <a:r>
              <a:rPr dirty="0" sz="2400" spc="-15">
                <a:latin typeface="Calibri"/>
                <a:cs typeface="Calibri"/>
              </a:rPr>
              <a:t>data </a:t>
            </a:r>
            <a:r>
              <a:rPr dirty="0" sz="2400" spc="-5">
                <a:latin typeface="Calibri"/>
                <a:cs typeface="Calibri"/>
              </a:rPr>
              <a:t>via the </a:t>
            </a:r>
            <a:r>
              <a:rPr dirty="0" sz="2400" spc="10">
                <a:latin typeface="Calibri"/>
                <a:cs typeface="Calibri"/>
              </a:rPr>
              <a:t>HTTP </a:t>
            </a:r>
            <a:r>
              <a:rPr dirty="0" sz="2400" spc="-10">
                <a:latin typeface="Calibri"/>
                <a:cs typeface="Calibri"/>
              </a:rPr>
              <a:t>POST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30">
                <a:latin typeface="Calibri"/>
                <a:cs typeface="Calibri"/>
              </a:rPr>
              <a:t>$_GET: </a:t>
            </a:r>
            <a:r>
              <a:rPr dirty="0" sz="2400" spc="-20">
                <a:latin typeface="Calibri"/>
                <a:cs typeface="Calibri"/>
              </a:rPr>
              <a:t>Any array </a:t>
            </a:r>
            <a:r>
              <a:rPr dirty="0" sz="2400" spc="-10">
                <a:latin typeface="Calibri"/>
                <a:cs typeface="Calibri"/>
              </a:rPr>
              <a:t>that </a:t>
            </a:r>
            <a:r>
              <a:rPr dirty="0" sz="2400" spc="-15">
                <a:latin typeface="Calibri"/>
                <a:cs typeface="Calibri"/>
              </a:rPr>
              <a:t>contains form </a:t>
            </a:r>
            <a:r>
              <a:rPr dirty="0" sz="2400" spc="-5">
                <a:latin typeface="Calibri"/>
                <a:cs typeface="Calibri"/>
              </a:rPr>
              <a:t>variable </a:t>
            </a:r>
            <a:r>
              <a:rPr dirty="0" sz="2400" spc="-15">
                <a:latin typeface="Calibri"/>
                <a:cs typeface="Calibri"/>
              </a:rPr>
              <a:t>data </a:t>
            </a:r>
            <a:r>
              <a:rPr dirty="0" sz="2400" spc="-5">
                <a:latin typeface="Calibri"/>
                <a:cs typeface="Calibri"/>
              </a:rPr>
              <a:t>via the </a:t>
            </a:r>
            <a:r>
              <a:rPr dirty="0" sz="2400" spc="10">
                <a:latin typeface="Calibri"/>
                <a:cs typeface="Calibri"/>
              </a:rPr>
              <a:t>HTTP </a:t>
            </a:r>
            <a:r>
              <a:rPr dirty="0" sz="2400" spc="-5">
                <a:latin typeface="Calibri"/>
                <a:cs typeface="Calibri"/>
              </a:rPr>
              <a:t>GET</a:t>
            </a:r>
            <a:r>
              <a:rPr dirty="0" sz="2400" spc="8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  <a:p>
            <a:pPr lvl="1" marL="698500" indent="-228600">
              <a:lnSpc>
                <a:spcPts val="274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0">
                <a:latin typeface="Calibri"/>
                <a:cs typeface="Calibri"/>
              </a:rPr>
              <a:t>$_SERVER: </a:t>
            </a:r>
            <a:r>
              <a:rPr dirty="0" sz="2400" spc="-5">
                <a:latin typeface="Calibri"/>
                <a:cs typeface="Calibri"/>
              </a:rPr>
              <a:t>An </a:t>
            </a:r>
            <a:r>
              <a:rPr dirty="0" sz="2400" spc="-20">
                <a:latin typeface="Calibri"/>
                <a:cs typeface="Calibri"/>
              </a:rPr>
              <a:t>array </a:t>
            </a:r>
            <a:r>
              <a:rPr dirty="0" sz="2400" spc="-10">
                <a:latin typeface="Calibri"/>
                <a:cs typeface="Calibri"/>
              </a:rPr>
              <a:t>containing </a:t>
            </a:r>
            <a:r>
              <a:rPr dirty="0" sz="2400" spc="-15">
                <a:latin typeface="Calibri"/>
                <a:cs typeface="Calibri"/>
              </a:rPr>
              <a:t>data generated </a:t>
            </a:r>
            <a:r>
              <a:rPr dirty="0" sz="2400" spc="-5">
                <a:latin typeface="Calibri"/>
                <a:cs typeface="Calibri"/>
              </a:rPr>
              <a:t>by the </a:t>
            </a:r>
            <a:r>
              <a:rPr dirty="0" sz="2400" spc="-10">
                <a:latin typeface="Calibri"/>
                <a:cs typeface="Calibri"/>
              </a:rPr>
              <a:t>web </a:t>
            </a:r>
            <a:r>
              <a:rPr dirty="0" sz="2400">
                <a:latin typeface="Calibri"/>
                <a:cs typeface="Calibri"/>
              </a:rPr>
              <a:t>server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(e.g.,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40"/>
              </a:lnSpc>
            </a:pPr>
            <a:r>
              <a:rPr dirty="0" sz="2400" spc="-5">
                <a:latin typeface="Calibri"/>
                <a:cs typeface="Calibri"/>
              </a:rPr>
              <a:t>$_SERVER['PHP_SELF'] </a:t>
            </a:r>
            <a:r>
              <a:rPr dirty="0" sz="2400" spc="-15">
                <a:latin typeface="Calibri"/>
                <a:cs typeface="Calibri"/>
              </a:rPr>
              <a:t>references </a:t>
            </a:r>
            <a:r>
              <a:rPr dirty="0" sz="2400" spc="-5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currently </a:t>
            </a:r>
            <a:r>
              <a:rPr dirty="0" sz="2400" spc="-15">
                <a:latin typeface="Calibri"/>
                <a:cs typeface="Calibri"/>
              </a:rPr>
              <a:t>executing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script)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854"/>
            <a:ext cx="56064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Demo 1: Input</a:t>
            </a:r>
            <a:r>
              <a:rPr dirty="0" spc="5"/>
              <a:t> </a:t>
            </a:r>
            <a:r>
              <a:rPr dirty="0" spc="-3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145"/>
            <a:ext cx="9919970" cy="223901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527050" marR="48895" indent="-514350">
              <a:lnSpc>
                <a:spcPts val="3000"/>
              </a:lnSpc>
              <a:spcBef>
                <a:spcPts val="5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2800" spc="-10">
                <a:latin typeface="Calibri"/>
                <a:cs typeface="Calibri"/>
              </a:rPr>
              <a:t>Change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5">
                <a:latin typeface="Calibri"/>
                <a:cs typeface="Calibri"/>
              </a:rPr>
              <a:t>"action" </a:t>
            </a:r>
            <a:r>
              <a:rPr dirty="0" sz="2800" spc="-15">
                <a:latin typeface="Calibri"/>
                <a:cs typeface="Calibri"/>
              </a:rPr>
              <a:t>attribute </a:t>
            </a:r>
            <a:r>
              <a:rPr dirty="0" sz="2800" spc="-10">
                <a:latin typeface="Calibri"/>
                <a:cs typeface="Calibri"/>
              </a:rPr>
              <a:t>value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"form" </a:t>
            </a:r>
            <a:r>
              <a:rPr dirty="0" sz="2800" spc="-10">
                <a:latin typeface="Calibri"/>
                <a:cs typeface="Calibri"/>
              </a:rPr>
              <a:t>element </a:t>
            </a:r>
            <a:r>
              <a:rPr dirty="0" sz="2800" spc="-15">
                <a:latin typeface="Calibri"/>
                <a:cs typeface="Calibri"/>
              </a:rPr>
              <a:t>to </a:t>
            </a:r>
            <a:r>
              <a:rPr dirty="0" sz="2800">
                <a:latin typeface="Calibri"/>
                <a:cs typeface="Calibri"/>
              </a:rPr>
              <a:t>the  </a:t>
            </a:r>
            <a:r>
              <a:rPr dirty="0" sz="2800" spc="-15">
                <a:latin typeface="Calibri"/>
                <a:cs typeface="Calibri"/>
              </a:rPr>
              <a:t>current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page;</a:t>
            </a:r>
            <a:endParaRPr sz="2800">
              <a:latin typeface="Calibri"/>
              <a:cs typeface="Calibri"/>
            </a:endParaRPr>
          </a:p>
          <a:p>
            <a:pPr marL="527050" marR="5080" indent="-514350">
              <a:lnSpc>
                <a:spcPts val="3030"/>
              </a:lnSpc>
              <a:spcBef>
                <a:spcPts val="101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2800" spc="-5">
                <a:latin typeface="Calibri"/>
                <a:cs typeface="Calibri"/>
              </a:rPr>
              <a:t>If the </a:t>
            </a:r>
            <a:r>
              <a:rPr dirty="0" sz="2800" spc="-20">
                <a:latin typeface="Calibri"/>
                <a:cs typeface="Calibri"/>
              </a:rPr>
              <a:t>form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 spc="-10">
                <a:latin typeface="Calibri"/>
                <a:cs typeface="Calibri"/>
              </a:rPr>
              <a:t>submitted, </a:t>
            </a:r>
            <a:r>
              <a:rPr dirty="0" sz="2800" spc="-5">
                <a:latin typeface="Calibri"/>
                <a:cs typeface="Calibri"/>
              </a:rPr>
              <a:t>check </a:t>
            </a:r>
            <a:r>
              <a:rPr dirty="0" sz="2800" spc="-20">
                <a:latin typeface="Calibri"/>
                <a:cs typeface="Calibri"/>
              </a:rPr>
              <a:t>errors. </a:t>
            </a:r>
            <a:r>
              <a:rPr dirty="0" sz="2800" spc="-10">
                <a:latin typeface="Calibri"/>
                <a:cs typeface="Calibri"/>
              </a:rPr>
              <a:t>Display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error </a:t>
            </a:r>
            <a:r>
              <a:rPr dirty="0" sz="2800" spc="-10">
                <a:latin typeface="Calibri"/>
                <a:cs typeface="Calibri"/>
              </a:rPr>
              <a:t>messages  </a:t>
            </a:r>
            <a:r>
              <a:rPr dirty="0" sz="2800" spc="-5">
                <a:latin typeface="Calibri"/>
                <a:cs typeface="Calibri"/>
              </a:rPr>
              <a:t>on </a:t>
            </a:r>
            <a:r>
              <a:rPr dirty="0" sz="2800">
                <a:latin typeface="Calibri"/>
                <a:cs typeface="Calibri"/>
              </a:rPr>
              <a:t>the same </a:t>
            </a:r>
            <a:r>
              <a:rPr dirty="0" sz="2800" spc="-10">
                <a:latin typeface="Calibri"/>
                <a:cs typeface="Calibri"/>
              </a:rPr>
              <a:t>page </a:t>
            </a:r>
            <a:r>
              <a:rPr dirty="0" sz="2800" spc="-5">
                <a:latin typeface="Calibri"/>
                <a:cs typeface="Calibri"/>
              </a:rPr>
              <a:t>if </a:t>
            </a:r>
            <a:r>
              <a:rPr dirty="0" sz="2800" spc="-20">
                <a:latin typeface="Calibri"/>
                <a:cs typeface="Calibri"/>
              </a:rPr>
              <a:t>errors </a:t>
            </a:r>
            <a:r>
              <a:rPr dirty="0" sz="2800" spc="-15">
                <a:latin typeface="Calibri"/>
                <a:cs typeface="Calibri"/>
              </a:rPr>
              <a:t>are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found;</a:t>
            </a:r>
            <a:endParaRPr sz="28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59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2800" spc="-20">
                <a:latin typeface="Calibri"/>
                <a:cs typeface="Calibri"/>
              </a:rPr>
              <a:t>Keep </a:t>
            </a:r>
            <a:r>
              <a:rPr dirty="0" sz="2800" spc="-10">
                <a:latin typeface="Calibri"/>
                <a:cs typeface="Calibri"/>
              </a:rPr>
              <a:t>submitted </a:t>
            </a:r>
            <a:r>
              <a:rPr dirty="0" sz="2800" spc="-20">
                <a:latin typeface="Calibri"/>
                <a:cs typeface="Calibri"/>
              </a:rPr>
              <a:t>form data </a:t>
            </a:r>
            <a:r>
              <a:rPr dirty="0" sz="2800" spc="-5">
                <a:latin typeface="Calibri"/>
                <a:cs typeface="Calibri"/>
              </a:rPr>
              <a:t>on the</a:t>
            </a:r>
            <a:r>
              <a:rPr dirty="0" sz="2800" spc="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page;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854"/>
            <a:ext cx="85547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Demo 2: Externally </a:t>
            </a:r>
            <a:r>
              <a:rPr dirty="0" spc="-20"/>
              <a:t>Process Form</a:t>
            </a:r>
            <a:r>
              <a:rPr dirty="0" spc="15"/>
              <a:t> </a:t>
            </a:r>
            <a:r>
              <a:rPr dirty="0" spc="-25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3886"/>
            <a:ext cx="9658350" cy="142684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2800" spc="-10">
                <a:latin typeface="Calibri"/>
                <a:cs typeface="Calibri"/>
              </a:rPr>
              <a:t>Display submitted </a:t>
            </a:r>
            <a:r>
              <a:rPr dirty="0" sz="2800" spc="-20">
                <a:latin typeface="Calibri"/>
                <a:cs typeface="Calibri"/>
              </a:rPr>
              <a:t>form data </a:t>
            </a:r>
            <a:r>
              <a:rPr dirty="0" sz="2800" spc="-5">
                <a:latin typeface="Calibri"/>
                <a:cs typeface="Calibri"/>
              </a:rPr>
              <a:t>on inputsuccess.php</a:t>
            </a:r>
            <a:r>
              <a:rPr dirty="0" sz="2800" spc="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page;</a:t>
            </a:r>
            <a:endParaRPr sz="2800">
              <a:latin typeface="Calibri"/>
              <a:cs typeface="Calibri"/>
            </a:endParaRPr>
          </a:p>
          <a:p>
            <a:pPr marL="527050" marR="5080" indent="-514350">
              <a:lnSpc>
                <a:spcPts val="3030"/>
              </a:lnSpc>
              <a:spcBef>
                <a:spcPts val="101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2800">
                <a:latin typeface="Calibri"/>
                <a:cs typeface="Calibri"/>
              </a:rPr>
              <a:t>Add a </a:t>
            </a:r>
            <a:r>
              <a:rPr dirty="0" sz="2800" spc="-10">
                <a:latin typeface="Calibri"/>
                <a:cs typeface="Calibri"/>
              </a:rPr>
              <a:t>new </a:t>
            </a:r>
            <a:r>
              <a:rPr dirty="0" sz="2800" spc="-15">
                <a:latin typeface="Calibri"/>
                <a:cs typeface="Calibri"/>
              </a:rPr>
              <a:t>employee </a:t>
            </a:r>
            <a:r>
              <a:rPr dirty="0" sz="2800" spc="-20">
                <a:latin typeface="Calibri"/>
                <a:cs typeface="Calibri"/>
              </a:rPr>
              <a:t>record </a:t>
            </a:r>
            <a:r>
              <a:rPr dirty="0" sz="2800" spc="-5">
                <a:latin typeface="Calibri"/>
                <a:cs typeface="Calibri"/>
              </a:rPr>
              <a:t>if the </a:t>
            </a:r>
            <a:r>
              <a:rPr dirty="0" sz="2800" spc="-15">
                <a:latin typeface="Calibri"/>
                <a:cs typeface="Calibri"/>
              </a:rPr>
              <a:t>employee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 spc="-50">
                <a:latin typeface="Calibri"/>
                <a:cs typeface="Calibri"/>
              </a:rPr>
              <a:t>new. </a:t>
            </a:r>
            <a:r>
              <a:rPr dirty="0" sz="2800" spc="-5">
                <a:latin typeface="Calibri"/>
                <a:cs typeface="Calibri"/>
              </a:rPr>
              <a:t>Otherwise,  </a:t>
            </a:r>
            <a:r>
              <a:rPr dirty="0" sz="2800">
                <a:latin typeface="Calibri"/>
                <a:cs typeface="Calibri"/>
              </a:rPr>
              <a:t>modify the </a:t>
            </a:r>
            <a:r>
              <a:rPr dirty="0" sz="2800" spc="-10">
                <a:latin typeface="Calibri"/>
                <a:cs typeface="Calibri"/>
              </a:rPr>
              <a:t>employee </a:t>
            </a:r>
            <a:r>
              <a:rPr dirty="0" sz="2800" spc="-20">
                <a:latin typeface="Calibri"/>
                <a:cs typeface="Calibri"/>
              </a:rPr>
              <a:t>record </a:t>
            </a: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database.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2023-12-28T21:08:08Z</dcterms:created>
  <dcterms:modified xsi:type="dcterms:W3CDTF">2023-12-28T21:08:08Z</dcterms:modified>
</cp:coreProperties>
</file>