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185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5145"/>
            <a:ext cx="10358120" cy="402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145202" y="6433619"/>
            <a:ext cx="1536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481" y="2488883"/>
            <a:ext cx="727392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/>
              <a:t>PHP </a:t>
            </a:r>
            <a:r>
              <a:rPr dirty="0" sz="6000" spc="-40"/>
              <a:t>State</a:t>
            </a:r>
            <a:r>
              <a:rPr dirty="0" sz="6000" spc="-70"/>
              <a:t> </a:t>
            </a:r>
            <a:r>
              <a:rPr dirty="0" sz="6000" spc="-15"/>
              <a:t>Management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854"/>
            <a:ext cx="57785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Need </a:t>
            </a:r>
            <a:r>
              <a:rPr dirty="0" spc="-35"/>
              <a:t>for </a:t>
            </a:r>
            <a:r>
              <a:rPr dirty="0" spc="-15"/>
              <a:t>Saving</a:t>
            </a:r>
            <a:r>
              <a:rPr dirty="0" spc="-25"/>
              <a:t> </a:t>
            </a:r>
            <a:r>
              <a:rPr dirty="0" spc="-30"/>
              <a:t>State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95145"/>
            <a:ext cx="10267315" cy="22390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PHP </a:t>
            </a:r>
            <a:r>
              <a:rPr dirty="0" sz="2800" spc="-20">
                <a:latin typeface="Calibri"/>
                <a:cs typeface="Calibri"/>
              </a:rPr>
              <a:t>saves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value </a:t>
            </a:r>
            <a:r>
              <a:rPr dirty="0" sz="2800" spc="-5">
                <a:latin typeface="Calibri"/>
                <a:cs typeface="Calibri"/>
              </a:rPr>
              <a:t>of each input </a:t>
            </a:r>
            <a:r>
              <a:rPr dirty="0" sz="2800" spc="-20">
                <a:latin typeface="Calibri"/>
                <a:cs typeface="Calibri"/>
              </a:rPr>
              <a:t>control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20">
                <a:latin typeface="Calibri"/>
                <a:cs typeface="Calibri"/>
              </a:rPr>
              <a:t>form </a:t>
            </a:r>
            <a:r>
              <a:rPr dirty="0" sz="2800">
                <a:latin typeface="Calibri"/>
                <a:cs typeface="Calibri"/>
              </a:rPr>
              <a:t>using a </a:t>
            </a:r>
            <a:r>
              <a:rPr dirty="0" sz="2800" spc="-5">
                <a:latin typeface="Calibri"/>
                <a:cs typeface="Calibri"/>
              </a:rPr>
              <a:t>$_POST or 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$_GET global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45">
                <a:latin typeface="Calibri"/>
                <a:cs typeface="Calibri"/>
              </a:rPr>
              <a:t>However, </a:t>
            </a:r>
            <a:r>
              <a:rPr dirty="0" sz="2800" spc="-5">
                <a:latin typeface="Calibri"/>
                <a:cs typeface="Calibri"/>
              </a:rPr>
              <a:t>those </a:t>
            </a:r>
            <a:r>
              <a:rPr dirty="0" sz="2800" spc="-10">
                <a:latin typeface="Calibri"/>
                <a:cs typeface="Calibri"/>
              </a:rPr>
              <a:t>variables </a:t>
            </a:r>
            <a:r>
              <a:rPr dirty="0" sz="2800" spc="-15">
                <a:latin typeface="Calibri"/>
                <a:cs typeface="Calibri"/>
              </a:rPr>
              <a:t>are </a:t>
            </a:r>
            <a:r>
              <a:rPr dirty="0" sz="2800" spc="-25">
                <a:latin typeface="Calibri"/>
                <a:cs typeface="Calibri"/>
              </a:rPr>
              <a:t>NOT </a:t>
            </a:r>
            <a:r>
              <a:rPr dirty="0" sz="2800" spc="-15">
                <a:latin typeface="Calibri"/>
                <a:cs typeface="Calibri"/>
              </a:rPr>
              <a:t>saved, even </a:t>
            </a:r>
            <a:r>
              <a:rPr dirty="0" sz="2800" spc="-5">
                <a:latin typeface="Calibri"/>
                <a:cs typeface="Calibri"/>
              </a:rPr>
              <a:t>back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same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page</a:t>
            </a:r>
            <a:endParaRPr sz="2800">
              <a:latin typeface="Calibri"/>
              <a:cs typeface="Calibri"/>
            </a:endParaRPr>
          </a:p>
          <a:p>
            <a:pPr marL="241300" marR="1089025" indent="-228600">
              <a:lnSpc>
                <a:spcPts val="3000"/>
              </a:lnSpc>
              <a:spcBef>
                <a:spcPts val="10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What </a:t>
            </a: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15">
                <a:latin typeface="Calibri"/>
                <a:cs typeface="Calibri"/>
              </a:rPr>
              <a:t>we </a:t>
            </a:r>
            <a:r>
              <a:rPr dirty="0" sz="2800" spc="-5">
                <a:latin typeface="Calibri"/>
                <a:cs typeface="Calibri"/>
              </a:rPr>
              <a:t>need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20">
                <a:latin typeface="Calibri"/>
                <a:cs typeface="Calibri"/>
              </a:rPr>
              <a:t>save </a:t>
            </a:r>
            <a:r>
              <a:rPr dirty="0" sz="2800" spc="-5">
                <a:latin typeface="Calibri"/>
                <a:cs typeface="Calibri"/>
              </a:rPr>
              <a:t>those </a:t>
            </a:r>
            <a:r>
              <a:rPr dirty="0" sz="2800" spc="-10">
                <a:latin typeface="Calibri"/>
                <a:cs typeface="Calibri"/>
              </a:rPr>
              <a:t>variable values </a:t>
            </a:r>
            <a:r>
              <a:rPr dirty="0" sz="2800">
                <a:latin typeface="Calibri"/>
                <a:cs typeface="Calibri"/>
              </a:rPr>
              <a:t>so </a:t>
            </a:r>
            <a:r>
              <a:rPr dirty="0" sz="2800" spc="-10">
                <a:latin typeface="Calibri"/>
                <a:cs typeface="Calibri"/>
              </a:rPr>
              <a:t>that they </a:t>
            </a:r>
            <a:r>
              <a:rPr dirty="0" sz="2800" spc="-15">
                <a:latin typeface="Calibri"/>
                <a:cs typeface="Calibri"/>
              </a:rPr>
              <a:t>are  available </a:t>
            </a:r>
            <a:r>
              <a:rPr dirty="0" sz="2800" spc="-10">
                <a:latin typeface="Calibri"/>
                <a:cs typeface="Calibri"/>
              </a:rPr>
              <a:t>going </a:t>
            </a:r>
            <a:r>
              <a:rPr dirty="0" sz="2800" spc="-15">
                <a:latin typeface="Calibri"/>
                <a:cs typeface="Calibri"/>
              </a:rPr>
              <a:t>from </a:t>
            </a:r>
            <a:r>
              <a:rPr dirty="0" sz="2800" spc="-10">
                <a:latin typeface="Calibri"/>
                <a:cs typeface="Calibri"/>
              </a:rPr>
              <a:t>page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page?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854"/>
            <a:ext cx="94138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Solutions </a:t>
            </a:r>
            <a:r>
              <a:rPr dirty="0" spc="-20"/>
              <a:t>to </a:t>
            </a:r>
            <a:r>
              <a:rPr dirty="0"/>
              <a:t>the </a:t>
            </a:r>
            <a:r>
              <a:rPr dirty="0" spc="-25"/>
              <a:t>Data Persistence</a:t>
            </a:r>
            <a:r>
              <a:rPr dirty="0" spc="5"/>
              <a:t> </a:t>
            </a:r>
            <a:r>
              <a:rPr dirty="0" spc="-2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573"/>
            <a:ext cx="4278630" cy="178117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Short-term </a:t>
            </a:r>
            <a:r>
              <a:rPr dirty="0" sz="2800" spc="-20">
                <a:latin typeface="Calibri"/>
                <a:cs typeface="Calibri"/>
              </a:rPr>
              <a:t>data </a:t>
            </a:r>
            <a:r>
              <a:rPr dirty="0" sz="2800" spc="-15">
                <a:latin typeface="Calibri"/>
                <a:cs typeface="Calibri"/>
              </a:rPr>
              <a:t>persistence</a:t>
            </a:r>
            <a:endParaRPr sz="2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Calibri"/>
                <a:cs typeface="Calibri"/>
              </a:rPr>
              <a:t>Sessions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cookies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Long-term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persistence</a:t>
            </a:r>
            <a:endParaRPr sz="2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>
                <a:latin typeface="Calibri"/>
                <a:cs typeface="Calibri"/>
              </a:rPr>
              <a:t>Databases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854"/>
            <a:ext cx="48310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Session</a:t>
            </a:r>
            <a:r>
              <a:rPr dirty="0" spc="-55"/>
              <a:t> </a:t>
            </a:r>
            <a:r>
              <a:rPr dirty="0" spc="-1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886"/>
            <a:ext cx="10247630" cy="372999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visitor </a:t>
            </a:r>
            <a:r>
              <a:rPr dirty="0" sz="2800" spc="-5">
                <a:latin typeface="Calibri"/>
                <a:cs typeface="Calibri"/>
              </a:rPr>
              <a:t>accessing </a:t>
            </a:r>
            <a:r>
              <a:rPr dirty="0" sz="2800" spc="-15">
                <a:latin typeface="Calibri"/>
                <a:cs typeface="Calibri"/>
              </a:rPr>
              <a:t>your web </a:t>
            </a:r>
            <a:r>
              <a:rPr dirty="0" sz="2800" spc="-10">
                <a:latin typeface="Calibri"/>
                <a:cs typeface="Calibri"/>
              </a:rPr>
              <a:t>site </a:t>
            </a:r>
            <a:r>
              <a:rPr dirty="0" sz="2800" spc="-5">
                <a:latin typeface="Calibri"/>
                <a:cs typeface="Calibri"/>
              </a:rPr>
              <a:t>is assigned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unique session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241300" marR="1594485" indent="-228600">
              <a:lnSpc>
                <a:spcPts val="303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The session </a:t>
            </a:r>
            <a:r>
              <a:rPr dirty="0" sz="2800" spc="-15">
                <a:latin typeface="Calibri"/>
                <a:cs typeface="Calibri"/>
              </a:rPr>
              <a:t>provides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30">
                <a:latin typeface="Calibri"/>
                <a:cs typeface="Calibri"/>
              </a:rPr>
              <a:t>way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preserve certain </a:t>
            </a:r>
            <a:r>
              <a:rPr dirty="0" sz="2800" spc="-20">
                <a:latin typeface="Calibri"/>
                <a:cs typeface="Calibri"/>
              </a:rPr>
              <a:t>data </a:t>
            </a:r>
            <a:r>
              <a:rPr dirty="0" sz="2800" spc="-10">
                <a:latin typeface="Calibri"/>
                <a:cs typeface="Calibri"/>
              </a:rPr>
              <a:t>across  </a:t>
            </a:r>
            <a:r>
              <a:rPr dirty="0" sz="2800" spc="-5">
                <a:latin typeface="Calibri"/>
                <a:cs typeface="Calibri"/>
              </a:rPr>
              <a:t>subsequent </a:t>
            </a:r>
            <a:r>
              <a:rPr dirty="0" sz="2800" spc="-10">
                <a:latin typeface="Calibri"/>
                <a:cs typeface="Calibri"/>
              </a:rPr>
              <a:t>web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requests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Use </a:t>
            </a:r>
            <a:r>
              <a:rPr dirty="0" sz="2800" spc="-5">
                <a:latin typeface="Calibri"/>
                <a:cs typeface="Calibri"/>
              </a:rPr>
              <a:t>the method </a:t>
            </a:r>
            <a:r>
              <a:rPr dirty="0" sz="2800" spc="-10">
                <a:latin typeface="Calibri"/>
                <a:cs typeface="Calibri"/>
              </a:rPr>
              <a:t>session_start() </a:t>
            </a:r>
            <a:r>
              <a:rPr dirty="0" sz="2800" spc="-15">
                <a:latin typeface="Calibri"/>
                <a:cs typeface="Calibri"/>
              </a:rPr>
              <a:t>to initialize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session</a:t>
            </a:r>
            <a:endParaRPr sz="2800">
              <a:latin typeface="Calibri"/>
              <a:cs typeface="Calibri"/>
            </a:endParaRPr>
          </a:p>
          <a:p>
            <a:pPr marL="241300" marR="324485" indent="-228600">
              <a:lnSpc>
                <a:spcPts val="303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Session </a:t>
            </a:r>
            <a:r>
              <a:rPr dirty="0" sz="2800" spc="-20">
                <a:latin typeface="Calibri"/>
                <a:cs typeface="Calibri"/>
              </a:rPr>
              <a:t>data </a:t>
            </a:r>
            <a:r>
              <a:rPr dirty="0" sz="2800" spc="-15">
                <a:latin typeface="Calibri"/>
                <a:cs typeface="Calibri"/>
              </a:rPr>
              <a:t>are </a:t>
            </a:r>
            <a:r>
              <a:rPr dirty="0" sz="2800" spc="-20">
                <a:latin typeface="Calibri"/>
                <a:cs typeface="Calibri"/>
              </a:rPr>
              <a:t>stored </a:t>
            </a:r>
            <a:r>
              <a:rPr dirty="0" sz="2800" spc="-5">
                <a:latin typeface="Calibri"/>
                <a:cs typeface="Calibri"/>
              </a:rPr>
              <a:t>on the </a:t>
            </a:r>
            <a:r>
              <a:rPr dirty="0" sz="2800" spc="-15" b="1">
                <a:latin typeface="Calibri"/>
                <a:cs typeface="Calibri"/>
              </a:rPr>
              <a:t>remote </a:t>
            </a:r>
            <a:r>
              <a:rPr dirty="0" sz="2800" spc="-10" b="1">
                <a:latin typeface="Calibri"/>
                <a:cs typeface="Calibri"/>
              </a:rPr>
              <a:t>web </a:t>
            </a:r>
            <a:r>
              <a:rPr dirty="0" sz="2800" spc="-5" b="1">
                <a:latin typeface="Calibri"/>
                <a:cs typeface="Calibri"/>
              </a:rPr>
              <a:t>server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global </a:t>
            </a:r>
            <a:r>
              <a:rPr dirty="0" sz="2800" spc="-55">
                <a:latin typeface="Calibri"/>
                <a:cs typeface="Calibri"/>
              </a:rPr>
              <a:t>array,  </a:t>
            </a:r>
            <a:r>
              <a:rPr dirty="0" sz="2800" spc="-10">
                <a:latin typeface="Calibri"/>
                <a:cs typeface="Calibri"/>
              </a:rPr>
              <a:t>called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$_SESSION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Session </a:t>
            </a:r>
            <a:r>
              <a:rPr dirty="0" sz="2800" spc="-20">
                <a:latin typeface="Calibri"/>
                <a:cs typeface="Calibri"/>
              </a:rPr>
              <a:t>data </a:t>
            </a:r>
            <a:r>
              <a:rPr dirty="0" sz="2800" spc="-15">
                <a:latin typeface="Calibri"/>
                <a:cs typeface="Calibri"/>
              </a:rPr>
              <a:t>are </a:t>
            </a:r>
            <a:r>
              <a:rPr dirty="0" sz="2800" spc="-10" b="1">
                <a:latin typeface="Calibri"/>
                <a:cs typeface="Calibri"/>
              </a:rPr>
              <a:t>temporary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will </a:t>
            </a:r>
            <a:r>
              <a:rPr dirty="0" sz="2800">
                <a:latin typeface="Calibri"/>
                <a:cs typeface="Calibri"/>
              </a:rPr>
              <a:t>be </a:t>
            </a:r>
            <a:r>
              <a:rPr dirty="0" sz="2800" spc="-15">
                <a:latin typeface="Calibri"/>
                <a:cs typeface="Calibri"/>
              </a:rPr>
              <a:t>deleted after </a:t>
            </a:r>
            <a:r>
              <a:rPr dirty="0" sz="2800" spc="-5">
                <a:latin typeface="Calibri"/>
                <a:cs typeface="Calibri"/>
              </a:rPr>
              <a:t>the user has </a:t>
            </a:r>
            <a:r>
              <a:rPr dirty="0" sz="2800" spc="-15">
                <a:latin typeface="Calibri"/>
                <a:cs typeface="Calibri"/>
              </a:rPr>
              <a:t>left 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website </a:t>
            </a:r>
            <a:r>
              <a:rPr dirty="0" sz="2800" spc="-5">
                <a:latin typeface="Calibri"/>
                <a:cs typeface="Calibri"/>
              </a:rPr>
              <a:t>or closed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browser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854"/>
            <a:ext cx="68624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Demo 1: Session</a:t>
            </a:r>
            <a:r>
              <a:rPr dirty="0" spc="-10"/>
              <a:t> 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886"/>
            <a:ext cx="5697855" cy="257429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Start </a:t>
            </a:r>
            <a:r>
              <a:rPr dirty="0" sz="2800">
                <a:latin typeface="Calibri"/>
                <a:cs typeface="Calibri"/>
              </a:rPr>
              <a:t>a PHP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session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Store </a:t>
            </a:r>
            <a:r>
              <a:rPr dirty="0" sz="2800" spc="-10">
                <a:latin typeface="Calibri"/>
                <a:cs typeface="Calibri"/>
              </a:rPr>
              <a:t>variables </a:t>
            </a:r>
            <a:r>
              <a:rPr dirty="0" sz="2800" spc="-5">
                <a:latin typeface="Calibri"/>
                <a:cs typeface="Calibri"/>
              </a:rPr>
              <a:t>in the session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Use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variables </a:t>
            </a:r>
            <a:r>
              <a:rPr dirty="0" sz="2800" spc="-5">
                <a:latin typeface="Calibri"/>
                <a:cs typeface="Calibri"/>
              </a:rPr>
              <a:t>in the </a:t>
            </a:r>
            <a:r>
              <a:rPr dirty="0" sz="2800">
                <a:latin typeface="Calibri"/>
                <a:cs typeface="Calibri"/>
              </a:rPr>
              <a:t>session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Release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variable </a:t>
            </a:r>
            <a:r>
              <a:rPr dirty="0" sz="2800" spc="-5">
                <a:latin typeface="Calibri"/>
                <a:cs typeface="Calibri"/>
              </a:rPr>
              <a:t>in the session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Destroy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session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854"/>
            <a:ext cx="46932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Cookie</a:t>
            </a:r>
            <a:r>
              <a:rPr dirty="0" spc="-65"/>
              <a:t> </a:t>
            </a:r>
            <a:r>
              <a:rPr dirty="0" spc="-1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145"/>
            <a:ext cx="10194290" cy="40297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32512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An </a:t>
            </a:r>
            <a:r>
              <a:rPr dirty="0" sz="2800" spc="5">
                <a:latin typeface="Calibri"/>
                <a:cs typeface="Calibri"/>
              </a:rPr>
              <a:t>HTTP </a:t>
            </a:r>
            <a:r>
              <a:rPr dirty="0" sz="2800" spc="-10">
                <a:latin typeface="Calibri"/>
                <a:cs typeface="Calibri"/>
              </a:rPr>
              <a:t>cookie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small piece of </a:t>
            </a:r>
            <a:r>
              <a:rPr dirty="0" sz="2800" spc="-20">
                <a:latin typeface="Calibri"/>
                <a:cs typeface="Calibri"/>
              </a:rPr>
              <a:t>data </a:t>
            </a:r>
            <a:r>
              <a:rPr dirty="0" sz="2800" spc="-10">
                <a:latin typeface="Calibri"/>
                <a:cs typeface="Calibri"/>
              </a:rPr>
              <a:t>sent </a:t>
            </a:r>
            <a:r>
              <a:rPr dirty="0" sz="2800" spc="-15">
                <a:latin typeface="Calibri"/>
                <a:cs typeface="Calibri"/>
              </a:rPr>
              <a:t>from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web </a:t>
            </a:r>
            <a:r>
              <a:rPr dirty="0" sz="2800" spc="-5">
                <a:latin typeface="Calibri"/>
                <a:cs typeface="Calibri"/>
              </a:rPr>
              <a:t>server and  </a:t>
            </a:r>
            <a:r>
              <a:rPr dirty="0" sz="2800" spc="-20">
                <a:latin typeface="Calibri"/>
                <a:cs typeface="Calibri"/>
              </a:rPr>
              <a:t>stored </a:t>
            </a:r>
            <a:r>
              <a:rPr dirty="0" sz="2800" spc="-5" b="1">
                <a:latin typeface="Calibri"/>
                <a:cs typeface="Calibri"/>
              </a:rPr>
              <a:t>locally </a:t>
            </a:r>
            <a:r>
              <a:rPr dirty="0" sz="2800" spc="-5">
                <a:latin typeface="Calibri"/>
                <a:cs typeface="Calibri"/>
              </a:rPr>
              <a:t>in the user's </a:t>
            </a:r>
            <a:r>
              <a:rPr dirty="0" sz="2800" spc="-15">
                <a:latin typeface="Calibri"/>
                <a:cs typeface="Calibri"/>
              </a:rPr>
              <a:t>web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browser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20" b="1">
                <a:latin typeface="Calibri"/>
                <a:cs typeface="Calibri"/>
              </a:rPr>
              <a:t>Persistent </a:t>
            </a:r>
            <a:r>
              <a:rPr dirty="0" sz="2800" spc="-5" b="1">
                <a:latin typeface="Calibri"/>
                <a:cs typeface="Calibri"/>
              </a:rPr>
              <a:t>cookie</a:t>
            </a:r>
            <a:r>
              <a:rPr dirty="0" sz="2800" spc="-5">
                <a:latin typeface="Calibri"/>
                <a:cs typeface="Calibri"/>
              </a:rPr>
              <a:t>: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cookie </a:t>
            </a:r>
            <a:r>
              <a:rPr dirty="0" sz="2800" spc="-5">
                <a:latin typeface="Calibri"/>
                <a:cs typeface="Calibri"/>
              </a:rPr>
              <a:t>does not </a:t>
            </a:r>
            <a:r>
              <a:rPr dirty="0" sz="2800" spc="-20">
                <a:latin typeface="Calibri"/>
                <a:cs typeface="Calibri"/>
              </a:rPr>
              <a:t>expire </a:t>
            </a:r>
            <a:r>
              <a:rPr dirty="0" sz="2800" spc="-5">
                <a:latin typeface="Calibri"/>
                <a:cs typeface="Calibri"/>
              </a:rPr>
              <a:t>when the </a:t>
            </a:r>
            <a:r>
              <a:rPr dirty="0" sz="2800" spc="-15">
                <a:latin typeface="Calibri"/>
                <a:cs typeface="Calibri"/>
              </a:rPr>
              <a:t>web browser </a:t>
            </a:r>
            <a:r>
              <a:rPr dirty="0" sz="2800" spc="-5">
                <a:latin typeface="Calibri"/>
                <a:cs typeface="Calibri"/>
              </a:rPr>
              <a:t>is  closed or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user </a:t>
            </a:r>
            <a:r>
              <a:rPr dirty="0" sz="2800" spc="-20">
                <a:latin typeface="Calibri"/>
                <a:cs typeface="Calibri"/>
              </a:rPr>
              <a:t>leaves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web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site</a:t>
            </a:r>
            <a:endParaRPr sz="2800">
              <a:latin typeface="Calibri"/>
              <a:cs typeface="Calibri"/>
            </a:endParaRPr>
          </a:p>
          <a:p>
            <a:pPr marL="241300" marR="237490" indent="-228600">
              <a:lnSpc>
                <a:spcPts val="303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  <a:tab pos="3192145" algn="l"/>
              </a:tabLst>
            </a:pPr>
            <a:r>
              <a:rPr dirty="0" sz="2800" spc="-5">
                <a:latin typeface="Calibri"/>
                <a:cs typeface="Calibri"/>
              </a:rPr>
              <a:t>It </a:t>
            </a:r>
            <a:r>
              <a:rPr dirty="0" sz="2800" spc="-20">
                <a:latin typeface="Calibri"/>
                <a:cs typeface="Calibri"/>
              </a:rPr>
              <a:t>expires </a:t>
            </a:r>
            <a:r>
              <a:rPr dirty="0" sz="2800" spc="-15">
                <a:latin typeface="Calibri"/>
                <a:cs typeface="Calibri"/>
              </a:rPr>
              <a:t>after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specific </a:t>
            </a:r>
            <a:r>
              <a:rPr dirty="0" sz="2800" spc="-15">
                <a:latin typeface="Calibri"/>
                <a:cs typeface="Calibri"/>
              </a:rPr>
              <a:t>length </a:t>
            </a:r>
            <a:r>
              <a:rPr dirty="0" sz="2800" spc="-5">
                <a:latin typeface="Calibri"/>
                <a:cs typeface="Calibri"/>
              </a:rPr>
              <a:t>of time </a:t>
            </a:r>
            <a:r>
              <a:rPr dirty="0" sz="2800">
                <a:latin typeface="Calibri"/>
                <a:cs typeface="Calibri"/>
              </a:rPr>
              <a:t>(e.g., </a:t>
            </a:r>
            <a:r>
              <a:rPr dirty="0" sz="2800" spc="-20">
                <a:latin typeface="Calibri"/>
                <a:cs typeface="Calibri"/>
              </a:rPr>
              <a:t>expiration </a:t>
            </a:r>
            <a:r>
              <a:rPr dirty="0" sz="2800" spc="-15">
                <a:latin typeface="Calibri"/>
                <a:cs typeface="Calibri"/>
              </a:rPr>
              <a:t>after </a:t>
            </a:r>
            <a:r>
              <a:rPr dirty="0" sz="2800">
                <a:latin typeface="Calibri"/>
                <a:cs typeface="Calibri"/>
              </a:rPr>
              <a:t>7 </a:t>
            </a:r>
            <a:r>
              <a:rPr dirty="0" sz="2800" spc="-25">
                <a:latin typeface="Calibri"/>
                <a:cs typeface="Calibri"/>
              </a:rPr>
              <a:t>days 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specified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	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time()+60*60*24*7</a:t>
            </a:r>
            <a:r>
              <a:rPr dirty="0" sz="280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41300" marR="57785" indent="-228600">
              <a:lnSpc>
                <a:spcPts val="303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For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cookie's </a:t>
            </a:r>
            <a:r>
              <a:rPr dirty="0" sz="2800" spc="-15">
                <a:latin typeface="Calibri"/>
                <a:cs typeface="Calibri"/>
              </a:rPr>
              <a:t>entire lifespan, </a:t>
            </a:r>
            <a:r>
              <a:rPr dirty="0" sz="2800" spc="-5">
                <a:latin typeface="Calibri"/>
                <a:cs typeface="Calibri"/>
              </a:rPr>
              <a:t>its </a:t>
            </a:r>
            <a:r>
              <a:rPr dirty="0" sz="2800" spc="-15">
                <a:latin typeface="Calibri"/>
                <a:cs typeface="Calibri"/>
              </a:rPr>
              <a:t>information </a:t>
            </a:r>
            <a:r>
              <a:rPr dirty="0" sz="2800" spc="-5">
                <a:latin typeface="Calibri"/>
                <a:cs typeface="Calibri"/>
              </a:rPr>
              <a:t>will </a:t>
            </a:r>
            <a:r>
              <a:rPr dirty="0" sz="2800">
                <a:latin typeface="Calibri"/>
                <a:cs typeface="Calibri"/>
              </a:rPr>
              <a:t>be </a:t>
            </a:r>
            <a:r>
              <a:rPr dirty="0" sz="2800" spc="-15">
                <a:latin typeface="Calibri"/>
                <a:cs typeface="Calibri"/>
              </a:rPr>
              <a:t>transmitted to 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server </a:t>
            </a:r>
            <a:r>
              <a:rPr dirty="0" sz="2800" spc="-10">
                <a:latin typeface="Calibri"/>
                <a:cs typeface="Calibri"/>
              </a:rPr>
              <a:t>every </a:t>
            </a:r>
            <a:r>
              <a:rPr dirty="0" sz="2800" spc="-5">
                <a:latin typeface="Calibri"/>
                <a:cs typeface="Calibri"/>
              </a:rPr>
              <a:t>time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user visits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website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5">
                <a:latin typeface="Calibri"/>
                <a:cs typeface="Calibri"/>
              </a:rPr>
              <a:t>it belongs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Cookies </a:t>
            </a:r>
            <a:r>
              <a:rPr dirty="0" sz="2800" spc="-15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commonly </a:t>
            </a:r>
            <a:r>
              <a:rPr dirty="0" sz="2800">
                <a:latin typeface="Calibri"/>
                <a:cs typeface="Calibri"/>
              </a:rPr>
              <a:t>used </a:t>
            </a:r>
            <a:r>
              <a:rPr dirty="0" sz="2800" spc="-15">
                <a:latin typeface="Calibri"/>
                <a:cs typeface="Calibri"/>
              </a:rPr>
              <a:t>to track </a:t>
            </a:r>
            <a:r>
              <a:rPr dirty="0" sz="2800" spc="-10">
                <a:latin typeface="Calibri"/>
                <a:cs typeface="Calibri"/>
              </a:rPr>
              <a:t>users'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activities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854"/>
            <a:ext cx="67240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Demo 2: </a:t>
            </a:r>
            <a:r>
              <a:rPr dirty="0"/>
              <a:t>Cookie</a:t>
            </a:r>
            <a:r>
              <a:rPr dirty="0" spc="-40"/>
              <a:t> </a:t>
            </a:r>
            <a:r>
              <a:rPr dirty="0" spc="-1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886"/>
            <a:ext cx="2359025" cy="10414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10">
                <a:latin typeface="Calibri"/>
                <a:cs typeface="Calibri"/>
              </a:rPr>
              <a:t>setcookie()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>
                <a:latin typeface="Calibri"/>
                <a:cs typeface="Calibri"/>
              </a:rPr>
              <a:t>Use 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cookie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2023-12-28T21:09:45Z</dcterms:created>
  <dcterms:modified xsi:type="dcterms:W3CDTF">2023-12-28T21:09:45Z</dcterms:modified>
</cp:coreProperties>
</file>