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992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a, Michael" userId="803a68cd-e199-4188-967e-75034daaac7b" providerId="ADAL" clId="{47F53634-BF93-4EB5-AEA4-8629E4F4557F}"/>
    <pc:docChg chg="undo custSel modSld">
      <pc:chgData name="Flora, Michael" userId="803a68cd-e199-4188-967e-75034daaac7b" providerId="ADAL" clId="{47F53634-BF93-4EB5-AEA4-8629E4F4557F}" dt="2023-12-22T16:27:01.971" v="1"/>
      <pc:docMkLst>
        <pc:docMk/>
      </pc:docMkLst>
      <pc:sldChg chg="modSp mod">
        <pc:chgData name="Flora, Michael" userId="803a68cd-e199-4188-967e-75034daaac7b" providerId="ADAL" clId="{47F53634-BF93-4EB5-AEA4-8629E4F4557F}" dt="2023-12-22T16:27:01.971" v="1"/>
        <pc:sldMkLst>
          <pc:docMk/>
          <pc:sldMk cId="0" sldId="258"/>
        </pc:sldMkLst>
        <pc:spChg chg="mod">
          <ac:chgData name="Flora, Michael" userId="803a68cd-e199-4188-967e-75034daaac7b" providerId="ADAL" clId="{47F53634-BF93-4EB5-AEA4-8629E4F4557F}" dt="2023-12-22T16:27:01.971" v="1"/>
          <ac:spMkLst>
            <pc:docMk/>
            <pc:sldMk cId="0" sldId="25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AA041-4F4E-4B5F-9BE4-8F00C6D8579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742FE-4366-4560-A80E-C82E08A3E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2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742FE-4366-4560-A80E-C82E08A3EA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742FE-4366-4560-A80E-C82E08A3EA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1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1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1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1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0062" y="5945187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604" y="21324"/>
                </a:moveTo>
                <a:lnTo>
                  <a:pt x="3636808" y="912811"/>
                </a:lnTo>
                <a:lnTo>
                  <a:pt x="4897453" y="912811"/>
                </a:lnTo>
                <a:lnTo>
                  <a:pt x="85604" y="21324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64"/>
                </a:lnTo>
                <a:lnTo>
                  <a:pt x="85604" y="21324"/>
                </a:lnTo>
                <a:lnTo>
                  <a:pt x="660" y="0"/>
                </a:lnTo>
                <a:close/>
              </a:path>
            </a:pathLst>
          </a:custGeom>
          <a:solidFill>
            <a:srgbClr val="9FCB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5775" y="5938837"/>
            <a:ext cx="3653154" cy="919480"/>
          </a:xfrm>
          <a:custGeom>
            <a:avLst/>
            <a:gdLst/>
            <a:ahLst/>
            <a:cxnLst/>
            <a:rect l="l" t="t" r="r" b="b"/>
            <a:pathLst>
              <a:path w="3653154" h="919479">
                <a:moveTo>
                  <a:pt x="0" y="0"/>
                </a:moveTo>
                <a:lnTo>
                  <a:pt x="7921" y="6349"/>
                </a:lnTo>
                <a:lnTo>
                  <a:pt x="2869796" y="919161"/>
                </a:lnTo>
                <a:lnTo>
                  <a:pt x="3653079" y="9191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6966"/>
            <a:ext cx="3399367" cy="107103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348"/>
            <a:ext cx="3371806" cy="107365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46533" y="131233"/>
            <a:ext cx="423333" cy="42333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05800" y="152399"/>
            <a:ext cx="304800" cy="3048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43900" y="190499"/>
            <a:ext cx="228600" cy="2286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8305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8100" y="152400"/>
                </a:moveTo>
                <a:lnTo>
                  <a:pt x="266700" y="38100"/>
                </a:lnTo>
                <a:lnTo>
                  <a:pt x="266700" y="266700"/>
                </a:lnTo>
                <a:lnTo>
                  <a:pt x="38100" y="152400"/>
                </a:lnTo>
                <a:close/>
              </a:path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27533" y="131233"/>
            <a:ext cx="423333" cy="423333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86800" y="152399"/>
            <a:ext cx="304800" cy="30480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24900" y="190499"/>
            <a:ext cx="228600" cy="22860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8686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66700" y="152400"/>
                </a:moveTo>
                <a:lnTo>
                  <a:pt x="38100" y="266700"/>
                </a:lnTo>
                <a:lnTo>
                  <a:pt x="38100" y="38100"/>
                </a:lnTo>
                <a:lnTo>
                  <a:pt x="266700" y="152400"/>
                </a:lnTo>
                <a:close/>
              </a:path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46533" y="131233"/>
            <a:ext cx="423333" cy="423333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05800" y="152399"/>
            <a:ext cx="304800" cy="30480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43900" y="190499"/>
            <a:ext cx="228600" cy="228600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8305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8100" y="152400"/>
                </a:moveTo>
                <a:lnTo>
                  <a:pt x="266700" y="38100"/>
                </a:lnTo>
                <a:lnTo>
                  <a:pt x="266700" y="266700"/>
                </a:lnTo>
                <a:lnTo>
                  <a:pt x="38100" y="152400"/>
                </a:lnTo>
                <a:close/>
              </a:path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27533" y="131233"/>
            <a:ext cx="423333" cy="423333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86800" y="152399"/>
            <a:ext cx="304800" cy="304800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24900" y="190499"/>
            <a:ext cx="228600" cy="228600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8686800" y="15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66700" y="152400"/>
                </a:moveTo>
                <a:lnTo>
                  <a:pt x="38100" y="266700"/>
                </a:lnTo>
                <a:lnTo>
                  <a:pt x="38100" y="38100"/>
                </a:lnTo>
                <a:lnTo>
                  <a:pt x="266700" y="152400"/>
                </a:lnTo>
                <a:close/>
              </a:path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6318" y="1466168"/>
            <a:ext cx="379793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1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159" y="1937491"/>
            <a:ext cx="7897495" cy="271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2590" y="6418419"/>
            <a:ext cx="243903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w3schools.com/css/css_pseudo_c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5000"/>
            <a:chOff x="0" y="4953000"/>
            <a:chExt cx="9144000" cy="1905000"/>
          </a:xfrm>
        </p:grpSpPr>
        <p:sp>
          <p:nvSpPr>
            <p:cNvPr id="3" name="object 3"/>
            <p:cNvSpPr/>
            <p:nvPr/>
          </p:nvSpPr>
          <p:spPr>
            <a:xfrm>
              <a:off x="1687512" y="4953000"/>
              <a:ext cx="7456805" cy="487680"/>
            </a:xfrm>
            <a:custGeom>
              <a:avLst/>
              <a:gdLst/>
              <a:ahLst/>
              <a:cxnLst/>
              <a:rect l="l" t="t" r="r" b="b"/>
              <a:pathLst>
                <a:path w="7456805" h="487679">
                  <a:moveTo>
                    <a:pt x="7456487" y="0"/>
                  </a:moveTo>
                  <a:lnTo>
                    <a:pt x="0" y="289496"/>
                  </a:lnTo>
                  <a:lnTo>
                    <a:pt x="7456487" y="487362"/>
                  </a:lnTo>
                  <a:lnTo>
                    <a:pt x="7456487" y="0"/>
                  </a:lnTo>
                  <a:close/>
                </a:path>
              </a:pathLst>
            </a:custGeom>
            <a:solidFill>
              <a:srgbClr val="9FCB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929" y="5237633"/>
              <a:ext cx="9032240" cy="788670"/>
            </a:xfrm>
            <a:custGeom>
              <a:avLst/>
              <a:gdLst/>
              <a:ahLst/>
              <a:cxnLst/>
              <a:rect l="l" t="t" r="r" b="b"/>
              <a:pathLst>
                <a:path w="9032240" h="788670">
                  <a:moveTo>
                    <a:pt x="9032070" y="0"/>
                  </a:moveTo>
                  <a:lnTo>
                    <a:pt x="0" y="0"/>
                  </a:lnTo>
                  <a:lnTo>
                    <a:pt x="9032070" y="788357"/>
                  </a:lnTo>
                  <a:lnTo>
                    <a:pt x="9032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95332"/>
              <a:ext cx="9144000" cy="18626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872"/>
              <a:ext cx="9144000" cy="80178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27533" y="131233"/>
            <a:ext cx="423545" cy="423545"/>
            <a:chOff x="8627533" y="131233"/>
            <a:chExt cx="423545" cy="42354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27533" y="131233"/>
              <a:ext cx="423333" cy="42333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6800" y="152399"/>
              <a:ext cx="304800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4900" y="190499"/>
              <a:ext cx="228600" cy="228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686800" y="15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266700" y="152400"/>
                  </a:moveTo>
                  <a:lnTo>
                    <a:pt x="38100" y="266700"/>
                  </a:lnTo>
                  <a:lnTo>
                    <a:pt x="38100" y="38100"/>
                  </a:lnTo>
                  <a:lnTo>
                    <a:pt x="266700" y="15240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DA1F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2467" y="1600200"/>
            <a:ext cx="6858000" cy="190076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968432" y="3593783"/>
            <a:ext cx="4456430" cy="85216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3769" marR="5080" indent="-941705">
              <a:lnSpc>
                <a:spcPct val="100800"/>
              </a:lnSpc>
              <a:spcBef>
                <a:spcPts val="75"/>
              </a:spcBef>
            </a:pP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Internet</a:t>
            </a:r>
            <a:r>
              <a:rPr sz="2700" spc="-5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&amp;</a:t>
            </a:r>
            <a:r>
              <a:rPr sz="2700" spc="-4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World</a:t>
            </a:r>
            <a:r>
              <a:rPr sz="2700" spc="-5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Wide</a:t>
            </a:r>
            <a:r>
              <a:rPr sz="2700" spc="-5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spc="-25" dirty="0">
                <a:solidFill>
                  <a:srgbClr val="464646"/>
                </a:solidFill>
                <a:latin typeface="Lucida Sans Unicode"/>
                <a:cs typeface="Lucida Sans Unicode"/>
              </a:rPr>
              <a:t>Web </a:t>
            </a: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How</a:t>
            </a:r>
            <a:r>
              <a:rPr sz="2700" spc="-4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to</a:t>
            </a:r>
            <a:r>
              <a:rPr sz="2700" spc="-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Program,</a:t>
            </a:r>
            <a:r>
              <a:rPr sz="2700" spc="-4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spc="-25" dirty="0">
                <a:solidFill>
                  <a:srgbClr val="464646"/>
                </a:solidFill>
                <a:latin typeface="Lucida Sans Unicode"/>
                <a:cs typeface="Lucida Sans Unicode"/>
              </a:rPr>
              <a:t>5/e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47440" y="6558788"/>
            <a:ext cx="30041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E8F0F4"/>
                </a:solidFill>
                <a:latin typeface="Arial"/>
                <a:cs typeface="Arial"/>
              </a:rPr>
              <a:t>Copyright</a:t>
            </a:r>
            <a:r>
              <a:rPr sz="1000" spc="-30" dirty="0">
                <a:solidFill>
                  <a:srgbClr val="E8F0F4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E8F0F4"/>
                </a:solidFill>
                <a:latin typeface="Arial"/>
                <a:cs typeface="Arial"/>
              </a:rPr>
              <a:t>©</a:t>
            </a:r>
            <a:r>
              <a:rPr sz="1000" spc="-25" dirty="0">
                <a:solidFill>
                  <a:srgbClr val="E8F0F4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E8F0F4"/>
                </a:solidFill>
                <a:latin typeface="Arial"/>
                <a:cs typeface="Arial"/>
              </a:rPr>
              <a:t>Pearson,</a:t>
            </a:r>
            <a:r>
              <a:rPr sz="1000" spc="-30" dirty="0">
                <a:solidFill>
                  <a:srgbClr val="E8F0F4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E8F0F4"/>
                </a:solidFill>
                <a:latin typeface="Arial"/>
                <a:cs typeface="Arial"/>
              </a:rPr>
              <a:t>Inc.</a:t>
            </a:r>
            <a:r>
              <a:rPr sz="1000" spc="-30" dirty="0">
                <a:solidFill>
                  <a:srgbClr val="E8F0F4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E8F0F4"/>
                </a:solidFill>
                <a:latin typeface="Arial"/>
                <a:cs typeface="Arial"/>
              </a:rPr>
              <a:t>2013.</a:t>
            </a:r>
            <a:r>
              <a:rPr sz="1000" spc="-30" dirty="0">
                <a:solidFill>
                  <a:srgbClr val="E8F0F4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E8F0F4"/>
                </a:solidFill>
                <a:latin typeface="Arial"/>
                <a:cs typeface="Arial"/>
              </a:rPr>
              <a:t>All</a:t>
            </a:r>
            <a:r>
              <a:rPr sz="1000" spc="-20" dirty="0">
                <a:solidFill>
                  <a:srgbClr val="E8F0F4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E8F0F4"/>
                </a:solidFill>
                <a:latin typeface="Arial"/>
                <a:cs typeface="Arial"/>
              </a:rPr>
              <a:t>Rights</a:t>
            </a:r>
            <a:r>
              <a:rPr sz="1000" spc="-25" dirty="0">
                <a:solidFill>
                  <a:srgbClr val="E8F0F4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E8F0F4"/>
                </a:solidFill>
                <a:latin typeface="Arial"/>
                <a:cs typeface="Arial"/>
              </a:rPr>
              <a:t>Reserved.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409710"/>
            <a:ext cx="7520940" cy="449389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520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sz="2700" dirty="0">
                <a:latin typeface="Lucida Sans Unicode"/>
                <a:cs typeface="Lucida Sans Unicode"/>
              </a:rPr>
              <a:t>Inline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styles</a:t>
            </a:r>
            <a:endParaRPr sz="2700" dirty="0">
              <a:latin typeface="Lucida Sans Unicode"/>
              <a:cs typeface="Lucida Sans Unicode"/>
            </a:endParaRPr>
          </a:p>
          <a:p>
            <a:pPr marL="522605" lvl="1" indent="-227329">
              <a:lnSpc>
                <a:spcPct val="100000"/>
              </a:lnSpc>
              <a:spcBef>
                <a:spcPts val="360"/>
              </a:spcBef>
              <a:buClr>
                <a:srgbClr val="2DA2BF"/>
              </a:buClr>
              <a:buFont typeface="Arial"/>
              <a:buChar char="■"/>
              <a:tabLst>
                <a:tab pos="522605" algn="l"/>
              </a:tabLst>
            </a:pPr>
            <a:r>
              <a:rPr sz="2300" dirty="0">
                <a:latin typeface="Lucida Sans Unicode"/>
                <a:cs typeface="Lucida Sans Unicode"/>
              </a:rPr>
              <a:t>Styles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declared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in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HTML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elements</a:t>
            </a:r>
            <a:endParaRPr sz="2300" dirty="0">
              <a:latin typeface="Lucida Sans Unicode"/>
              <a:cs typeface="Lucida Sans Unicode"/>
            </a:endParaRPr>
          </a:p>
          <a:p>
            <a:pPr marL="522605" lvl="1" indent="-227329">
              <a:lnSpc>
                <a:spcPct val="100000"/>
              </a:lnSpc>
              <a:spcBef>
                <a:spcPts val="305"/>
              </a:spcBef>
              <a:buClr>
                <a:srgbClr val="2DA2BF"/>
              </a:buClr>
              <a:buFont typeface="Arial"/>
              <a:buChar char="■"/>
              <a:tabLst>
                <a:tab pos="522605" algn="l"/>
              </a:tabLst>
            </a:pPr>
            <a:r>
              <a:rPr sz="2300" dirty="0">
                <a:latin typeface="Lucida Sans Unicode"/>
                <a:cs typeface="Lucida Sans Unicode"/>
              </a:rPr>
              <a:t>Only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apply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to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the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element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where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style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is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declared</a:t>
            </a:r>
            <a:endParaRPr sz="2300" dirty="0">
              <a:latin typeface="Lucida Sans Unicode"/>
              <a:cs typeface="Lucida Sans Unicode"/>
            </a:endParaRPr>
          </a:p>
          <a:p>
            <a:pPr marL="522605" lvl="1" indent="-227329">
              <a:lnSpc>
                <a:spcPct val="100000"/>
              </a:lnSpc>
              <a:spcBef>
                <a:spcPts val="310"/>
              </a:spcBef>
              <a:buClr>
                <a:srgbClr val="2DA2BF"/>
              </a:buClr>
              <a:buFont typeface="Arial"/>
              <a:buChar char="■"/>
              <a:tabLst>
                <a:tab pos="522605" algn="l"/>
              </a:tabLst>
            </a:pPr>
            <a:r>
              <a:rPr sz="2300" dirty="0">
                <a:latin typeface="Lucida Sans Unicode"/>
                <a:cs typeface="Lucida Sans Unicode"/>
              </a:rPr>
              <a:t>Do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not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truly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separate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presentation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from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content</a:t>
            </a:r>
            <a:endParaRPr sz="2300" dirty="0">
              <a:latin typeface="Lucida Sans Unicode"/>
              <a:cs typeface="Lucida Sans Unicode"/>
            </a:endParaRPr>
          </a:p>
          <a:p>
            <a:pPr marL="267970" indent="-255270">
              <a:lnSpc>
                <a:spcPct val="100000"/>
              </a:lnSpc>
              <a:spcBef>
                <a:spcPts val="340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sz="2700" dirty="0">
                <a:latin typeface="Lucida Sans Unicode"/>
                <a:cs typeface="Lucida Sans Unicode"/>
              </a:rPr>
              <a:t>Embedded</a:t>
            </a:r>
            <a:r>
              <a:rPr sz="2700" spc="-12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styles</a:t>
            </a:r>
            <a:endParaRPr sz="2700" dirty="0">
              <a:latin typeface="Lucida Sans Unicode"/>
              <a:cs typeface="Lucida Sans Unicode"/>
            </a:endParaRPr>
          </a:p>
          <a:p>
            <a:pPr marL="523240" marR="670560" lvl="1" indent="-227329">
              <a:lnSpc>
                <a:spcPct val="100000"/>
              </a:lnSpc>
              <a:spcBef>
                <a:spcPts val="360"/>
              </a:spcBef>
              <a:buClr>
                <a:srgbClr val="2DA2BF"/>
              </a:buClr>
              <a:buFont typeface="Arial"/>
              <a:buChar char="■"/>
              <a:tabLst>
                <a:tab pos="524510" algn="l"/>
              </a:tabLst>
            </a:pPr>
            <a:r>
              <a:rPr sz="2300" dirty="0">
                <a:latin typeface="Lucida Sans Unicode"/>
                <a:cs typeface="Lucida Sans Unicode"/>
              </a:rPr>
              <a:t>Styles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declared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in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an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HTML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document's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spc="-20" dirty="0">
                <a:latin typeface="Lucida Sans Unicode"/>
                <a:cs typeface="Lucida Sans Unicode"/>
              </a:rPr>
              <a:t>head 	</a:t>
            </a:r>
            <a:r>
              <a:rPr sz="2300" spc="-10" dirty="0">
                <a:latin typeface="Lucida Sans Unicode"/>
                <a:cs typeface="Lucida Sans Unicode"/>
              </a:rPr>
              <a:t>section</a:t>
            </a:r>
            <a:endParaRPr sz="2300" dirty="0">
              <a:latin typeface="Lucida Sans Unicode"/>
              <a:cs typeface="Lucida Sans Unicode"/>
            </a:endParaRPr>
          </a:p>
          <a:p>
            <a:pPr marL="522605" lvl="1" indent="-227329">
              <a:lnSpc>
                <a:spcPct val="100000"/>
              </a:lnSpc>
              <a:spcBef>
                <a:spcPts val="315"/>
              </a:spcBef>
              <a:buClr>
                <a:srgbClr val="2DA2BF"/>
              </a:buClr>
              <a:buFont typeface="Arial"/>
              <a:buChar char="■"/>
              <a:tabLst>
                <a:tab pos="522605" algn="l"/>
              </a:tabLst>
            </a:pPr>
            <a:r>
              <a:rPr sz="2300" dirty="0">
                <a:latin typeface="Lucida Sans Unicode"/>
                <a:cs typeface="Lucida Sans Unicode"/>
              </a:rPr>
              <a:t>Apply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to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the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entire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HTML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document</a:t>
            </a:r>
            <a:endParaRPr sz="2300" dirty="0">
              <a:latin typeface="Lucida Sans Unicode"/>
              <a:cs typeface="Lucida Sans Unicode"/>
            </a:endParaRPr>
          </a:p>
          <a:p>
            <a:pPr marL="267970" indent="-255270">
              <a:lnSpc>
                <a:spcPct val="100000"/>
              </a:lnSpc>
              <a:spcBef>
                <a:spcPts val="335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sz="2700" dirty="0">
                <a:latin typeface="Lucida Sans Unicode"/>
                <a:cs typeface="Lucida Sans Unicode"/>
              </a:rPr>
              <a:t>External</a:t>
            </a:r>
            <a:r>
              <a:rPr sz="2700" spc="-7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styles</a:t>
            </a:r>
            <a:r>
              <a:rPr sz="2700" spc="-5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(preferred)</a:t>
            </a:r>
            <a:endParaRPr sz="2700" dirty="0">
              <a:latin typeface="Lucida Sans Unicode"/>
              <a:cs typeface="Lucida Sans Unicode"/>
            </a:endParaRPr>
          </a:p>
          <a:p>
            <a:pPr marL="522605" lvl="1" indent="-227329">
              <a:lnSpc>
                <a:spcPct val="100000"/>
              </a:lnSpc>
              <a:spcBef>
                <a:spcPts val="365"/>
              </a:spcBef>
              <a:buClr>
                <a:srgbClr val="2DA2BF"/>
              </a:buClr>
              <a:buFont typeface="Arial"/>
              <a:buChar char="■"/>
              <a:tabLst>
                <a:tab pos="522605" algn="l"/>
              </a:tabLst>
            </a:pPr>
            <a:r>
              <a:rPr sz="2300" dirty="0">
                <a:latin typeface="Lucida Sans Unicode"/>
                <a:cs typeface="Lucida Sans Unicode"/>
              </a:rPr>
              <a:t>Styles</a:t>
            </a:r>
            <a:r>
              <a:rPr sz="2300" spc="-5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defined</a:t>
            </a:r>
            <a:r>
              <a:rPr sz="2300" spc="-5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in</a:t>
            </a:r>
            <a:r>
              <a:rPr sz="2300" spc="-5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external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style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sheets</a:t>
            </a:r>
            <a:endParaRPr sz="2300" dirty="0">
              <a:latin typeface="Lucida Sans Unicode"/>
              <a:cs typeface="Lucida Sans Unicode"/>
            </a:endParaRPr>
          </a:p>
          <a:p>
            <a:pPr marL="522605" lvl="1" indent="-227329">
              <a:lnSpc>
                <a:spcPct val="100000"/>
              </a:lnSpc>
              <a:spcBef>
                <a:spcPts val="270"/>
              </a:spcBef>
              <a:buClr>
                <a:srgbClr val="2DA2BF"/>
              </a:buClr>
              <a:buFont typeface="Arial"/>
              <a:buChar char="■"/>
              <a:tabLst>
                <a:tab pos="522605" algn="l"/>
              </a:tabLst>
            </a:pPr>
            <a:r>
              <a:rPr sz="2300" dirty="0">
                <a:latin typeface="Lucida Sans Unicode"/>
                <a:cs typeface="Lucida Sans Unicode"/>
              </a:rPr>
              <a:t>Apply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to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all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HTML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documents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on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spc="-20" dirty="0">
                <a:latin typeface="Lucida Sans Unicode"/>
                <a:cs typeface="Lucida Sans Unicode"/>
              </a:rPr>
              <a:t>site</a:t>
            </a:r>
            <a:endParaRPr sz="23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933" y="584200"/>
            <a:ext cx="7450667" cy="5164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159" y="1884151"/>
            <a:ext cx="7296150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7880" marR="5080" indent="-805180">
              <a:lnSpc>
                <a:spcPct val="113399"/>
              </a:lnSpc>
              <a:spcBef>
                <a:spcPts val="100"/>
              </a:spcBef>
            </a:pPr>
            <a:r>
              <a:rPr sz="2400" b="0" i="0" dirty="0">
                <a:latin typeface="Lucida Sans Unicode"/>
                <a:cs typeface="Lucida Sans Unicode"/>
              </a:rPr>
              <a:t>&lt;p</a:t>
            </a:r>
            <a:r>
              <a:rPr sz="2400" b="0" i="0" spc="-60" dirty="0">
                <a:latin typeface="Lucida Sans Unicode"/>
                <a:cs typeface="Lucida Sans Unicode"/>
              </a:rPr>
              <a:t> </a:t>
            </a:r>
            <a:r>
              <a:rPr sz="2400" b="0" i="0" spc="-10" dirty="0">
                <a:latin typeface="Lucida Sans Unicode"/>
                <a:cs typeface="Lucida Sans Unicode"/>
              </a:rPr>
              <a:t>style="font-</a:t>
            </a:r>
            <a:r>
              <a:rPr sz="2400" b="0" i="0" dirty="0">
                <a:latin typeface="Lucida Sans Unicode"/>
                <a:cs typeface="Lucida Sans Unicode"/>
              </a:rPr>
              <a:t>size:</a:t>
            </a:r>
            <a:r>
              <a:rPr sz="2400" b="0" i="0" spc="-60" dirty="0">
                <a:latin typeface="Lucida Sans Unicode"/>
                <a:cs typeface="Lucida Sans Unicode"/>
              </a:rPr>
              <a:t> </a:t>
            </a:r>
            <a:r>
              <a:rPr sz="2400" b="0" i="0" dirty="0">
                <a:latin typeface="Lucida Sans Unicode"/>
                <a:cs typeface="Lucida Sans Unicode"/>
              </a:rPr>
              <a:t>20pt;</a:t>
            </a:r>
            <a:r>
              <a:rPr sz="2400" b="0" i="0" spc="-60" dirty="0">
                <a:latin typeface="Lucida Sans Unicode"/>
                <a:cs typeface="Lucida Sans Unicode"/>
              </a:rPr>
              <a:t> </a:t>
            </a:r>
            <a:r>
              <a:rPr sz="2400" b="0" i="0" dirty="0">
                <a:latin typeface="Lucida Sans Unicode"/>
                <a:cs typeface="Lucida Sans Unicode"/>
              </a:rPr>
              <a:t>color:deepskyblue;"</a:t>
            </a:r>
            <a:r>
              <a:rPr sz="2400" b="0" i="0" spc="-55" dirty="0">
                <a:latin typeface="Lucida Sans Unicode"/>
                <a:cs typeface="Lucida Sans Unicode"/>
              </a:rPr>
              <a:t> </a:t>
            </a:r>
            <a:r>
              <a:rPr sz="2400" b="0" i="0" spc="-50" dirty="0">
                <a:latin typeface="Lucida Sans Unicode"/>
                <a:cs typeface="Lucida Sans Unicode"/>
              </a:rPr>
              <a:t>&gt; </a:t>
            </a:r>
            <a:r>
              <a:rPr sz="2400" b="0" i="0" dirty="0">
                <a:latin typeface="Lucida Sans Unicode"/>
                <a:cs typeface="Lucida Sans Unicode"/>
              </a:rPr>
              <a:t>This</a:t>
            </a:r>
            <a:r>
              <a:rPr sz="2400" b="0" i="0" spc="-15" dirty="0">
                <a:latin typeface="Lucida Sans Unicode"/>
                <a:cs typeface="Lucida Sans Unicode"/>
              </a:rPr>
              <a:t> </a:t>
            </a:r>
            <a:r>
              <a:rPr sz="2400" b="0" i="0" dirty="0">
                <a:latin typeface="Lucida Sans Unicode"/>
                <a:cs typeface="Lucida Sans Unicode"/>
              </a:rPr>
              <a:t>is</a:t>
            </a:r>
            <a:r>
              <a:rPr sz="2400" b="0" i="0" spc="-10" dirty="0">
                <a:latin typeface="Lucida Sans Unicode"/>
                <a:cs typeface="Lucida Sans Unicode"/>
              </a:rPr>
              <a:t> </a:t>
            </a:r>
            <a:r>
              <a:rPr sz="2400" b="0" i="0" dirty="0">
                <a:latin typeface="Lucida Sans Unicode"/>
                <a:cs typeface="Lucida Sans Unicode"/>
              </a:rPr>
              <a:t>an</a:t>
            </a:r>
            <a:r>
              <a:rPr sz="2400" b="0" i="0" spc="-15" dirty="0">
                <a:latin typeface="Lucida Sans Unicode"/>
                <a:cs typeface="Lucida Sans Unicode"/>
              </a:rPr>
              <a:t> </a:t>
            </a:r>
            <a:r>
              <a:rPr sz="2400" b="0" i="0" spc="-10" dirty="0">
                <a:latin typeface="Lucida Sans Unicode"/>
                <a:cs typeface="Lucida Sans Unicode"/>
              </a:rPr>
              <a:t>inline-</a:t>
            </a:r>
            <a:r>
              <a:rPr sz="2400" b="0" i="0" dirty="0">
                <a:latin typeface="Lucida Sans Unicode"/>
                <a:cs typeface="Lucida Sans Unicode"/>
              </a:rPr>
              <a:t>style</a:t>
            </a:r>
            <a:r>
              <a:rPr sz="2400" b="0" i="0" spc="-15" dirty="0">
                <a:latin typeface="Lucida Sans Unicode"/>
                <a:cs typeface="Lucida Sans Unicode"/>
              </a:rPr>
              <a:t> </a:t>
            </a:r>
            <a:r>
              <a:rPr sz="2400" b="0" i="0" spc="-10" dirty="0">
                <a:latin typeface="Lucida Sans Unicode"/>
                <a:cs typeface="Lucida Sans Unicode"/>
              </a:rPr>
              <a:t>example.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0" i="0" spc="-20" dirty="0">
                <a:latin typeface="Lucida Sans Unicode"/>
                <a:cs typeface="Lucida Sans Unicode"/>
              </a:rPr>
              <a:t>&lt;/p&gt;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159" y="3639291"/>
            <a:ext cx="13696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sz="2700" spc="-10" dirty="0">
                <a:latin typeface="Lucida Sans Unicode"/>
                <a:cs typeface="Lucida Sans Unicode"/>
              </a:rPr>
              <a:t>Demo: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563033"/>
            <a:ext cx="5046132" cy="56303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5163291"/>
            <a:ext cx="13696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sz="2700" spc="-10" dirty="0">
                <a:latin typeface="Lucida Sans Unicode"/>
                <a:cs typeface="Lucida Sans Unicode"/>
              </a:rPr>
              <a:t>Demo: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563033"/>
            <a:ext cx="6316132" cy="563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2800" y="1295400"/>
            <a:ext cx="6731000" cy="3810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159" y="1933237"/>
            <a:ext cx="122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0" spc="-10" dirty="0">
                <a:latin typeface="Lucida Sans Unicode"/>
                <a:cs typeface="Lucida Sans Unicode"/>
              </a:rPr>
              <a:t>&lt;head&gt;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159" y="2294720"/>
            <a:ext cx="7356475" cy="261556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81788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Lucida Sans Unicode"/>
                <a:cs typeface="Lucida Sans Unicode"/>
              </a:rPr>
              <a:t>&lt;title&gt;Linking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External</a:t>
            </a:r>
            <a:r>
              <a:rPr sz="2400" spc="-6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Style</a:t>
            </a:r>
            <a:r>
              <a:rPr sz="2400" spc="-7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Sheets&lt;/title&gt;</a:t>
            </a:r>
            <a:endParaRPr sz="2400">
              <a:latin typeface="Lucida Sans Unicode"/>
              <a:cs typeface="Lucida Sans Unicode"/>
            </a:endParaRPr>
          </a:p>
          <a:p>
            <a:pPr marL="1731645" marR="733425" indent="-914400">
              <a:lnSpc>
                <a:spcPct val="113399"/>
              </a:lnSpc>
              <a:spcBef>
                <a:spcPts val="35"/>
              </a:spcBef>
            </a:pPr>
            <a:r>
              <a:rPr sz="2400" dirty="0">
                <a:latin typeface="Lucida Sans Unicode"/>
                <a:cs typeface="Lucida Sans Unicode"/>
              </a:rPr>
              <a:t>&lt;link</a:t>
            </a:r>
            <a:r>
              <a:rPr sz="2400" spc="-1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rel="stylesheets"</a:t>
            </a:r>
            <a:r>
              <a:rPr sz="2400" spc="-95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type="text/css" href="styles.css"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10" dirty="0">
                <a:latin typeface="Lucida Sans Unicode"/>
                <a:cs typeface="Lucida Sans Unicode"/>
              </a:rPr>
              <a:t>&lt;/head&gt;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2400">
              <a:latin typeface="Lucida Sans Unicode"/>
              <a:cs typeface="Lucida Sans Unicode"/>
            </a:endParaRPr>
          </a:p>
          <a:p>
            <a:pPr marL="267970" indent="-255270">
              <a:lnSpc>
                <a:spcPct val="100000"/>
              </a:lnSpc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sz="2700" spc="-10" dirty="0">
                <a:latin typeface="Lucida Sans Unicode"/>
                <a:cs typeface="Lucida Sans Unicode"/>
              </a:rPr>
              <a:t>Demo: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563033"/>
            <a:ext cx="5177367" cy="5672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471803"/>
            <a:ext cx="7942580" cy="38430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68605" marR="1249045" indent="-255904">
              <a:lnSpc>
                <a:spcPts val="3200"/>
              </a:lnSpc>
              <a:spcBef>
                <a:spcPts val="240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8605" algn="l"/>
              </a:tabLst>
            </a:pPr>
            <a:r>
              <a:rPr sz="2700" spc="-10" dirty="0">
                <a:latin typeface="Lucida Console"/>
                <a:cs typeface="Lucida Console"/>
              </a:rPr>
              <a:t>font-weight</a:t>
            </a:r>
            <a:r>
              <a:rPr sz="2700" spc="-780" dirty="0">
                <a:latin typeface="Lucida Console"/>
                <a:cs typeface="Lucida Consol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property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specifies</a:t>
            </a:r>
            <a:r>
              <a:rPr sz="2700" spc="-25" dirty="0">
                <a:latin typeface="Lucida Sans Unicode"/>
                <a:cs typeface="Lucida Sans Unicode"/>
              </a:rPr>
              <a:t> the </a:t>
            </a:r>
            <a:r>
              <a:rPr sz="2700" dirty="0">
                <a:latin typeface="Lucida Sans Unicode"/>
                <a:cs typeface="Lucida Sans Unicode"/>
              </a:rPr>
              <a:t>“boldness”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of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text.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Possible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values</a:t>
            </a:r>
            <a:r>
              <a:rPr sz="2700" spc="-55" dirty="0">
                <a:latin typeface="Lucida Sans Unicode"/>
                <a:cs typeface="Lucida Sans Unicode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are:</a:t>
            </a:r>
            <a:endParaRPr sz="2700" dirty="0">
              <a:latin typeface="Lucida Sans Unicode"/>
              <a:cs typeface="Lucida Sans Unicode"/>
            </a:endParaRPr>
          </a:p>
          <a:p>
            <a:pPr marL="522605" lvl="1" indent="-227329">
              <a:lnSpc>
                <a:spcPct val="100000"/>
              </a:lnSpc>
              <a:spcBef>
                <a:spcPts val="290"/>
              </a:spcBef>
              <a:buClr>
                <a:srgbClr val="2DA2BF"/>
              </a:buClr>
              <a:buFont typeface="Arial"/>
              <a:buChar char="■"/>
              <a:tabLst>
                <a:tab pos="522605" algn="l"/>
              </a:tabLst>
            </a:pPr>
            <a:r>
              <a:rPr sz="2300" spc="-20" dirty="0">
                <a:latin typeface="Lucida Console"/>
                <a:cs typeface="Lucida Console"/>
              </a:rPr>
              <a:t>bold</a:t>
            </a:r>
            <a:endParaRPr sz="2300" dirty="0">
              <a:latin typeface="Lucida Console"/>
              <a:cs typeface="Lucida Console"/>
            </a:endParaRPr>
          </a:p>
          <a:p>
            <a:pPr marL="522605" lvl="1" indent="-227329">
              <a:lnSpc>
                <a:spcPct val="100000"/>
              </a:lnSpc>
              <a:spcBef>
                <a:spcPts val="309"/>
              </a:spcBef>
              <a:buClr>
                <a:srgbClr val="2DA2BF"/>
              </a:buClr>
              <a:buFont typeface="Arial"/>
              <a:buChar char="■"/>
              <a:tabLst>
                <a:tab pos="522605" algn="l"/>
              </a:tabLst>
            </a:pPr>
            <a:r>
              <a:rPr sz="2300" spc="-20" dirty="0">
                <a:latin typeface="Lucida Console"/>
                <a:cs typeface="Lucida Console"/>
              </a:rPr>
              <a:t>normal</a:t>
            </a:r>
            <a:r>
              <a:rPr sz="2300" spc="-660" dirty="0">
                <a:latin typeface="Lucida Console"/>
                <a:cs typeface="Lucida Consol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(the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default)</a:t>
            </a:r>
            <a:endParaRPr sz="2300" dirty="0">
              <a:latin typeface="Lucida Sans Unicode"/>
              <a:cs typeface="Lucida Sans Unicode"/>
            </a:endParaRPr>
          </a:p>
          <a:p>
            <a:pPr marL="522605" lvl="1" indent="-227329">
              <a:lnSpc>
                <a:spcPct val="100000"/>
              </a:lnSpc>
              <a:spcBef>
                <a:spcPts val="305"/>
              </a:spcBef>
              <a:buClr>
                <a:srgbClr val="2DA2BF"/>
              </a:buClr>
              <a:buFont typeface="Arial"/>
              <a:buChar char="■"/>
              <a:tabLst>
                <a:tab pos="522605" algn="l"/>
              </a:tabLst>
            </a:pPr>
            <a:r>
              <a:rPr sz="2300" spc="-20" dirty="0">
                <a:latin typeface="Lucida Console"/>
                <a:cs typeface="Lucida Console"/>
              </a:rPr>
              <a:t>bolder</a:t>
            </a:r>
            <a:r>
              <a:rPr sz="2300" spc="-660" dirty="0">
                <a:latin typeface="Lucida Console"/>
                <a:cs typeface="Lucida Consol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(bolder</a:t>
            </a:r>
            <a:r>
              <a:rPr sz="2300" spc="-6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than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bold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text)</a:t>
            </a:r>
            <a:endParaRPr sz="2300" dirty="0">
              <a:latin typeface="Lucida Sans Unicode"/>
              <a:cs typeface="Lucida Sans Unicode"/>
            </a:endParaRPr>
          </a:p>
          <a:p>
            <a:pPr marL="522605" lvl="1" indent="-227329">
              <a:lnSpc>
                <a:spcPct val="100000"/>
              </a:lnSpc>
              <a:spcBef>
                <a:spcPts val="305"/>
              </a:spcBef>
              <a:buClr>
                <a:srgbClr val="2DA2BF"/>
              </a:buClr>
              <a:buFont typeface="Arial"/>
              <a:buChar char="■"/>
              <a:tabLst>
                <a:tab pos="522605" algn="l"/>
              </a:tabLst>
            </a:pPr>
            <a:r>
              <a:rPr sz="2300" spc="-20" dirty="0">
                <a:latin typeface="Lucida Console"/>
                <a:cs typeface="Lucida Console"/>
              </a:rPr>
              <a:t>lighter</a:t>
            </a:r>
            <a:r>
              <a:rPr sz="2300" spc="-660" dirty="0">
                <a:latin typeface="Lucida Console"/>
                <a:cs typeface="Lucida Consol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(lighter</a:t>
            </a:r>
            <a:r>
              <a:rPr sz="2300" spc="-5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than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normal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text)</a:t>
            </a:r>
            <a:endParaRPr sz="2300" dirty="0">
              <a:latin typeface="Lucida Sans Unicode"/>
              <a:cs typeface="Lucida Sans Unicode"/>
            </a:endParaRPr>
          </a:p>
          <a:p>
            <a:pPr marL="523240" marR="5080" lvl="1" indent="-227329">
              <a:lnSpc>
                <a:spcPct val="100000"/>
              </a:lnSpc>
              <a:spcBef>
                <a:spcPts val="240"/>
              </a:spcBef>
              <a:buClr>
                <a:srgbClr val="2DA2BF"/>
              </a:buClr>
              <a:buFont typeface="Arial"/>
              <a:buChar char="■"/>
              <a:tabLst>
                <a:tab pos="524510" algn="l"/>
              </a:tabLst>
            </a:pPr>
            <a:r>
              <a:rPr sz="2300" dirty="0">
                <a:latin typeface="Lucida Sans Unicode"/>
                <a:cs typeface="Lucida Sans Unicode"/>
              </a:rPr>
              <a:t>Boldness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also</a:t>
            </a:r>
            <a:r>
              <a:rPr sz="2300" spc="-5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can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be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specified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with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multiples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spc="-25" dirty="0">
                <a:latin typeface="Lucida Sans Unicode"/>
                <a:cs typeface="Lucida Sans Unicode"/>
              </a:rPr>
              <a:t>of 	</a:t>
            </a:r>
            <a:r>
              <a:rPr sz="2300" dirty="0">
                <a:latin typeface="Lucida Sans Unicode"/>
                <a:cs typeface="Lucida Sans Unicode"/>
              </a:rPr>
              <a:t>100,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from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100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to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900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(e.g.,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100,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200,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…,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900).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spc="-20" dirty="0">
                <a:latin typeface="Lucida Sans Unicode"/>
                <a:cs typeface="Lucida Sans Unicode"/>
              </a:rPr>
              <a:t>Text</a:t>
            </a:r>
            <a:endParaRPr sz="2300" dirty="0">
              <a:latin typeface="Lucida Sans Unicode"/>
              <a:cs typeface="Lucida Sans Unicode"/>
            </a:endParaRPr>
          </a:p>
          <a:p>
            <a:pPr marL="524510" marR="306705">
              <a:lnSpc>
                <a:spcPts val="2770"/>
              </a:lnSpc>
              <a:spcBef>
                <a:spcPts val="65"/>
              </a:spcBef>
            </a:pPr>
            <a:r>
              <a:rPr sz="2300" dirty="0">
                <a:latin typeface="Lucida Sans Unicode"/>
                <a:cs typeface="Lucida Sans Unicode"/>
              </a:rPr>
              <a:t>specified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as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normal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is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equivalent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to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400,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and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spc="-20" dirty="0">
                <a:latin typeface="Lucida Sans Unicode"/>
                <a:cs typeface="Lucida Sans Unicode"/>
              </a:rPr>
              <a:t>bold </a:t>
            </a:r>
            <a:r>
              <a:rPr sz="2300" dirty="0">
                <a:latin typeface="Lucida Sans Unicode"/>
                <a:cs typeface="Lucida Sans Unicode"/>
              </a:rPr>
              <a:t>text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is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equivalent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to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spc="-25" dirty="0">
                <a:latin typeface="Lucida Sans Unicode"/>
                <a:cs typeface="Lucida Sans Unicode"/>
              </a:rPr>
              <a:t>700</a:t>
            </a:r>
            <a:endParaRPr sz="23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100" y="579966"/>
            <a:ext cx="2484967" cy="4529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font-family</a:t>
            </a:r>
            <a:r>
              <a:rPr spc="-735" dirty="0"/>
              <a:t> </a:t>
            </a:r>
            <a:r>
              <a:rPr spc="-10" dirty="0">
                <a:latin typeface="Lucida Sans Unicode"/>
                <a:cs typeface="Lucida Sans Unicode"/>
              </a:rPr>
              <a:t>Property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68605" marR="163830" indent="-255904">
              <a:lnSpc>
                <a:spcPts val="3170"/>
              </a:lnSpc>
              <a:spcBef>
                <a:spcPts val="260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8605" algn="l"/>
              </a:tabLst>
            </a:pPr>
            <a:r>
              <a:rPr spc="-10" dirty="0">
                <a:latin typeface="Lucida Console"/>
                <a:cs typeface="Lucida Console"/>
              </a:rPr>
              <a:t>font-family</a:t>
            </a:r>
            <a:r>
              <a:rPr spc="-780" dirty="0">
                <a:latin typeface="Lucida Console"/>
                <a:cs typeface="Lucida Console"/>
              </a:rPr>
              <a:t> </a:t>
            </a:r>
            <a:r>
              <a:rPr dirty="0"/>
              <a:t>property</a:t>
            </a:r>
            <a:r>
              <a:rPr spc="-50" dirty="0"/>
              <a:t> </a:t>
            </a:r>
            <a:r>
              <a:rPr dirty="0"/>
              <a:t>specifies</a:t>
            </a:r>
            <a:r>
              <a:rPr spc="-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name</a:t>
            </a:r>
            <a:r>
              <a:rPr spc="-3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font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20" dirty="0"/>
              <a:t>use.</a:t>
            </a:r>
          </a:p>
          <a:p>
            <a:pPr marL="523240" marR="5080" lvl="1" indent="-227329">
              <a:lnSpc>
                <a:spcPct val="99600"/>
              </a:lnSpc>
              <a:spcBef>
                <a:spcPts val="275"/>
              </a:spcBef>
              <a:buClr>
                <a:srgbClr val="2DA2BF"/>
              </a:buClr>
              <a:buFont typeface="Arial"/>
              <a:buChar char="■"/>
              <a:tabLst>
                <a:tab pos="524510" algn="l"/>
              </a:tabLst>
            </a:pPr>
            <a:r>
              <a:rPr sz="2300" dirty="0">
                <a:latin typeface="Lucida Sans Unicode"/>
                <a:cs typeface="Lucida Sans Unicode"/>
              </a:rPr>
              <a:t>Generic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font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families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allow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authors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to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specify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spc="-20" dirty="0">
                <a:latin typeface="Lucida Sans Unicode"/>
                <a:cs typeface="Lucida Sans Unicode"/>
              </a:rPr>
              <a:t>type 	</a:t>
            </a:r>
            <a:r>
              <a:rPr sz="2300" dirty="0">
                <a:latin typeface="Lucida Sans Unicode"/>
                <a:cs typeface="Lucida Sans Unicode"/>
              </a:rPr>
              <a:t>of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font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instead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of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specific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font,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in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case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browser 	</a:t>
            </a:r>
            <a:r>
              <a:rPr sz="2300" dirty="0">
                <a:latin typeface="Lucida Sans Unicode"/>
                <a:cs typeface="Lucida Sans Unicode"/>
              </a:rPr>
              <a:t>does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not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support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specific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font.</a:t>
            </a:r>
            <a:endParaRPr sz="2300" dirty="0">
              <a:latin typeface="Lucida Sans Unicode"/>
              <a:cs typeface="Lucida Sans Unicode"/>
            </a:endParaRPr>
          </a:p>
          <a:p>
            <a:pPr marL="522605" lvl="1" indent="-227329">
              <a:lnSpc>
                <a:spcPct val="100000"/>
              </a:lnSpc>
              <a:spcBef>
                <a:spcPts val="309"/>
              </a:spcBef>
              <a:buClr>
                <a:srgbClr val="2DA2BF"/>
              </a:buClr>
              <a:buFont typeface="Arial"/>
              <a:buChar char="■"/>
              <a:tabLst>
                <a:tab pos="522605" algn="l"/>
              </a:tabLst>
            </a:pPr>
            <a:r>
              <a:rPr sz="2300" dirty="0">
                <a:latin typeface="Lucida Sans Unicode"/>
                <a:cs typeface="Lucida Sans Unicode"/>
              </a:rPr>
              <a:t>Times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New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Roman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is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outdated</a:t>
            </a:r>
            <a:endParaRPr sz="2300" dirty="0">
              <a:latin typeface="Lucida Sans Unicode"/>
              <a:cs typeface="Lucida Sans Unicode"/>
            </a:endParaRPr>
          </a:p>
          <a:p>
            <a:pPr marL="522605" lvl="1" indent="-227329">
              <a:lnSpc>
                <a:spcPct val="100000"/>
              </a:lnSpc>
              <a:spcBef>
                <a:spcPts val="305"/>
              </a:spcBef>
              <a:buClr>
                <a:srgbClr val="2DA2BF"/>
              </a:buClr>
              <a:buFont typeface="Arial"/>
              <a:buChar char="■"/>
              <a:tabLst>
                <a:tab pos="522605" algn="l"/>
              </a:tabLst>
            </a:pPr>
            <a:r>
              <a:rPr sz="2300" dirty="0">
                <a:latin typeface="Lucida Sans Unicode"/>
                <a:cs typeface="Lucida Sans Unicode"/>
              </a:rPr>
              <a:t>Use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Arial,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Helvetica,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and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Sans-serif</a:t>
            </a:r>
            <a:endParaRPr sz="23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100" y="579966"/>
            <a:ext cx="2484967" cy="4529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867" y="1415786"/>
            <a:ext cx="314706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20" dirty="0"/>
              <a:t>font-size</a:t>
            </a:r>
            <a:r>
              <a:rPr sz="2500" spc="-635" dirty="0"/>
              <a:t> </a:t>
            </a:r>
            <a:r>
              <a:rPr sz="2500" spc="-10" dirty="0">
                <a:latin typeface="Lucida Sans Unicode"/>
                <a:cs typeface="Lucida Sans Unicode"/>
              </a:rPr>
              <a:t>Property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794" y="1776603"/>
            <a:ext cx="7524750" cy="384682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68605" marR="109855" indent="-255904">
              <a:lnSpc>
                <a:spcPct val="77800"/>
              </a:lnSpc>
              <a:spcBef>
                <a:spcPts val="765"/>
              </a:spcBef>
              <a:buClr>
                <a:srgbClr val="2DA2BF"/>
              </a:buClr>
              <a:buSzPct val="68000"/>
              <a:buFont typeface="Wingdings 3"/>
              <a:buChar char="►"/>
              <a:tabLst>
                <a:tab pos="268605" algn="l"/>
              </a:tabLst>
            </a:pPr>
            <a:r>
              <a:rPr sz="2500" spc="-20" dirty="0">
                <a:latin typeface="Lucida Console"/>
                <a:cs typeface="Lucida Console"/>
              </a:rPr>
              <a:t>font-size</a:t>
            </a:r>
            <a:r>
              <a:rPr sz="2500" spc="-715" dirty="0">
                <a:latin typeface="Lucida Console"/>
                <a:cs typeface="Lucida Consol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property</a:t>
            </a:r>
            <a:r>
              <a:rPr sz="2500" spc="-7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specifies</a:t>
            </a:r>
            <a:r>
              <a:rPr sz="2500" spc="-3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the</a:t>
            </a:r>
            <a:r>
              <a:rPr sz="2500" spc="-4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size</a:t>
            </a:r>
            <a:r>
              <a:rPr sz="2500" spc="-4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used</a:t>
            </a:r>
            <a:r>
              <a:rPr sz="2500" spc="-35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to </a:t>
            </a:r>
            <a:r>
              <a:rPr sz="2500" dirty="0">
                <a:latin typeface="Lucida Sans Unicode"/>
                <a:cs typeface="Lucida Sans Unicode"/>
              </a:rPr>
              <a:t>render</a:t>
            </a:r>
            <a:r>
              <a:rPr sz="2500" spc="-4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the</a:t>
            </a:r>
            <a:r>
              <a:rPr sz="2500" spc="-45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font.</a:t>
            </a:r>
            <a:endParaRPr sz="2500" dirty="0">
              <a:latin typeface="Lucida Sans Unicode"/>
              <a:cs typeface="Lucida Sans Unicode"/>
            </a:endParaRPr>
          </a:p>
          <a:p>
            <a:pPr marL="268605" marR="127635" indent="-255904">
              <a:lnSpc>
                <a:spcPts val="2400"/>
              </a:lnSpc>
              <a:spcBef>
                <a:spcPts val="380"/>
              </a:spcBef>
              <a:buClr>
                <a:srgbClr val="2DA2BF"/>
              </a:buClr>
              <a:buSzPct val="68000"/>
              <a:buFont typeface="Wingdings 3"/>
              <a:buChar char="►"/>
              <a:tabLst>
                <a:tab pos="268605" algn="l"/>
              </a:tabLst>
            </a:pPr>
            <a:r>
              <a:rPr sz="2500" dirty="0">
                <a:latin typeface="Lucida Sans Unicode"/>
                <a:cs typeface="Lucida Sans Unicode"/>
              </a:rPr>
              <a:t>You</a:t>
            </a:r>
            <a:r>
              <a:rPr sz="2500" spc="-4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can</a:t>
            </a:r>
            <a:r>
              <a:rPr sz="2500" spc="-4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specify</a:t>
            </a:r>
            <a:r>
              <a:rPr sz="2500" spc="-4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a</a:t>
            </a:r>
            <a:r>
              <a:rPr sz="2500" spc="-4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point</a:t>
            </a:r>
            <a:r>
              <a:rPr sz="2500" spc="-3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size</a:t>
            </a:r>
            <a:r>
              <a:rPr sz="2500" spc="-4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or</a:t>
            </a:r>
            <a:r>
              <a:rPr sz="2500" spc="-4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a</a:t>
            </a:r>
            <a:r>
              <a:rPr sz="2500" spc="-4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relative</a:t>
            </a:r>
            <a:r>
              <a:rPr sz="2500" spc="-4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value </a:t>
            </a:r>
            <a:r>
              <a:rPr sz="2500" dirty="0">
                <a:latin typeface="Lucida Sans Unicode"/>
                <a:cs typeface="Lucida Sans Unicode"/>
              </a:rPr>
              <a:t>such</a:t>
            </a:r>
            <a:r>
              <a:rPr sz="2500" spc="-4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as</a:t>
            </a:r>
            <a:r>
              <a:rPr sz="2500" spc="-40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xx-</a:t>
            </a:r>
            <a:r>
              <a:rPr sz="2500" dirty="0">
                <a:latin typeface="Lucida Sans Unicode"/>
                <a:cs typeface="Lucida Sans Unicode"/>
              </a:rPr>
              <a:t>small,</a:t>
            </a:r>
            <a:r>
              <a:rPr sz="2500" spc="-45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x-</a:t>
            </a:r>
            <a:r>
              <a:rPr sz="2500" dirty="0">
                <a:latin typeface="Lucida Sans Unicode"/>
                <a:cs typeface="Lucida Sans Unicode"/>
              </a:rPr>
              <a:t>small,</a:t>
            </a:r>
            <a:r>
              <a:rPr sz="2500" spc="-4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small,</a:t>
            </a:r>
            <a:r>
              <a:rPr sz="2500" spc="-4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smaller, </a:t>
            </a:r>
            <a:r>
              <a:rPr sz="2500" dirty="0">
                <a:latin typeface="Lucida Sans Unicode"/>
                <a:cs typeface="Lucida Sans Unicode"/>
              </a:rPr>
              <a:t>medium,</a:t>
            </a:r>
            <a:r>
              <a:rPr sz="2500" spc="-5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large,</a:t>
            </a:r>
            <a:r>
              <a:rPr sz="2500" spc="-5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larger,</a:t>
            </a:r>
            <a:r>
              <a:rPr sz="2500" spc="-50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x-</a:t>
            </a:r>
            <a:r>
              <a:rPr sz="2500" dirty="0">
                <a:latin typeface="Lucida Sans Unicode"/>
                <a:cs typeface="Lucida Sans Unicode"/>
              </a:rPr>
              <a:t>large</a:t>
            </a:r>
            <a:r>
              <a:rPr sz="2500" spc="-5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and</a:t>
            </a:r>
            <a:r>
              <a:rPr sz="2500" spc="-45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xx-</a:t>
            </a:r>
            <a:r>
              <a:rPr sz="2500" spc="-10" dirty="0">
                <a:latin typeface="Lucida Sans Unicode"/>
                <a:cs typeface="Lucida Sans Unicode"/>
              </a:rPr>
              <a:t>large.</a:t>
            </a:r>
            <a:endParaRPr sz="2500" dirty="0">
              <a:latin typeface="Lucida Sans Unicode"/>
              <a:cs typeface="Lucida Sans Unicode"/>
            </a:endParaRPr>
          </a:p>
          <a:p>
            <a:pPr marL="268605" marR="12065" indent="-255904">
              <a:lnSpc>
                <a:spcPts val="24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►"/>
              <a:tabLst>
                <a:tab pos="268605" algn="l"/>
              </a:tabLst>
            </a:pPr>
            <a:r>
              <a:rPr sz="2500" dirty="0">
                <a:latin typeface="Lucida Sans Unicode"/>
                <a:cs typeface="Lucida Sans Unicode"/>
              </a:rPr>
              <a:t>Relative</a:t>
            </a:r>
            <a:r>
              <a:rPr sz="2500" spc="-60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font-</a:t>
            </a:r>
            <a:r>
              <a:rPr sz="2500" dirty="0">
                <a:latin typeface="Lucida Sans Unicode"/>
                <a:cs typeface="Lucida Sans Unicode"/>
              </a:rPr>
              <a:t>size</a:t>
            </a:r>
            <a:r>
              <a:rPr sz="2500" spc="-5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values</a:t>
            </a:r>
            <a:r>
              <a:rPr sz="2500" spc="-4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are</a:t>
            </a:r>
            <a:r>
              <a:rPr sz="2500" spc="-5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preferred</a:t>
            </a:r>
            <a:r>
              <a:rPr sz="2500" spc="-45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over </a:t>
            </a:r>
            <a:r>
              <a:rPr sz="2500" dirty="0">
                <a:latin typeface="Lucida Sans Unicode"/>
                <a:cs typeface="Lucida Sans Unicode"/>
              </a:rPr>
              <a:t>points,</a:t>
            </a:r>
            <a:r>
              <a:rPr sz="2500" spc="-5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because</a:t>
            </a:r>
            <a:r>
              <a:rPr sz="2500" spc="-5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an</a:t>
            </a:r>
            <a:r>
              <a:rPr sz="2500" spc="-5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author</a:t>
            </a:r>
            <a:r>
              <a:rPr sz="2500" spc="-4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does</a:t>
            </a:r>
            <a:r>
              <a:rPr sz="2500" spc="-5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not</a:t>
            </a:r>
            <a:r>
              <a:rPr sz="2500" spc="-4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know</a:t>
            </a:r>
            <a:r>
              <a:rPr sz="2500" spc="-50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the </a:t>
            </a:r>
            <a:r>
              <a:rPr sz="2500" dirty="0">
                <a:latin typeface="Lucida Sans Unicode"/>
                <a:cs typeface="Lucida Sans Unicode"/>
              </a:rPr>
              <a:t>specific</a:t>
            </a:r>
            <a:r>
              <a:rPr sz="2500" spc="-7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measurements</a:t>
            </a:r>
            <a:r>
              <a:rPr sz="2500" spc="-7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of</a:t>
            </a:r>
            <a:r>
              <a:rPr sz="2500" spc="-6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each</a:t>
            </a:r>
            <a:r>
              <a:rPr sz="2500" spc="-7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client’s</a:t>
            </a:r>
            <a:r>
              <a:rPr sz="2500" spc="-7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display.</a:t>
            </a:r>
            <a:endParaRPr sz="2500" dirty="0">
              <a:latin typeface="Lucida Sans Unicode"/>
              <a:cs typeface="Lucida Sans Unicode"/>
            </a:endParaRPr>
          </a:p>
          <a:p>
            <a:pPr marL="268605" marR="53975" indent="-255904">
              <a:lnSpc>
                <a:spcPts val="24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►"/>
              <a:tabLst>
                <a:tab pos="268605" algn="l"/>
              </a:tabLst>
            </a:pPr>
            <a:r>
              <a:rPr sz="2500" dirty="0">
                <a:latin typeface="Lucida Sans Unicode"/>
                <a:cs typeface="Lucida Sans Unicode"/>
              </a:rPr>
              <a:t>Relative</a:t>
            </a:r>
            <a:r>
              <a:rPr sz="2500" spc="-7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values</a:t>
            </a:r>
            <a:r>
              <a:rPr sz="2500" spc="-6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permit</a:t>
            </a:r>
            <a:r>
              <a:rPr sz="2500" spc="-6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more</a:t>
            </a:r>
            <a:r>
              <a:rPr sz="2500" spc="-7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flexible</a:t>
            </a:r>
            <a:r>
              <a:rPr sz="2500" spc="-6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viewing</a:t>
            </a:r>
            <a:r>
              <a:rPr sz="2500" spc="-60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of </a:t>
            </a:r>
            <a:r>
              <a:rPr sz="2500" dirty="0">
                <a:latin typeface="Lucida Sans Unicode"/>
                <a:cs typeface="Lucida Sans Unicode"/>
              </a:rPr>
              <a:t>web</a:t>
            </a:r>
            <a:r>
              <a:rPr sz="2500" spc="-4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pages.</a:t>
            </a:r>
            <a:endParaRPr sz="2500" dirty="0">
              <a:latin typeface="Lucida Sans Unicode"/>
              <a:cs typeface="Lucida Sans Unicode"/>
            </a:endParaRPr>
          </a:p>
          <a:p>
            <a:pPr marL="524510" marR="5080" lvl="1" indent="-228600">
              <a:lnSpc>
                <a:spcPct val="79400"/>
              </a:lnSpc>
              <a:spcBef>
                <a:spcPts val="370"/>
              </a:spcBef>
              <a:buClr>
                <a:srgbClr val="2DA2BF"/>
              </a:buClr>
              <a:buFont typeface="Arial"/>
              <a:buChar char="■"/>
              <a:tabLst>
                <a:tab pos="524510" algn="l"/>
              </a:tabLst>
            </a:pPr>
            <a:r>
              <a:rPr sz="2100" dirty="0">
                <a:latin typeface="Lucida Sans Unicode"/>
                <a:cs typeface="Lucida Sans Unicode"/>
              </a:rPr>
              <a:t>For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example,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users</a:t>
            </a:r>
            <a:r>
              <a:rPr sz="2100" spc="-4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can</a:t>
            </a:r>
            <a:r>
              <a:rPr sz="2100" spc="-5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change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font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sizes</a:t>
            </a:r>
            <a:r>
              <a:rPr sz="2100" spc="-4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the</a:t>
            </a:r>
            <a:r>
              <a:rPr sz="2100" spc="-40" dirty="0">
                <a:latin typeface="Lucida Sans Unicode"/>
                <a:cs typeface="Lucida Sans Unicode"/>
              </a:rPr>
              <a:t> </a:t>
            </a:r>
            <a:r>
              <a:rPr sz="2100" spc="-10" dirty="0">
                <a:latin typeface="Lucida Sans Unicode"/>
                <a:cs typeface="Lucida Sans Unicode"/>
              </a:rPr>
              <a:t>browser </a:t>
            </a:r>
            <a:r>
              <a:rPr sz="2100" dirty="0">
                <a:latin typeface="Lucida Sans Unicode"/>
                <a:cs typeface="Lucida Sans Unicode"/>
              </a:rPr>
              <a:t>displays</a:t>
            </a:r>
            <a:r>
              <a:rPr sz="2100" spc="-5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for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-10" dirty="0">
                <a:latin typeface="Lucida Sans Unicode"/>
                <a:cs typeface="Lucida Sans Unicode"/>
              </a:rPr>
              <a:t>readability.</a:t>
            </a:r>
            <a:endParaRPr sz="21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100" y="579966"/>
            <a:ext cx="2484967" cy="4529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953" y="1436577"/>
            <a:ext cx="338518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font-size</a:t>
            </a:r>
            <a:r>
              <a:rPr spc="-735" dirty="0"/>
              <a:t> </a:t>
            </a:r>
            <a:r>
              <a:rPr spc="-10" dirty="0">
                <a:latin typeface="Lucida Sans Unicode"/>
                <a:cs typeface="Lucida Sans Unicode"/>
              </a:rPr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159" y="1857057"/>
            <a:ext cx="7277100" cy="3981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point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size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value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is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formed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by:</a:t>
            </a:r>
            <a:endParaRPr sz="2700" dirty="0">
              <a:latin typeface="Lucida Sans Unicode"/>
              <a:cs typeface="Lucida Sans Unicode"/>
            </a:endParaRPr>
          </a:p>
          <a:p>
            <a:pPr marL="524510" marR="3659504" indent="-136525">
              <a:lnSpc>
                <a:spcPct val="100000"/>
              </a:lnSpc>
              <a:spcBef>
                <a:spcPts val="60"/>
              </a:spcBef>
            </a:pPr>
            <a:r>
              <a:rPr sz="2300" dirty="0">
                <a:latin typeface="Lucida Sans Unicode"/>
                <a:cs typeface="Lucida Sans Unicode"/>
              </a:rPr>
              <a:t>an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optional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+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or</a:t>
            </a:r>
            <a:r>
              <a:rPr sz="2300" spc="-25" dirty="0">
                <a:latin typeface="Lucida Sans Unicode"/>
                <a:cs typeface="Lucida Sans Unicode"/>
              </a:rPr>
              <a:t> </a:t>
            </a:r>
            <a:r>
              <a:rPr sz="2300" spc="-50" dirty="0">
                <a:latin typeface="Lucida Sans Unicode"/>
                <a:cs typeface="Lucida Sans Unicode"/>
              </a:rPr>
              <a:t>– </a:t>
            </a:r>
            <a:r>
              <a:rPr sz="2300" dirty="0">
                <a:latin typeface="Lucida Sans Unicode"/>
                <a:cs typeface="Lucida Sans Unicode"/>
              </a:rPr>
              <a:t>followed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by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number</a:t>
            </a:r>
            <a:endParaRPr sz="2300" dirty="0">
              <a:latin typeface="Lucida Sans Unicode"/>
              <a:cs typeface="Lucida Sans Unicode"/>
            </a:endParaRPr>
          </a:p>
          <a:p>
            <a:pPr marL="817880">
              <a:lnSpc>
                <a:spcPts val="2615"/>
              </a:lnSpc>
              <a:spcBef>
                <a:spcPts val="45"/>
              </a:spcBef>
            </a:pPr>
            <a:r>
              <a:rPr sz="2300" dirty="0">
                <a:latin typeface="Lucida Sans Unicode"/>
                <a:cs typeface="Lucida Sans Unicode"/>
              </a:rPr>
              <a:t>followed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by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two-</a:t>
            </a:r>
            <a:r>
              <a:rPr sz="2300" dirty="0">
                <a:latin typeface="Lucida Sans Unicode"/>
                <a:cs typeface="Lucida Sans Unicode"/>
              </a:rPr>
              <a:t>letter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abbreviation</a:t>
            </a:r>
            <a:endParaRPr sz="2300" dirty="0">
              <a:latin typeface="Lucida Sans Unicode"/>
              <a:cs typeface="Lucida Sans Unicode"/>
            </a:endParaRPr>
          </a:p>
          <a:p>
            <a:pPr marL="2646045">
              <a:lnSpc>
                <a:spcPts val="2615"/>
              </a:lnSpc>
            </a:pPr>
            <a:r>
              <a:rPr sz="2300" dirty="0">
                <a:latin typeface="Lucida Sans Unicode"/>
                <a:cs typeface="Lucida Sans Unicode"/>
              </a:rPr>
              <a:t>indicating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the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spc="-20" dirty="0">
                <a:latin typeface="Lucida Sans Unicode"/>
                <a:cs typeface="Lucida Sans Unicode"/>
              </a:rPr>
              <a:t>unit</a:t>
            </a:r>
            <a:endParaRPr sz="2300" dirty="0">
              <a:latin typeface="Lucida Sans Unicode"/>
              <a:cs typeface="Lucida Sans Unicode"/>
            </a:endParaRPr>
          </a:p>
          <a:p>
            <a:pPr marL="2952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Lucida Sans Unicode"/>
                <a:cs typeface="Lucida Sans Unicode"/>
              </a:rPr>
              <a:t>(There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are</a:t>
            </a:r>
            <a:r>
              <a:rPr sz="2400" spc="-3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no</a:t>
            </a:r>
            <a:r>
              <a:rPr sz="2400" spc="-3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spaces</a:t>
            </a:r>
            <a:r>
              <a:rPr sz="2400" spc="-3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in</a:t>
            </a:r>
            <a:r>
              <a:rPr sz="2400" spc="-3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the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middle</a:t>
            </a:r>
            <a:r>
              <a:rPr sz="2400" spc="-3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of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thevalue)</a:t>
            </a:r>
            <a:endParaRPr sz="2400" dirty="0">
              <a:latin typeface="Lucida Sans Unicode"/>
              <a:cs typeface="Lucida Sans Unicode"/>
            </a:endParaRPr>
          </a:p>
          <a:p>
            <a:pPr marL="295275">
              <a:lnSpc>
                <a:spcPct val="100000"/>
              </a:lnSpc>
              <a:spcBef>
                <a:spcPts val="2870"/>
              </a:spcBef>
            </a:pPr>
            <a:r>
              <a:rPr sz="2400" dirty="0">
                <a:latin typeface="Lucida Sans Unicode"/>
                <a:cs typeface="Lucida Sans Unicode"/>
              </a:rPr>
              <a:t>Example: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3450" b="1" spc="82" baseline="1207" dirty="0">
                <a:latin typeface="Lucida Sans Unicode"/>
                <a:cs typeface="Lucida Sans Unicode"/>
              </a:rPr>
              <a:t>p</a:t>
            </a:r>
            <a:r>
              <a:rPr sz="3450" b="1" baseline="1207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{</a:t>
            </a:r>
            <a:r>
              <a:rPr sz="3600" b="1" i="1" spc="-15" baseline="1157" dirty="0">
                <a:latin typeface="Lucida Sans Unicode"/>
                <a:cs typeface="Lucida Sans Unicode"/>
              </a:rPr>
              <a:t>font-</a:t>
            </a:r>
            <a:r>
              <a:rPr sz="3600" b="1" i="1" baseline="1157" dirty="0">
                <a:latin typeface="Lucida Sans Unicode"/>
                <a:cs typeface="Lucida Sans Unicode"/>
              </a:rPr>
              <a:t>size</a:t>
            </a:r>
            <a:r>
              <a:rPr sz="2400" dirty="0">
                <a:latin typeface="Lucida Sans Unicode"/>
                <a:cs typeface="Lucida Sans Unicode"/>
              </a:rPr>
              <a:t>:</a:t>
            </a:r>
            <a:r>
              <a:rPr sz="2400" spc="-30" dirty="0">
                <a:latin typeface="Lucida Sans Unicode"/>
                <a:cs typeface="Lucida Sans Unicode"/>
              </a:rPr>
              <a:t> </a:t>
            </a:r>
            <a:r>
              <a:rPr sz="2450" i="1" spc="-10" dirty="0">
                <a:solidFill>
                  <a:srgbClr val="CC0000"/>
                </a:solidFill>
                <a:latin typeface="Lucida Sans Unicode"/>
                <a:cs typeface="Lucida Sans Unicode"/>
              </a:rPr>
              <a:t>0.4em</a:t>
            </a:r>
            <a:r>
              <a:rPr sz="2400" spc="-10" dirty="0">
                <a:latin typeface="Lucida Sans Unicode"/>
                <a:cs typeface="Lucida Sans Unicode"/>
              </a:rPr>
              <a:t>}</a:t>
            </a:r>
            <a:endParaRPr sz="2400" dirty="0">
              <a:latin typeface="Lucida Sans Unicode"/>
              <a:cs typeface="Lucida Sans Unicode"/>
            </a:endParaRPr>
          </a:p>
          <a:p>
            <a:pPr marL="524510" marR="242570" indent="-228600">
              <a:lnSpc>
                <a:spcPts val="2600"/>
              </a:lnSpc>
              <a:spcBef>
                <a:spcPts val="3200"/>
              </a:spcBef>
            </a:pPr>
            <a:r>
              <a:rPr sz="2400" dirty="0">
                <a:latin typeface="Lucida Sans Unicode"/>
                <a:cs typeface="Lucida Sans Unicode"/>
              </a:rPr>
              <a:t>Units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include</a:t>
            </a:r>
            <a:r>
              <a:rPr sz="2400" spc="-5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px(pixels),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em(size</a:t>
            </a:r>
            <a:r>
              <a:rPr sz="2400" spc="-5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of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letter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M), </a:t>
            </a:r>
            <a:r>
              <a:rPr sz="2400" dirty="0">
                <a:latin typeface="Lucida Sans Unicode"/>
                <a:cs typeface="Lucida Sans Unicode"/>
              </a:rPr>
              <a:t>ex(size</a:t>
            </a:r>
            <a:r>
              <a:rPr sz="2400" spc="-3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of</a:t>
            </a:r>
            <a:r>
              <a:rPr sz="2400" spc="-2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letter</a:t>
            </a:r>
            <a:r>
              <a:rPr sz="2400" spc="-3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x),</a:t>
            </a:r>
            <a:r>
              <a:rPr sz="2400" spc="-3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in</a:t>
            </a:r>
            <a:r>
              <a:rPr sz="2400" spc="-3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(inch),</a:t>
            </a:r>
            <a:r>
              <a:rPr sz="2400" spc="-35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cm(centimeter)</a:t>
            </a:r>
            <a:endParaRPr sz="24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100" y="579966"/>
            <a:ext cx="2484967" cy="4529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794" y="1407355"/>
            <a:ext cx="7185025" cy="13779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70"/>
              </a:spcBef>
            </a:pPr>
            <a:r>
              <a:rPr sz="2700" b="1" i="1" spc="-10" dirty="0">
                <a:latin typeface="Lucida Console"/>
                <a:cs typeface="Lucida Console"/>
              </a:rPr>
              <a:t>font-style</a:t>
            </a:r>
            <a:r>
              <a:rPr sz="2700" b="1" i="1" spc="-730" dirty="0">
                <a:latin typeface="Lucida Console"/>
                <a:cs typeface="Lucida Console"/>
              </a:rPr>
              <a:t> </a:t>
            </a:r>
            <a:r>
              <a:rPr sz="2700" b="1" i="1" spc="-10" dirty="0">
                <a:latin typeface="Lucida Sans Unicode"/>
                <a:cs typeface="Lucida Sans Unicode"/>
              </a:rPr>
              <a:t>Property</a:t>
            </a:r>
            <a:endParaRPr sz="2700" dirty="0">
              <a:latin typeface="Lucida Sans Unicode"/>
              <a:cs typeface="Lucida Sans Unicode"/>
            </a:endParaRPr>
          </a:p>
          <a:p>
            <a:pPr marL="267970" indent="-255270">
              <a:lnSpc>
                <a:spcPts val="3235"/>
              </a:lnSpc>
              <a:spcBef>
                <a:spcPts val="464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sz="2700" dirty="0">
                <a:latin typeface="Lucida Sans Unicode"/>
                <a:cs typeface="Lucida Sans Unicode"/>
              </a:rPr>
              <a:t>Allows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you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to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set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text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to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Console"/>
                <a:cs typeface="Lucida Console"/>
              </a:rPr>
              <a:t>none</a:t>
            </a:r>
            <a:r>
              <a:rPr sz="2700" dirty="0">
                <a:latin typeface="Lucida Sans Unicode"/>
                <a:cs typeface="Lucida Sans Unicode"/>
              </a:rPr>
              <a:t>,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Console"/>
                <a:cs typeface="Lucida Console"/>
              </a:rPr>
              <a:t>italic</a:t>
            </a:r>
            <a:r>
              <a:rPr sz="2700" spc="-780" dirty="0">
                <a:latin typeface="Lucida Console"/>
                <a:cs typeface="Lucida Console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or</a:t>
            </a:r>
            <a:endParaRPr sz="2700" dirty="0">
              <a:latin typeface="Lucida Sans Unicode"/>
              <a:cs typeface="Lucida Sans Unicode"/>
            </a:endParaRPr>
          </a:p>
          <a:p>
            <a:pPr marL="268605">
              <a:lnSpc>
                <a:spcPts val="3235"/>
              </a:lnSpc>
            </a:pPr>
            <a:r>
              <a:rPr sz="2700" spc="-10" dirty="0">
                <a:latin typeface="Lucida Console"/>
                <a:cs typeface="Lucida Console"/>
              </a:rPr>
              <a:t>oblique</a:t>
            </a:r>
            <a:endParaRPr sz="2700" dirty="0">
              <a:latin typeface="Lucida Console"/>
              <a:cs typeface="Lucida Consol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100" y="579966"/>
            <a:ext cx="2484967" cy="4529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471803"/>
            <a:ext cx="6196965" cy="24295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68605" marR="5080" indent="-255904">
              <a:lnSpc>
                <a:spcPts val="3200"/>
              </a:lnSpc>
              <a:spcBef>
                <a:spcPts val="240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8605" algn="l"/>
              </a:tabLst>
            </a:pPr>
            <a:r>
              <a:rPr sz="2700" spc="-10" dirty="0">
                <a:latin typeface="Lucida Console"/>
                <a:cs typeface="Lucida Console"/>
              </a:rPr>
              <a:t>text-decoration</a:t>
            </a:r>
            <a:r>
              <a:rPr sz="2700" spc="-770" dirty="0">
                <a:latin typeface="Lucida Console"/>
                <a:cs typeface="Lucida Consol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property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applies </a:t>
            </a:r>
            <a:r>
              <a:rPr sz="2700" dirty="0">
                <a:latin typeface="Lucida Sans Unicode"/>
                <a:cs typeface="Lucida Sans Unicode"/>
              </a:rPr>
              <a:t>decorations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to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text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in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an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element</a:t>
            </a:r>
            <a:endParaRPr sz="2700" dirty="0">
              <a:latin typeface="Lucida Sans Unicode"/>
              <a:cs typeface="Lucida Sans Unicode"/>
            </a:endParaRPr>
          </a:p>
          <a:p>
            <a:pPr marL="295275" marR="3777615">
              <a:lnSpc>
                <a:spcPts val="3070"/>
              </a:lnSpc>
              <a:spcBef>
                <a:spcPts val="135"/>
              </a:spcBef>
            </a:pPr>
            <a:r>
              <a:rPr sz="2300" spc="-10" dirty="0">
                <a:latin typeface="Lucida Console"/>
                <a:cs typeface="Lucida Console"/>
              </a:rPr>
              <a:t>underline overline </a:t>
            </a:r>
            <a:r>
              <a:rPr sz="2300" spc="-20" dirty="0">
                <a:latin typeface="Lucida Console"/>
                <a:cs typeface="Lucida Console"/>
              </a:rPr>
              <a:t>line-</a:t>
            </a:r>
            <a:r>
              <a:rPr sz="2300" spc="-10" dirty="0">
                <a:latin typeface="Lucida Console"/>
                <a:cs typeface="Lucida Console"/>
              </a:rPr>
              <a:t>through</a:t>
            </a:r>
            <a:endParaRPr sz="2300" dirty="0">
              <a:latin typeface="Lucida Console"/>
              <a:cs typeface="Lucida Console"/>
            </a:endParaRPr>
          </a:p>
          <a:p>
            <a:pPr marL="295275">
              <a:lnSpc>
                <a:spcPct val="100000"/>
              </a:lnSpc>
              <a:spcBef>
                <a:spcPts val="280"/>
              </a:spcBef>
            </a:pPr>
            <a:r>
              <a:rPr sz="2300" spc="-10" dirty="0">
                <a:latin typeface="Lucida Console"/>
                <a:cs typeface="Lucida Console"/>
              </a:rPr>
              <a:t>blink</a:t>
            </a:r>
            <a:endParaRPr sz="2300" dirty="0">
              <a:latin typeface="Lucida Console"/>
              <a:cs typeface="Lucida Consol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100" y="579966"/>
            <a:ext cx="2252132" cy="4529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462357"/>
            <a:ext cx="7962265" cy="3712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55270">
              <a:lnSpc>
                <a:spcPts val="3235"/>
              </a:lnSpc>
              <a:spcBef>
                <a:spcPts val="105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sz="2700" dirty="0">
                <a:latin typeface="Lucida Sans Unicode"/>
                <a:cs typeface="Lucida Sans Unicode"/>
              </a:rPr>
              <a:t>Two</a:t>
            </a:r>
            <a:r>
              <a:rPr sz="2700" spc="-5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aspects</a:t>
            </a:r>
            <a:r>
              <a:rPr sz="2700" spc="-5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of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any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document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are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4050" b="1" i="1" u="sng" baseline="1028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content</a:t>
            </a:r>
            <a:r>
              <a:rPr sz="4050" b="1" i="1" spc="-89" baseline="1028" dirty="0">
                <a:latin typeface="Lucida Sans Unicode"/>
                <a:cs typeface="Lucida Sans Unicode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and</a:t>
            </a:r>
            <a:endParaRPr sz="2700" dirty="0">
              <a:latin typeface="Lucida Sans Unicode"/>
              <a:cs typeface="Lucida Sans Unicode"/>
            </a:endParaRPr>
          </a:p>
          <a:p>
            <a:pPr marL="269240">
              <a:lnSpc>
                <a:spcPts val="3235"/>
              </a:lnSpc>
            </a:pPr>
            <a:r>
              <a:rPr sz="2700" b="1" i="1" u="sng" spc="-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style</a:t>
            </a:r>
            <a:endParaRPr sz="2700" dirty="0">
              <a:latin typeface="Lucida Sans Unicode"/>
              <a:cs typeface="Lucida Sans Unicode"/>
            </a:endParaRPr>
          </a:p>
          <a:p>
            <a:pPr marL="522605" lvl="1" indent="-227329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Font typeface="Arial"/>
              <a:buChar char="■"/>
              <a:tabLst>
                <a:tab pos="522605" algn="l"/>
              </a:tabLst>
            </a:pPr>
            <a:r>
              <a:rPr sz="2300" dirty="0">
                <a:latin typeface="Lucida Sans Unicode"/>
                <a:cs typeface="Lucida Sans Unicode"/>
              </a:rPr>
              <a:t>Content: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information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to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be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presented</a:t>
            </a:r>
            <a:endParaRPr sz="2300" dirty="0">
              <a:latin typeface="Lucida Sans Unicode"/>
              <a:cs typeface="Lucida Sans Unicode"/>
            </a:endParaRPr>
          </a:p>
          <a:p>
            <a:pPr marL="522605" lvl="1" indent="-227329">
              <a:lnSpc>
                <a:spcPct val="100000"/>
              </a:lnSpc>
              <a:spcBef>
                <a:spcPts val="270"/>
              </a:spcBef>
              <a:buClr>
                <a:srgbClr val="2DA2BF"/>
              </a:buClr>
              <a:buFont typeface="Arial"/>
              <a:buChar char="■"/>
              <a:tabLst>
                <a:tab pos="522605" algn="l"/>
              </a:tabLst>
            </a:pPr>
            <a:r>
              <a:rPr sz="2300" dirty="0">
                <a:latin typeface="Lucida Sans Unicode"/>
                <a:cs typeface="Lucida Sans Unicode"/>
              </a:rPr>
              <a:t>Style: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how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the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information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is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presented</a:t>
            </a:r>
            <a:endParaRPr sz="2300" dirty="0">
              <a:latin typeface="Lucida Sans Unicode"/>
              <a:cs typeface="Lucida Sans Unicode"/>
            </a:endParaRPr>
          </a:p>
          <a:p>
            <a:pPr marL="267970" indent="-255270">
              <a:lnSpc>
                <a:spcPct val="100000"/>
              </a:lnSpc>
              <a:spcBef>
                <a:spcPts val="340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sz="2700" dirty="0">
                <a:latin typeface="Lucida Sans Unicode"/>
                <a:cs typeface="Lucida Sans Unicode"/>
              </a:rPr>
              <a:t>HTML's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main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role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is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to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define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content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1070610" indent="-255904">
              <a:lnSpc>
                <a:spcPct val="100000"/>
              </a:lnSpc>
              <a:spcBef>
                <a:spcPts val="430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8605" algn="l"/>
              </a:tabLst>
            </a:pPr>
            <a:r>
              <a:rPr sz="2700" dirty="0">
                <a:latin typeface="Lucida Sans Unicode"/>
                <a:cs typeface="Lucida Sans Unicode"/>
              </a:rPr>
              <a:t>Defining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style: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Cascading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Style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Sheets</a:t>
            </a:r>
            <a:r>
              <a:rPr sz="2700" spc="-55" dirty="0">
                <a:latin typeface="Lucida Sans Unicode"/>
                <a:cs typeface="Lucida Sans Unicode"/>
              </a:rPr>
              <a:t> </a:t>
            </a:r>
            <a:r>
              <a:rPr sz="2700" spc="-50" dirty="0">
                <a:latin typeface="Lucida Sans Unicode"/>
                <a:cs typeface="Lucida Sans Unicode"/>
              </a:rPr>
              <a:t>3 </a:t>
            </a:r>
            <a:r>
              <a:rPr sz="2700" spc="-10" dirty="0">
                <a:latin typeface="Lucida Sans Unicode"/>
                <a:cs typeface="Lucida Sans Unicode"/>
              </a:rPr>
              <a:t>(CSS3)</a:t>
            </a:r>
            <a:endParaRPr sz="2700" dirty="0">
              <a:latin typeface="Lucida Sans Unicode"/>
              <a:cs typeface="Lucida Sans Unicode"/>
            </a:endParaRPr>
          </a:p>
          <a:p>
            <a:pPr marL="523240" marR="758190" lvl="1" indent="-227329">
              <a:lnSpc>
                <a:spcPct val="100000"/>
              </a:lnSpc>
              <a:spcBef>
                <a:spcPts val="350"/>
              </a:spcBef>
              <a:buClr>
                <a:srgbClr val="2DA2BF"/>
              </a:buClr>
              <a:buFont typeface="Arial"/>
              <a:buChar char="■"/>
              <a:tabLst>
                <a:tab pos="524510" algn="l"/>
              </a:tabLst>
            </a:pPr>
            <a:r>
              <a:rPr sz="2300" dirty="0">
                <a:latin typeface="Lucida Sans Unicode"/>
                <a:cs typeface="Lucida Sans Unicode"/>
              </a:rPr>
              <a:t>Used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to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specify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the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presentation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of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elements 	</a:t>
            </a:r>
            <a:r>
              <a:rPr sz="2300" dirty="0">
                <a:latin typeface="Lucida Sans Unicode"/>
                <a:cs typeface="Lucida Sans Unicode"/>
              </a:rPr>
              <a:t>separately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from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the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structure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of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the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document.</a:t>
            </a:r>
            <a:endParaRPr sz="23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563032"/>
            <a:ext cx="3094567" cy="4699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471803"/>
            <a:ext cx="71875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sz="2700" spc="-10" dirty="0">
                <a:latin typeface="Lucida Console"/>
                <a:cs typeface="Lucida Console"/>
              </a:rPr>
              <a:t>color</a:t>
            </a:r>
            <a:r>
              <a:rPr sz="2700" spc="-780" dirty="0">
                <a:latin typeface="Lucida Console"/>
                <a:cs typeface="Lucida Consol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property</a:t>
            </a:r>
            <a:r>
              <a:rPr sz="2700" spc="-7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specifies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the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color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of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text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159" y="1928982"/>
            <a:ext cx="10820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latin typeface="Lucida Sans Unicode"/>
                <a:cs typeface="Lucida Sans Unicode"/>
              </a:rPr>
              <a:t>{color: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4739" y="1878965"/>
            <a:ext cx="4694555" cy="2332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65985">
              <a:lnSpc>
                <a:spcPct val="112200"/>
              </a:lnSpc>
              <a:spcBef>
                <a:spcPts val="95"/>
              </a:spcBef>
            </a:pPr>
            <a:r>
              <a:rPr sz="2700" dirty="0">
                <a:latin typeface="Lucida Sans Unicode"/>
                <a:cs typeface="Lucida Sans Unicode"/>
              </a:rPr>
              <a:t>keyword</a:t>
            </a:r>
            <a:r>
              <a:rPr sz="2700" spc="-90" dirty="0">
                <a:latin typeface="Lucida Sans Unicode"/>
                <a:cs typeface="Lucida Sans Unicode"/>
              </a:rPr>
              <a:t> </a:t>
            </a:r>
            <a:r>
              <a:rPr sz="2700" spc="-50" dirty="0">
                <a:latin typeface="Lucida Sans Unicode"/>
                <a:cs typeface="Lucida Sans Unicode"/>
              </a:rPr>
              <a:t>| </a:t>
            </a:r>
            <a:r>
              <a:rPr sz="2700" dirty="0">
                <a:latin typeface="Lucida Sans Unicode"/>
                <a:cs typeface="Lucida Sans Unicode"/>
              </a:rPr>
              <a:t>#hex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hex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hex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0" dirty="0">
                <a:latin typeface="Lucida Sans Unicode"/>
                <a:cs typeface="Lucida Sans Unicode"/>
              </a:rPr>
              <a:t>|</a:t>
            </a:r>
            <a:endParaRPr sz="27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12100"/>
              </a:lnSpc>
              <a:spcBef>
                <a:spcPts val="5"/>
              </a:spcBef>
            </a:pPr>
            <a:r>
              <a:rPr sz="2700" dirty="0">
                <a:latin typeface="Lucida Sans Unicode"/>
                <a:cs typeface="Lucida Sans Unicode"/>
              </a:rPr>
              <a:t>#hex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hex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hex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hex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hex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hex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0" dirty="0">
                <a:latin typeface="Lucida Sans Unicode"/>
                <a:cs typeface="Lucida Sans Unicode"/>
              </a:rPr>
              <a:t>| </a:t>
            </a:r>
            <a:r>
              <a:rPr sz="2700" dirty="0">
                <a:latin typeface="Lucida Sans Unicode"/>
                <a:cs typeface="Lucida Sans Unicode"/>
              </a:rPr>
              <a:t>rgb(int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int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int)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0" dirty="0">
                <a:latin typeface="Lucida Sans Unicode"/>
                <a:cs typeface="Lucida Sans Unicode"/>
              </a:rPr>
              <a:t>|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700" dirty="0">
                <a:latin typeface="Lucida Sans Unicode"/>
                <a:cs typeface="Lucida Sans Unicode"/>
              </a:rPr>
              <a:t>rgb(%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%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%)}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159" y="4697624"/>
            <a:ext cx="7166609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Lucida Sans Unicode"/>
                <a:cs typeface="Lucida Sans Unicode"/>
              </a:rPr>
              <a:t>In</a:t>
            </a:r>
            <a:r>
              <a:rPr sz="2800" spc="-3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CSS</a:t>
            </a:r>
            <a:r>
              <a:rPr sz="2800" spc="-3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you</a:t>
            </a:r>
            <a:r>
              <a:rPr sz="2800" spc="-3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can</a:t>
            </a:r>
            <a:r>
              <a:rPr sz="2800" spc="-3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(see</a:t>
            </a:r>
            <a:r>
              <a:rPr sz="2800" spc="-2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above)</a:t>
            </a:r>
            <a:r>
              <a:rPr sz="2800" spc="-3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use</a:t>
            </a:r>
            <a:r>
              <a:rPr sz="2800" spc="-30" dirty="0">
                <a:latin typeface="Lucida Sans Unicode"/>
                <a:cs typeface="Lucida Sans Unicode"/>
              </a:rPr>
              <a:t> </a:t>
            </a:r>
            <a:r>
              <a:rPr sz="2800" spc="-20" dirty="0">
                <a:latin typeface="Lucida Sans Unicode"/>
                <a:cs typeface="Lucida Sans Unicode"/>
              </a:rPr>
              <a:t>three-</a:t>
            </a:r>
            <a:r>
              <a:rPr sz="2800" spc="-25" dirty="0">
                <a:latin typeface="Lucida Sans Unicode"/>
                <a:cs typeface="Lucida Sans Unicode"/>
              </a:rPr>
              <a:t>hex </a:t>
            </a:r>
            <a:r>
              <a:rPr sz="2800" dirty="0">
                <a:latin typeface="Lucida Sans Unicode"/>
                <a:cs typeface="Lucida Sans Unicode"/>
              </a:rPr>
              <a:t>values:</a:t>
            </a:r>
            <a:r>
              <a:rPr sz="2800" spc="-5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"06f"</a:t>
            </a:r>
            <a:r>
              <a:rPr sz="2800" spc="-5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is</a:t>
            </a:r>
            <a:r>
              <a:rPr sz="2800" spc="-6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equal</a:t>
            </a:r>
            <a:r>
              <a:rPr sz="2800" spc="-5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to</a:t>
            </a:r>
            <a:r>
              <a:rPr sz="2800" spc="-50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"0066ff".</a:t>
            </a:r>
            <a:endParaRPr sz="28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100" y="579966"/>
            <a:ext cx="2252132" cy="45296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784348"/>
            <a:ext cx="5398135" cy="1073785"/>
            <a:chOff x="0" y="5784348"/>
            <a:chExt cx="5398135" cy="1073785"/>
          </a:xfrm>
        </p:grpSpPr>
        <p:sp>
          <p:nvSpPr>
            <p:cNvPr id="3" name="object 3"/>
            <p:cNvSpPr/>
            <p:nvPr/>
          </p:nvSpPr>
          <p:spPr>
            <a:xfrm>
              <a:off x="500062" y="5945187"/>
              <a:ext cx="4897755" cy="913130"/>
            </a:xfrm>
            <a:custGeom>
              <a:avLst/>
              <a:gdLst/>
              <a:ahLst/>
              <a:cxnLst/>
              <a:rect l="l" t="t" r="r" b="b"/>
              <a:pathLst>
                <a:path w="4897755" h="913129">
                  <a:moveTo>
                    <a:pt x="85604" y="21324"/>
                  </a:moveTo>
                  <a:lnTo>
                    <a:pt x="3636808" y="912811"/>
                  </a:lnTo>
                  <a:lnTo>
                    <a:pt x="4897453" y="912811"/>
                  </a:lnTo>
                  <a:lnTo>
                    <a:pt x="85604" y="21324"/>
                  </a:lnTo>
                  <a:close/>
                </a:path>
                <a:path w="4897755" h="913129">
                  <a:moveTo>
                    <a:pt x="660" y="0"/>
                  </a:moveTo>
                  <a:lnTo>
                    <a:pt x="0" y="5464"/>
                  </a:lnTo>
                  <a:lnTo>
                    <a:pt x="85604" y="21324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9FCB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5775" y="5938837"/>
              <a:ext cx="3653154" cy="919480"/>
            </a:xfrm>
            <a:custGeom>
              <a:avLst/>
              <a:gdLst/>
              <a:ahLst/>
              <a:cxnLst/>
              <a:rect l="l" t="t" r="r" b="b"/>
              <a:pathLst>
                <a:path w="3653154" h="919479">
                  <a:moveTo>
                    <a:pt x="0" y="0"/>
                  </a:moveTo>
                  <a:lnTo>
                    <a:pt x="7921" y="6349"/>
                  </a:lnTo>
                  <a:lnTo>
                    <a:pt x="2869796" y="919161"/>
                  </a:lnTo>
                  <a:lnTo>
                    <a:pt x="3653079" y="919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86966"/>
              <a:ext cx="3399367" cy="107103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84348"/>
              <a:ext cx="3371806" cy="107365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246533" y="131233"/>
            <a:ext cx="804545" cy="423545"/>
            <a:chOff x="8246533" y="131233"/>
            <a:chExt cx="804545" cy="42354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6533" y="131233"/>
              <a:ext cx="423333" cy="42333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5800" y="152399"/>
              <a:ext cx="304800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43900" y="190499"/>
              <a:ext cx="228600" cy="228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05800" y="15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8100" y="152400"/>
                  </a:moveTo>
                  <a:lnTo>
                    <a:pt x="266700" y="38100"/>
                  </a:lnTo>
                  <a:lnTo>
                    <a:pt x="266700" y="266700"/>
                  </a:lnTo>
                  <a:lnTo>
                    <a:pt x="38100" y="15240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DA1F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27533" y="131233"/>
              <a:ext cx="423333" cy="42333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86800" y="152399"/>
              <a:ext cx="304800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24900" y="190499"/>
              <a:ext cx="228600" cy="2286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686800" y="15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266700" y="152400"/>
                  </a:moveTo>
                  <a:lnTo>
                    <a:pt x="38100" y="266700"/>
                  </a:lnTo>
                  <a:lnTo>
                    <a:pt x="38100" y="38100"/>
                  </a:lnTo>
                  <a:lnTo>
                    <a:pt x="266700" y="15240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DA1F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838200"/>
            <a:ext cx="9144000" cy="6019800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794" y="1415889"/>
            <a:ext cx="7848600" cy="357060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00"/>
              </a:spcBef>
            </a:pPr>
            <a:r>
              <a:rPr sz="2700" b="1" i="1" spc="-10" dirty="0">
                <a:latin typeface="Lucida Console"/>
                <a:cs typeface="Lucida Console"/>
              </a:rPr>
              <a:t>text-align</a:t>
            </a:r>
            <a:r>
              <a:rPr sz="2700" b="1" i="1" spc="-730" dirty="0">
                <a:latin typeface="Lucida Console"/>
                <a:cs typeface="Lucida Console"/>
              </a:rPr>
              <a:t> </a:t>
            </a:r>
            <a:r>
              <a:rPr sz="2700" b="1" i="1" spc="-10" dirty="0">
                <a:latin typeface="Lucida Sans Unicode"/>
                <a:cs typeface="Lucida Sans Unicode"/>
              </a:rPr>
              <a:t>Property</a:t>
            </a:r>
            <a:endParaRPr sz="2700">
              <a:latin typeface="Lucida Sans Unicode"/>
              <a:cs typeface="Lucida Sans Unicode"/>
            </a:endParaRPr>
          </a:p>
          <a:p>
            <a:pPr marL="268605" marR="382270" indent="-255904">
              <a:lnSpc>
                <a:spcPct val="100800"/>
              </a:lnSpc>
              <a:spcBef>
                <a:spcPts val="375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8605" algn="l"/>
              </a:tabLst>
            </a:pPr>
            <a:r>
              <a:rPr sz="2700" dirty="0">
                <a:latin typeface="Lucida Sans Unicode"/>
                <a:cs typeface="Lucida Sans Unicode"/>
              </a:rPr>
              <a:t>Text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in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an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element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can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be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centered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using </a:t>
            </a:r>
            <a:r>
              <a:rPr sz="2700" spc="-10" dirty="0">
                <a:latin typeface="Lucida Console"/>
                <a:cs typeface="Lucida Console"/>
              </a:rPr>
              <a:t>text-</a:t>
            </a:r>
            <a:r>
              <a:rPr sz="2700" dirty="0">
                <a:latin typeface="Lucida Console"/>
                <a:cs typeface="Lucida Console"/>
              </a:rPr>
              <a:t>align:</a:t>
            </a:r>
            <a:r>
              <a:rPr sz="2700" spc="-45" dirty="0">
                <a:latin typeface="Lucida Console"/>
                <a:cs typeface="Lucida Console"/>
              </a:rPr>
              <a:t> </a:t>
            </a:r>
            <a:r>
              <a:rPr sz="2700" dirty="0">
                <a:latin typeface="Lucida Console"/>
                <a:cs typeface="Lucida Console"/>
              </a:rPr>
              <a:t>center</a:t>
            </a:r>
            <a:r>
              <a:rPr sz="2700" dirty="0">
                <a:latin typeface="Lucida Sans Unicode"/>
                <a:cs typeface="Lucida Sans Unicode"/>
              </a:rPr>
              <a:t>;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other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values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for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the </a:t>
            </a:r>
            <a:r>
              <a:rPr sz="2700" spc="-10" dirty="0">
                <a:latin typeface="Lucida Sans Unicode"/>
                <a:cs typeface="Lucida Sans Unicode"/>
              </a:rPr>
              <a:t>text-</a:t>
            </a:r>
            <a:r>
              <a:rPr sz="2700" dirty="0">
                <a:latin typeface="Lucida Sans Unicode"/>
                <a:cs typeface="Lucida Sans Unicode"/>
              </a:rPr>
              <a:t>align</a:t>
            </a:r>
            <a:r>
              <a:rPr sz="2700" spc="-6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property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are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Console"/>
                <a:cs typeface="Lucida Console"/>
              </a:rPr>
              <a:t>left</a:t>
            </a:r>
            <a:r>
              <a:rPr sz="2700" spc="-780" dirty="0">
                <a:latin typeface="Lucida Console"/>
                <a:cs typeface="Lucida Consol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and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20" dirty="0">
                <a:latin typeface="Lucida Console"/>
                <a:cs typeface="Lucida Console"/>
              </a:rPr>
              <a:t>right</a:t>
            </a:r>
            <a:endParaRPr sz="27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285"/>
              </a:spcBef>
              <a:buClr>
                <a:srgbClr val="2DA2BF"/>
              </a:buClr>
              <a:buFont typeface="Wingdings 3"/>
              <a:buChar char="►"/>
            </a:pPr>
            <a:endParaRPr sz="2700">
              <a:latin typeface="Lucida Console"/>
              <a:cs typeface="Lucida Console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2700" b="1" i="1" spc="-10" dirty="0">
                <a:latin typeface="Lucida Console"/>
                <a:cs typeface="Lucida Console"/>
              </a:rPr>
              <a:t>text-indent</a:t>
            </a:r>
            <a:r>
              <a:rPr sz="2700" b="1" i="1" spc="-735" dirty="0">
                <a:latin typeface="Lucida Console"/>
                <a:cs typeface="Lucida Console"/>
              </a:rPr>
              <a:t> </a:t>
            </a:r>
            <a:r>
              <a:rPr sz="2700" b="1" i="1" spc="-10" dirty="0">
                <a:latin typeface="Lucida Sans Unicode"/>
                <a:cs typeface="Lucida Sans Unicode"/>
              </a:rPr>
              <a:t>Property</a:t>
            </a:r>
            <a:endParaRPr sz="2700">
              <a:latin typeface="Lucida Sans Unicode"/>
              <a:cs typeface="Lucida Sans Unicode"/>
            </a:endParaRPr>
          </a:p>
          <a:p>
            <a:pPr marL="268605" marR="5080" indent="-255904">
              <a:lnSpc>
                <a:spcPct val="100000"/>
              </a:lnSpc>
              <a:spcBef>
                <a:spcPts val="395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8605" algn="l"/>
              </a:tabLst>
            </a:pPr>
            <a:r>
              <a:rPr sz="2700" dirty="0">
                <a:latin typeface="Lucida Sans Unicode"/>
                <a:cs typeface="Lucida Sans Unicode"/>
              </a:rPr>
              <a:t>Indents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the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first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line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of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text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in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the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element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by </a:t>
            </a:r>
            <a:r>
              <a:rPr sz="2700" dirty="0">
                <a:latin typeface="Lucida Sans Unicode"/>
                <a:cs typeface="Lucida Sans Unicode"/>
              </a:rPr>
              <a:t>the</a:t>
            </a:r>
            <a:r>
              <a:rPr sz="2700" spc="-6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specified</a:t>
            </a:r>
            <a:r>
              <a:rPr sz="2700" spc="-5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amount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100" y="579966"/>
            <a:ext cx="2252132" cy="4529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563032"/>
            <a:ext cx="6921500" cy="469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409212"/>
            <a:ext cx="7654290" cy="23412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525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lang="en-US" sz="2700" dirty="0">
                <a:latin typeface="Lucida Sans Unicode"/>
                <a:cs typeface="Lucida Sans Unicode"/>
              </a:rPr>
              <a:t>Separation</a:t>
            </a:r>
            <a:r>
              <a:rPr lang="en-US" sz="2700" spc="-60" dirty="0">
                <a:latin typeface="Lucida Sans Unicode"/>
                <a:cs typeface="Lucida Sans Unicode"/>
              </a:rPr>
              <a:t> </a:t>
            </a:r>
            <a:r>
              <a:rPr lang="en-US" sz="2700" dirty="0">
                <a:latin typeface="Lucida Sans Unicode"/>
                <a:cs typeface="Lucida Sans Unicode"/>
              </a:rPr>
              <a:t>of</a:t>
            </a:r>
            <a:r>
              <a:rPr lang="en-US" sz="2700" spc="-60" dirty="0">
                <a:latin typeface="Lucida Sans Unicode"/>
                <a:cs typeface="Lucida Sans Unicode"/>
              </a:rPr>
              <a:t> </a:t>
            </a:r>
            <a:r>
              <a:rPr lang="en-US" sz="2700" dirty="0">
                <a:latin typeface="Lucida Sans Unicode"/>
                <a:cs typeface="Lucida Sans Unicode"/>
              </a:rPr>
              <a:t>content</a:t>
            </a:r>
            <a:r>
              <a:rPr lang="en-US" sz="2700" spc="-55" dirty="0">
                <a:latin typeface="Lucida Sans Unicode"/>
                <a:cs typeface="Lucida Sans Unicode"/>
              </a:rPr>
              <a:t> </a:t>
            </a:r>
            <a:r>
              <a:rPr lang="en-US" sz="2700" dirty="0">
                <a:latin typeface="Lucida Sans Unicode"/>
                <a:cs typeface="Lucida Sans Unicode"/>
              </a:rPr>
              <a:t>from</a:t>
            </a:r>
            <a:r>
              <a:rPr lang="en-US" sz="2700" spc="-50" dirty="0">
                <a:latin typeface="Lucida Sans Unicode"/>
                <a:cs typeface="Lucida Sans Unicode"/>
              </a:rPr>
              <a:t> </a:t>
            </a:r>
            <a:r>
              <a:rPr lang="en-US" sz="2700" spc="-10" dirty="0">
                <a:latin typeface="Lucida Sans Unicode"/>
                <a:cs typeface="Lucida Sans Unicode"/>
              </a:rPr>
              <a:t>presentation</a:t>
            </a:r>
            <a:endParaRPr lang="en-US" sz="2700" dirty="0">
              <a:latin typeface="Lucida Sans Unicode"/>
              <a:cs typeface="Lucida Sans Unicode"/>
            </a:endParaRPr>
          </a:p>
          <a:p>
            <a:pPr marL="267970" indent="-255270">
              <a:lnSpc>
                <a:spcPct val="100000"/>
              </a:lnSpc>
              <a:spcBef>
                <a:spcPts val="425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lang="en-US" sz="2700" spc="-10" dirty="0">
                <a:latin typeface="Lucida Sans Unicode"/>
                <a:cs typeface="Lucida Sans Unicode"/>
              </a:rPr>
              <a:t>Site-</a:t>
            </a:r>
            <a:r>
              <a:rPr lang="en-US" sz="2700" dirty="0">
                <a:latin typeface="Lucida Sans Unicode"/>
                <a:cs typeface="Lucida Sans Unicode"/>
              </a:rPr>
              <a:t>wide</a:t>
            </a:r>
            <a:r>
              <a:rPr lang="en-US" sz="2700" spc="-35" dirty="0">
                <a:latin typeface="Lucida Sans Unicode"/>
                <a:cs typeface="Lucida Sans Unicode"/>
              </a:rPr>
              <a:t> </a:t>
            </a:r>
            <a:r>
              <a:rPr lang="en-US" sz="2700" spc="-10" dirty="0">
                <a:latin typeface="Lucida Sans Unicode"/>
                <a:cs typeface="Lucida Sans Unicode"/>
              </a:rPr>
              <a:t>consistency</a:t>
            </a:r>
            <a:endParaRPr lang="en-US" sz="2700" dirty="0">
              <a:latin typeface="Lucida Sans Unicode"/>
              <a:cs typeface="Lucida Sans Unicode"/>
            </a:endParaRPr>
          </a:p>
          <a:p>
            <a:pPr marL="267970" indent="-255270">
              <a:lnSpc>
                <a:spcPct val="100000"/>
              </a:lnSpc>
              <a:spcBef>
                <a:spcPts val="395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lang="en-US" sz="2700" dirty="0">
                <a:latin typeface="Lucida Sans Unicode"/>
                <a:cs typeface="Lucida Sans Unicode"/>
              </a:rPr>
              <a:t>Reduce</a:t>
            </a:r>
            <a:r>
              <a:rPr lang="en-US" sz="2700" spc="-60" dirty="0">
                <a:latin typeface="Lucida Sans Unicode"/>
                <a:cs typeface="Lucida Sans Unicode"/>
              </a:rPr>
              <a:t> </a:t>
            </a:r>
            <a:r>
              <a:rPr lang="en-US" sz="2700" dirty="0">
                <a:latin typeface="Lucida Sans Unicode"/>
                <a:cs typeface="Lucida Sans Unicode"/>
              </a:rPr>
              <a:t>data</a:t>
            </a:r>
            <a:r>
              <a:rPr lang="en-US" sz="2700" spc="-50" dirty="0">
                <a:latin typeface="Lucida Sans Unicode"/>
                <a:cs typeface="Lucida Sans Unicode"/>
              </a:rPr>
              <a:t> </a:t>
            </a:r>
            <a:r>
              <a:rPr lang="en-US" sz="2700" dirty="0">
                <a:latin typeface="Lucida Sans Unicode"/>
                <a:cs typeface="Lucida Sans Unicode"/>
              </a:rPr>
              <a:t>transfer</a:t>
            </a:r>
            <a:r>
              <a:rPr lang="en-US" sz="2700" spc="-55" dirty="0">
                <a:latin typeface="Lucida Sans Unicode"/>
                <a:cs typeface="Lucida Sans Unicode"/>
              </a:rPr>
              <a:t> </a:t>
            </a:r>
            <a:r>
              <a:rPr lang="en-US" sz="2700" dirty="0">
                <a:latin typeface="Lucida Sans Unicode"/>
                <a:cs typeface="Lucida Sans Unicode"/>
              </a:rPr>
              <a:t>over</a:t>
            </a:r>
            <a:r>
              <a:rPr lang="en-US" sz="2700" spc="-55" dirty="0">
                <a:latin typeface="Lucida Sans Unicode"/>
                <a:cs typeface="Lucida Sans Unicode"/>
              </a:rPr>
              <a:t> </a:t>
            </a:r>
            <a:r>
              <a:rPr lang="en-US" sz="2700" dirty="0">
                <a:latin typeface="Lucida Sans Unicode"/>
                <a:cs typeface="Lucida Sans Unicode"/>
              </a:rPr>
              <a:t>a</a:t>
            </a:r>
            <a:r>
              <a:rPr lang="en-US" sz="2700" spc="-55" dirty="0">
                <a:latin typeface="Lucida Sans Unicode"/>
                <a:cs typeface="Lucida Sans Unicode"/>
              </a:rPr>
              <a:t> </a:t>
            </a:r>
            <a:r>
              <a:rPr lang="en-US" sz="2700" spc="-10" dirty="0">
                <a:latin typeface="Lucida Sans Unicode"/>
                <a:cs typeface="Lucida Sans Unicode"/>
              </a:rPr>
              <a:t>network</a:t>
            </a:r>
            <a:endParaRPr lang="en-US" sz="2700" dirty="0">
              <a:latin typeface="Lucida Sans Unicode"/>
              <a:cs typeface="Lucida Sans Unicode"/>
            </a:endParaRPr>
          </a:p>
          <a:p>
            <a:pPr marL="267970" indent="-255270">
              <a:lnSpc>
                <a:spcPct val="100000"/>
              </a:lnSpc>
              <a:spcBef>
                <a:spcPts val="395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lang="en-US" sz="2700" dirty="0">
                <a:latin typeface="Lucida Sans Unicode"/>
                <a:cs typeface="Lucida Sans Unicode"/>
              </a:rPr>
              <a:t>Easy</a:t>
            </a:r>
            <a:r>
              <a:rPr lang="en-US" sz="2700" spc="-55" dirty="0">
                <a:latin typeface="Lucida Sans Unicode"/>
                <a:cs typeface="Lucida Sans Unicode"/>
              </a:rPr>
              <a:t> </a:t>
            </a:r>
            <a:r>
              <a:rPr lang="en-US" sz="2700" dirty="0">
                <a:latin typeface="Lucida Sans Unicode"/>
                <a:cs typeface="Lucida Sans Unicode"/>
              </a:rPr>
              <a:t>to</a:t>
            </a:r>
            <a:r>
              <a:rPr lang="en-US" sz="2700" spc="-50" dirty="0">
                <a:latin typeface="Lucida Sans Unicode"/>
                <a:cs typeface="Lucida Sans Unicode"/>
              </a:rPr>
              <a:t> </a:t>
            </a:r>
            <a:r>
              <a:rPr lang="en-US" sz="2700" dirty="0">
                <a:latin typeface="Lucida Sans Unicode"/>
                <a:cs typeface="Lucida Sans Unicode"/>
              </a:rPr>
              <a:t>reformat</a:t>
            </a:r>
            <a:r>
              <a:rPr lang="en-US" sz="2700" spc="-50" dirty="0">
                <a:latin typeface="Lucida Sans Unicode"/>
                <a:cs typeface="Lucida Sans Unicode"/>
              </a:rPr>
              <a:t> </a:t>
            </a:r>
            <a:r>
              <a:rPr lang="en-US" sz="2700" dirty="0">
                <a:latin typeface="Lucida Sans Unicode"/>
                <a:cs typeface="Lucida Sans Unicode"/>
              </a:rPr>
              <a:t>pages</a:t>
            </a:r>
            <a:r>
              <a:rPr lang="en-US" sz="2700" spc="-50" dirty="0">
                <a:latin typeface="Lucida Sans Unicode"/>
                <a:cs typeface="Lucida Sans Unicode"/>
              </a:rPr>
              <a:t> </a:t>
            </a:r>
            <a:r>
              <a:rPr lang="en-US" sz="2700" dirty="0">
                <a:latin typeface="Lucida Sans Unicode"/>
                <a:cs typeface="Lucida Sans Unicode"/>
              </a:rPr>
              <a:t>for</a:t>
            </a:r>
            <a:r>
              <a:rPr lang="en-US" sz="2700" spc="-60" dirty="0">
                <a:latin typeface="Lucida Sans Unicode"/>
                <a:cs typeface="Lucida Sans Unicode"/>
              </a:rPr>
              <a:t> </a:t>
            </a:r>
            <a:r>
              <a:rPr lang="en-US" sz="2700" dirty="0">
                <a:latin typeface="Lucida Sans Unicode"/>
                <a:cs typeface="Lucida Sans Unicode"/>
              </a:rPr>
              <a:t>device</a:t>
            </a:r>
            <a:r>
              <a:rPr lang="en-US" sz="2700" spc="-55" dirty="0">
                <a:latin typeface="Lucida Sans Unicode"/>
                <a:cs typeface="Lucida Sans Unicode"/>
              </a:rPr>
              <a:t> </a:t>
            </a:r>
            <a:r>
              <a:rPr lang="en-US" sz="2700" spc="-10" dirty="0">
                <a:latin typeface="Lucida Sans Unicode"/>
                <a:cs typeface="Lucida Sans Unicode"/>
              </a:rPr>
              <a:t>portability</a:t>
            </a:r>
            <a:endParaRPr lang="en-US" sz="2700" dirty="0">
              <a:latin typeface="Lucida Sans Unicode"/>
              <a:cs typeface="Lucida Sans Unicode"/>
            </a:endParaRPr>
          </a:p>
          <a:p>
            <a:pPr marL="267970" indent="-255270">
              <a:lnSpc>
                <a:spcPct val="100000"/>
              </a:lnSpc>
              <a:spcBef>
                <a:spcPts val="390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lang="en-US" sz="2700" dirty="0">
                <a:latin typeface="Lucida Sans Unicode"/>
                <a:cs typeface="Lucida Sans Unicode"/>
              </a:rPr>
              <a:t>Better</a:t>
            </a:r>
            <a:r>
              <a:rPr lang="en-US" sz="2700" spc="-40" dirty="0">
                <a:latin typeface="Lucida Sans Unicode"/>
                <a:cs typeface="Lucida Sans Unicode"/>
              </a:rPr>
              <a:t> </a:t>
            </a:r>
            <a:r>
              <a:rPr lang="en-US" sz="2700" spc="-10" dirty="0">
                <a:latin typeface="Lucida Sans Unicode"/>
                <a:cs typeface="Lucida Sans Unicode"/>
              </a:rPr>
              <a:t>accessibility</a:t>
            </a:r>
            <a:endParaRPr lang="en-US" sz="27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100" y="563033"/>
            <a:ext cx="4034367" cy="5672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374898"/>
            <a:ext cx="7795895" cy="166306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795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sz="2700" dirty="0">
                <a:latin typeface="Lucida Sans Unicode"/>
                <a:cs typeface="Lucida Sans Unicode"/>
              </a:rPr>
              <a:t>CSS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validator</a:t>
            </a:r>
            <a:endParaRPr sz="2700" dirty="0">
              <a:latin typeface="Lucida Sans Unicode"/>
              <a:cs typeface="Lucida Sans Unicode"/>
            </a:endParaRPr>
          </a:p>
          <a:p>
            <a:pPr marL="524510">
              <a:lnSpc>
                <a:spcPct val="100000"/>
              </a:lnSpc>
              <a:spcBef>
                <a:spcPts val="595"/>
              </a:spcBef>
            </a:pPr>
            <a:r>
              <a:rPr sz="2300" spc="-20" dirty="0">
                <a:latin typeface="Lucida Console"/>
                <a:cs typeface="Lucida Console"/>
              </a:rPr>
              <a:t>jigsaw.w3.org/css-</a:t>
            </a:r>
            <a:r>
              <a:rPr sz="2300" spc="-10" dirty="0">
                <a:latin typeface="Lucida Console"/>
                <a:cs typeface="Lucida Console"/>
              </a:rPr>
              <a:t>validator/</a:t>
            </a:r>
            <a:endParaRPr sz="2300" dirty="0">
              <a:latin typeface="Lucida Console"/>
              <a:cs typeface="Lucida Console"/>
            </a:endParaRPr>
          </a:p>
          <a:p>
            <a:pPr marL="523240" marR="5080" lvl="1" indent="-227329">
              <a:lnSpc>
                <a:spcPct val="100000"/>
              </a:lnSpc>
              <a:spcBef>
                <a:spcPts val="70"/>
              </a:spcBef>
              <a:buClr>
                <a:srgbClr val="2DA2BF"/>
              </a:buClr>
              <a:buFont typeface="Arial"/>
              <a:buChar char="■"/>
              <a:tabLst>
                <a:tab pos="524510" algn="l"/>
              </a:tabLst>
            </a:pPr>
            <a:r>
              <a:rPr sz="2300" dirty="0">
                <a:latin typeface="Lucida Sans Unicode"/>
                <a:cs typeface="Lucida Sans Unicode"/>
              </a:rPr>
              <a:t>This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tool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can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help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you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make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sure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that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your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code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spc="-25" dirty="0">
                <a:latin typeface="Lucida Sans Unicode"/>
                <a:cs typeface="Lucida Sans Unicode"/>
              </a:rPr>
              <a:t>is 	</a:t>
            </a:r>
            <a:r>
              <a:rPr sz="2300" dirty="0">
                <a:latin typeface="Lucida Sans Unicode"/>
                <a:cs typeface="Lucida Sans Unicode"/>
              </a:rPr>
              <a:t>correct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and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will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work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on</a:t>
            </a:r>
            <a:r>
              <a:rPr sz="2300" spc="-4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CSS3-</a:t>
            </a:r>
            <a:r>
              <a:rPr sz="2300" dirty="0">
                <a:latin typeface="Lucida Sans Unicode"/>
                <a:cs typeface="Lucida Sans Unicode"/>
              </a:rPr>
              <a:t>compliant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browsers.</a:t>
            </a:r>
            <a:endParaRPr sz="23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4771" y="2755264"/>
            <a:ext cx="5285105" cy="1135380"/>
            <a:chOff x="1354771" y="2755264"/>
            <a:chExt cx="5285105" cy="1135380"/>
          </a:xfrm>
        </p:grpSpPr>
        <p:sp>
          <p:nvSpPr>
            <p:cNvPr id="3" name="object 3"/>
            <p:cNvSpPr/>
            <p:nvPr/>
          </p:nvSpPr>
          <p:spPr>
            <a:xfrm>
              <a:off x="1359533" y="2760027"/>
              <a:ext cx="5275580" cy="1125855"/>
            </a:xfrm>
            <a:custGeom>
              <a:avLst/>
              <a:gdLst/>
              <a:ahLst/>
              <a:cxnLst/>
              <a:rect l="l" t="t" r="r" b="b"/>
              <a:pathLst>
                <a:path w="5275580" h="1125854">
                  <a:moveTo>
                    <a:pt x="5275262" y="0"/>
                  </a:moveTo>
                  <a:lnTo>
                    <a:pt x="0" y="0"/>
                  </a:lnTo>
                  <a:lnTo>
                    <a:pt x="0" y="1125536"/>
                  </a:lnTo>
                  <a:lnTo>
                    <a:pt x="5275262" y="1125536"/>
                  </a:lnTo>
                  <a:lnTo>
                    <a:pt x="5275262" y="0"/>
                  </a:lnTo>
                  <a:close/>
                </a:path>
              </a:pathLst>
            </a:custGeom>
            <a:solidFill>
              <a:srgbClr val="D3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9533" y="2760027"/>
              <a:ext cx="5275580" cy="1125855"/>
            </a:xfrm>
            <a:custGeom>
              <a:avLst/>
              <a:gdLst/>
              <a:ahLst/>
              <a:cxnLst/>
              <a:rect l="l" t="t" r="r" b="b"/>
              <a:pathLst>
                <a:path w="5275580" h="1125854">
                  <a:moveTo>
                    <a:pt x="0" y="0"/>
                  </a:moveTo>
                  <a:lnTo>
                    <a:pt x="5275263" y="0"/>
                  </a:lnTo>
                  <a:lnTo>
                    <a:pt x="5275263" y="1125537"/>
                  </a:lnTo>
                  <a:lnTo>
                    <a:pt x="0" y="112553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45159" y="1463357"/>
            <a:ext cx="51587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style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sheet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is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set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of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rules.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159" y="2340546"/>
            <a:ext cx="5499735" cy="18713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700" dirty="0">
                <a:latin typeface="Lucida Sans Unicode"/>
                <a:cs typeface="Lucida Sans Unicode"/>
              </a:rPr>
              <a:t>p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0" dirty="0">
                <a:latin typeface="Lucida Sans Unicode"/>
                <a:cs typeface="Lucida Sans Unicode"/>
              </a:rPr>
              <a:t>{</a:t>
            </a:r>
            <a:endParaRPr sz="2700">
              <a:latin typeface="Lucida Sans Unicode"/>
              <a:cs typeface="Lucida Sans Unicode"/>
            </a:endParaRPr>
          </a:p>
          <a:p>
            <a:pPr marL="817880" marR="5080">
              <a:lnSpc>
                <a:spcPct val="112100"/>
              </a:lnSpc>
              <a:spcBef>
                <a:spcPts val="5"/>
              </a:spcBef>
            </a:pPr>
            <a:r>
              <a:rPr sz="2700" spc="-10" dirty="0">
                <a:latin typeface="Lucida Sans Unicode"/>
                <a:cs typeface="Lucida Sans Unicode"/>
              </a:rPr>
              <a:t>background-</a:t>
            </a:r>
            <a:r>
              <a:rPr sz="2700" dirty="0">
                <a:latin typeface="Lucida Sans Unicode"/>
                <a:cs typeface="Lucida Sans Unicode"/>
              </a:rPr>
              <a:t>color: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#FFFFFF; </a:t>
            </a:r>
            <a:r>
              <a:rPr sz="2700" dirty="0">
                <a:latin typeface="Lucida Sans Unicode"/>
                <a:cs typeface="Lucida Sans Unicode"/>
              </a:rPr>
              <a:t>width:</a:t>
            </a:r>
            <a:r>
              <a:rPr sz="2700" spc="-65" dirty="0">
                <a:latin typeface="Lucida Sans Unicode"/>
                <a:cs typeface="Lucida Sans Unicode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100%;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700" spc="-50" dirty="0">
                <a:latin typeface="Lucida Sans Unicode"/>
                <a:cs typeface="Lucida Sans Unicode"/>
              </a:rPr>
              <a:t>}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933" y="563033"/>
            <a:ext cx="3310467" cy="5630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66850" y="1976437"/>
            <a:ext cx="1727200" cy="476250"/>
          </a:xfrm>
          <a:prstGeom prst="rect">
            <a:avLst/>
          </a:prstGeom>
          <a:solidFill>
            <a:srgbClr val="CC0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33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2211148"/>
            <a:ext cx="630555" cy="307975"/>
          </a:xfrm>
          <a:custGeom>
            <a:avLst/>
            <a:gdLst/>
            <a:ahLst/>
            <a:cxnLst/>
            <a:rect l="l" t="t" r="r" b="b"/>
            <a:pathLst>
              <a:path w="630555" h="307975">
                <a:moveTo>
                  <a:pt x="617828" y="0"/>
                </a:moveTo>
                <a:lnTo>
                  <a:pt x="71578" y="255750"/>
                </a:lnTo>
                <a:lnTo>
                  <a:pt x="59462" y="229871"/>
                </a:lnTo>
                <a:lnTo>
                  <a:pt x="0" y="305038"/>
                </a:lnTo>
                <a:lnTo>
                  <a:pt x="95811" y="307508"/>
                </a:lnTo>
                <a:lnTo>
                  <a:pt x="83695" y="281630"/>
                </a:lnTo>
                <a:lnTo>
                  <a:pt x="629945" y="25878"/>
                </a:lnTo>
                <a:lnTo>
                  <a:pt x="617828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69050" y="1920239"/>
            <a:ext cx="1727200" cy="476250"/>
          </a:xfrm>
          <a:prstGeom prst="rect">
            <a:avLst/>
          </a:prstGeom>
          <a:solidFill>
            <a:srgbClr val="CC0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33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declaration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2200" y="2372187"/>
            <a:ext cx="829944" cy="363220"/>
          </a:xfrm>
          <a:custGeom>
            <a:avLst/>
            <a:gdLst/>
            <a:ahLst/>
            <a:cxnLst/>
            <a:rect l="l" t="t" r="r" b="b"/>
            <a:pathLst>
              <a:path w="829945" h="363219">
                <a:moveTo>
                  <a:pt x="818423" y="0"/>
                </a:moveTo>
                <a:lnTo>
                  <a:pt x="73654" y="309961"/>
                </a:lnTo>
                <a:lnTo>
                  <a:pt x="62674" y="283579"/>
                </a:lnTo>
                <a:lnTo>
                  <a:pt x="0" y="356090"/>
                </a:lnTo>
                <a:lnTo>
                  <a:pt x="95613" y="362724"/>
                </a:lnTo>
                <a:lnTo>
                  <a:pt x="84634" y="336342"/>
                </a:lnTo>
                <a:lnTo>
                  <a:pt x="829402" y="26381"/>
                </a:lnTo>
                <a:lnTo>
                  <a:pt x="818423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09700" y="4078287"/>
            <a:ext cx="1717675" cy="376555"/>
          </a:xfrm>
          <a:prstGeom prst="rect">
            <a:avLst/>
          </a:prstGeom>
          <a:solidFill>
            <a:srgbClr val="FF8119"/>
          </a:solidFill>
          <a:ln w="9525">
            <a:solidFill>
              <a:srgbClr val="CC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942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property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52625" y="3810000"/>
            <a:ext cx="3691254" cy="614680"/>
            <a:chOff x="1952625" y="3810000"/>
            <a:chExt cx="3691254" cy="614680"/>
          </a:xfrm>
        </p:grpSpPr>
        <p:sp>
          <p:nvSpPr>
            <p:cNvPr id="14" name="object 14"/>
            <p:cNvSpPr/>
            <p:nvPr/>
          </p:nvSpPr>
          <p:spPr>
            <a:xfrm>
              <a:off x="1952625" y="3809999"/>
              <a:ext cx="3686175" cy="610235"/>
            </a:xfrm>
            <a:custGeom>
              <a:avLst/>
              <a:gdLst/>
              <a:ahLst/>
              <a:cxnLst/>
              <a:rect l="l" t="t" r="r" b="b"/>
              <a:pathLst>
                <a:path w="3686175" h="610235">
                  <a:moveTo>
                    <a:pt x="283286" y="271030"/>
                  </a:moveTo>
                  <a:lnTo>
                    <a:pt x="69977" y="51523"/>
                  </a:lnTo>
                  <a:lnTo>
                    <a:pt x="90474" y="31610"/>
                  </a:lnTo>
                  <a:lnTo>
                    <a:pt x="0" y="0"/>
                  </a:lnTo>
                  <a:lnTo>
                    <a:pt x="28994" y="91351"/>
                  </a:lnTo>
                  <a:lnTo>
                    <a:pt x="49491" y="71437"/>
                  </a:lnTo>
                  <a:lnTo>
                    <a:pt x="262801" y="290957"/>
                  </a:lnTo>
                  <a:lnTo>
                    <a:pt x="283286" y="271030"/>
                  </a:lnTo>
                  <a:close/>
                </a:path>
                <a:path w="3686175" h="610235">
                  <a:moveTo>
                    <a:pt x="3686175" y="233375"/>
                  </a:moveTo>
                  <a:lnTo>
                    <a:pt x="1968500" y="233375"/>
                  </a:lnTo>
                  <a:lnTo>
                    <a:pt x="1968500" y="609612"/>
                  </a:lnTo>
                  <a:lnTo>
                    <a:pt x="3686175" y="609612"/>
                  </a:lnTo>
                  <a:lnTo>
                    <a:pt x="3686175" y="233375"/>
                  </a:lnTo>
                  <a:close/>
                </a:path>
              </a:pathLst>
            </a:custGeom>
            <a:solidFill>
              <a:srgbClr val="FF81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21125" y="4043362"/>
              <a:ext cx="1717675" cy="376555"/>
            </a:xfrm>
            <a:custGeom>
              <a:avLst/>
              <a:gdLst/>
              <a:ahLst/>
              <a:cxnLst/>
              <a:rect l="l" t="t" r="r" b="b"/>
              <a:pathLst>
                <a:path w="1717675" h="376554">
                  <a:moveTo>
                    <a:pt x="0" y="0"/>
                  </a:moveTo>
                  <a:lnTo>
                    <a:pt x="1717675" y="0"/>
                  </a:lnTo>
                  <a:lnTo>
                    <a:pt x="1717675" y="376238"/>
                  </a:lnTo>
                  <a:lnTo>
                    <a:pt x="0" y="3762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94212" y="4072129"/>
            <a:ext cx="57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87725" y="3739105"/>
            <a:ext cx="1362075" cy="339090"/>
          </a:xfrm>
          <a:custGeom>
            <a:avLst/>
            <a:gdLst/>
            <a:ahLst/>
            <a:cxnLst/>
            <a:rect l="l" t="t" r="r" b="b"/>
            <a:pathLst>
              <a:path w="1362075" h="339089">
                <a:moveTo>
                  <a:pt x="92975" y="0"/>
                </a:moveTo>
                <a:lnTo>
                  <a:pt x="0" y="23268"/>
                </a:lnTo>
                <a:lnTo>
                  <a:pt x="74400" y="83689"/>
                </a:lnTo>
                <a:lnTo>
                  <a:pt x="80591" y="55792"/>
                </a:lnTo>
                <a:lnTo>
                  <a:pt x="1355803" y="338842"/>
                </a:lnTo>
                <a:lnTo>
                  <a:pt x="1361996" y="310945"/>
                </a:lnTo>
                <a:lnTo>
                  <a:pt x="86784" y="27896"/>
                </a:lnTo>
                <a:lnTo>
                  <a:pt x="92975" y="0"/>
                </a:lnTo>
                <a:close/>
              </a:path>
            </a:pathLst>
          </a:custGeom>
          <a:solidFill>
            <a:srgbClr val="FF811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Lucida Sans Unicode"/>
                <a:cs typeface="Lucida Sans Unicode"/>
              </a:rPr>
              <a:t>Style</a:t>
            </a:r>
            <a:r>
              <a:rPr spc="-70" dirty="0">
                <a:latin typeface="Lucida Sans Unicode"/>
                <a:cs typeface="Lucida Sans Unicode"/>
              </a:rPr>
              <a:t> </a:t>
            </a:r>
            <a:r>
              <a:rPr spc="-10" dirty="0">
                <a:latin typeface="Lucida Sans Unicode"/>
                <a:cs typeface="Lucida Sans Unicode"/>
              </a:rPr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794" y="1928982"/>
            <a:ext cx="7627620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356235" indent="-255904">
              <a:lnSpc>
                <a:spcPct val="100000"/>
              </a:lnSpc>
              <a:spcBef>
                <a:spcPts val="100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8605" algn="l"/>
              </a:tabLst>
            </a:pPr>
            <a:r>
              <a:rPr sz="2700" spc="-10" dirty="0">
                <a:latin typeface="Lucida Sans Unicode"/>
                <a:cs typeface="Lucida Sans Unicode"/>
              </a:rPr>
              <a:t>Style-</a:t>
            </a:r>
            <a:r>
              <a:rPr sz="2700" dirty="0">
                <a:latin typeface="Lucida Sans Unicode"/>
                <a:cs typeface="Lucida Sans Unicode"/>
              </a:rPr>
              <a:t>class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declarations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are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preceded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by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0" dirty="0">
                <a:latin typeface="Lucida Sans Unicode"/>
                <a:cs typeface="Lucida Sans Unicode"/>
              </a:rPr>
              <a:t>a </a:t>
            </a:r>
            <a:r>
              <a:rPr sz="2700" dirty="0">
                <a:latin typeface="Lucida Sans Unicode"/>
                <a:cs typeface="Lucida Sans Unicode"/>
              </a:rPr>
              <a:t>period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(.).</a:t>
            </a:r>
            <a:endParaRPr sz="2700" dirty="0">
              <a:latin typeface="Lucida Sans Unicode"/>
              <a:cs typeface="Lucida Sans Unicode"/>
            </a:endParaRPr>
          </a:p>
          <a:p>
            <a:pPr marL="267970" indent="-255270">
              <a:lnSpc>
                <a:spcPct val="100000"/>
              </a:lnSpc>
              <a:spcBef>
                <a:spcPts val="335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sz="2700" dirty="0">
                <a:latin typeface="Lucida Sans Unicode"/>
                <a:cs typeface="Lucida Sans Unicode"/>
              </a:rPr>
              <a:t>Use</a:t>
            </a:r>
            <a:r>
              <a:rPr sz="2700" spc="-6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attribute</a:t>
            </a:r>
            <a:r>
              <a:rPr sz="2700" spc="-55" dirty="0">
                <a:latin typeface="Lucida Sans Unicode"/>
                <a:cs typeface="Lucida Sans Unicode"/>
              </a:rPr>
              <a:t> </a:t>
            </a:r>
            <a:r>
              <a:rPr sz="2750" i="1" dirty="0">
                <a:latin typeface="Lucida Sans Unicode"/>
                <a:cs typeface="Lucida Sans Unicode"/>
              </a:rPr>
              <a:t>class</a:t>
            </a:r>
            <a:r>
              <a:rPr sz="2750" i="1" spc="-7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to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define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-5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class</a:t>
            </a:r>
            <a:r>
              <a:rPr sz="2700" spc="-5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in</a:t>
            </a:r>
            <a:r>
              <a:rPr sz="2700" spc="-55" dirty="0">
                <a:latin typeface="Lucida Sans Unicode"/>
                <a:cs typeface="Lucida Sans Unicode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HTML</a:t>
            </a:r>
            <a:endParaRPr sz="27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100" y="563033"/>
            <a:ext cx="3255432" cy="563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3540918"/>
            <a:ext cx="4457700" cy="406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19" y="4570808"/>
            <a:ext cx="8331200" cy="4064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463357"/>
            <a:ext cx="7910195" cy="3933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8605" marR="5080" indent="-255904">
              <a:lnSpc>
                <a:spcPct val="100800"/>
              </a:lnSpc>
              <a:spcBef>
                <a:spcPts val="75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8605" algn="l"/>
              </a:tabLst>
            </a:pP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pseudo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class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give</a:t>
            </a:r>
            <a:r>
              <a:rPr sz="2700" spc="-5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access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to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information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not </a:t>
            </a:r>
            <a:r>
              <a:rPr sz="2700" dirty="0">
                <a:latin typeface="Lucida Sans Unicode"/>
                <a:cs typeface="Lucida Sans Unicode"/>
              </a:rPr>
              <a:t>declared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in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the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HTML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document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469900" indent="-255904">
              <a:lnSpc>
                <a:spcPct val="100000"/>
              </a:lnSpc>
              <a:spcBef>
                <a:spcPts val="390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8605" algn="l"/>
              </a:tabLst>
            </a:pPr>
            <a:r>
              <a:rPr sz="2700" dirty="0">
                <a:latin typeface="Lucida Sans Unicode"/>
                <a:cs typeface="Lucida Sans Unicode"/>
              </a:rPr>
              <a:t>Examples:</a:t>
            </a:r>
            <a:r>
              <a:rPr sz="2700" spc="-8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hover,</a:t>
            </a:r>
            <a:r>
              <a:rPr sz="2700" spc="-7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visited</a:t>
            </a:r>
            <a:r>
              <a:rPr sz="2700" spc="-7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(visited</a:t>
            </a:r>
            <a:r>
              <a:rPr sz="2700" spc="-7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links),</a:t>
            </a:r>
            <a:r>
              <a:rPr sz="2700" spc="-75" dirty="0">
                <a:latin typeface="Lucida Sans Unicode"/>
                <a:cs typeface="Lucida Sans Unicode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link </a:t>
            </a:r>
            <a:r>
              <a:rPr sz="2700" dirty="0">
                <a:latin typeface="Lucida Sans Unicode"/>
                <a:cs typeface="Lucida Sans Unicode"/>
              </a:rPr>
              <a:t>(unvisited</a:t>
            </a:r>
            <a:r>
              <a:rPr sz="2700" spc="-6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links)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86360" indent="-255904">
              <a:lnSpc>
                <a:spcPct val="100000"/>
              </a:lnSpc>
              <a:spcBef>
                <a:spcPts val="390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8605" algn="l"/>
              </a:tabLst>
            </a:pPr>
            <a:r>
              <a:rPr sz="2700" dirty="0">
                <a:latin typeface="Lucida Sans Unicode"/>
                <a:cs typeface="Lucida Sans Unicode"/>
              </a:rPr>
              <a:t>Complete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list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of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pseudo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classes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can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be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found </a:t>
            </a:r>
            <a:r>
              <a:rPr sz="2700" spc="-25" dirty="0">
                <a:latin typeface="Lucida Sans Unicode"/>
                <a:cs typeface="Lucida Sans Unicode"/>
              </a:rPr>
              <a:t>at</a:t>
            </a:r>
            <a:endParaRPr sz="2700" dirty="0">
              <a:latin typeface="Lucida Sans Unicode"/>
              <a:cs typeface="Lucida Sans Unicode"/>
            </a:endParaRPr>
          </a:p>
          <a:p>
            <a:pPr marL="12700" marR="33655">
              <a:lnSpc>
                <a:spcPct val="100000"/>
              </a:lnSpc>
              <a:spcBef>
                <a:spcPts val="4050"/>
              </a:spcBef>
            </a:pPr>
            <a:r>
              <a:rPr sz="2700" spc="-10" dirty="0">
                <a:latin typeface="Lucida Sans Unicode"/>
                <a:cs typeface="Lucida Sans Unicode"/>
                <a:hlinkClick r:id="rId2"/>
              </a:rPr>
              <a:t>http://www.w3schools.com/css/css_pseudo_cl</a:t>
            </a:r>
            <a:r>
              <a:rPr sz="2700" spc="-10" dirty="0">
                <a:latin typeface="Lucida Sans Unicode"/>
                <a:cs typeface="Lucida Sans Unicode"/>
              </a:rPr>
              <a:t> asses.asp</a:t>
            </a:r>
            <a:endParaRPr sz="27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563032"/>
            <a:ext cx="3852332" cy="4699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780" y="3106420"/>
            <a:ext cx="8491220" cy="3035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554566"/>
            <a:ext cx="4665132" cy="4783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25290" y="6431119"/>
            <a:ext cx="241300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000" spc="-10" dirty="0">
                <a:latin typeface="Arial"/>
                <a:cs typeface="Arial"/>
              </a:rPr>
              <a:t>©1992-</a:t>
            </a:r>
            <a:r>
              <a:rPr sz="1000" dirty="0">
                <a:latin typeface="Arial"/>
                <a:cs typeface="Arial"/>
              </a:rPr>
              <a:t>2013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Pearson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Education,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Inc.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All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6280" y="1905000"/>
            <a:ext cx="1447800" cy="584835"/>
          </a:xfrm>
          <a:custGeom>
            <a:avLst/>
            <a:gdLst/>
            <a:ahLst/>
            <a:cxnLst/>
            <a:rect l="l" t="t" r="r" b="b"/>
            <a:pathLst>
              <a:path w="1447800" h="584835">
                <a:moveTo>
                  <a:pt x="1447800" y="0"/>
                </a:moveTo>
                <a:lnTo>
                  <a:pt x="0" y="0"/>
                </a:lnTo>
                <a:lnTo>
                  <a:pt x="0" y="584775"/>
                </a:lnTo>
                <a:lnTo>
                  <a:pt x="1447800" y="584775"/>
                </a:lnTo>
                <a:lnTo>
                  <a:pt x="1447800" y="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5019" y="1933765"/>
            <a:ext cx="87185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body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8066" y="1904999"/>
            <a:ext cx="3108325" cy="1549400"/>
            <a:chOff x="618066" y="1904999"/>
            <a:chExt cx="3108325" cy="15494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066" y="2226733"/>
              <a:ext cx="440266" cy="12276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55700" y="2243553"/>
              <a:ext cx="165100" cy="950594"/>
            </a:xfrm>
            <a:custGeom>
              <a:avLst/>
              <a:gdLst/>
              <a:ahLst/>
              <a:cxnLst/>
              <a:rect l="l" t="t" r="r" b="b"/>
              <a:pathLst>
                <a:path w="165100" h="950594">
                  <a:moveTo>
                    <a:pt x="109999" y="0"/>
                  </a:moveTo>
                  <a:lnTo>
                    <a:pt x="76999" y="0"/>
                  </a:lnTo>
                  <a:lnTo>
                    <a:pt x="76999" y="785059"/>
                  </a:lnTo>
                  <a:lnTo>
                    <a:pt x="65999" y="785059"/>
                  </a:lnTo>
                  <a:lnTo>
                    <a:pt x="65999" y="0"/>
                  </a:lnTo>
                  <a:lnTo>
                    <a:pt x="54999" y="0"/>
                  </a:lnTo>
                  <a:lnTo>
                    <a:pt x="55000" y="785059"/>
                  </a:lnTo>
                  <a:lnTo>
                    <a:pt x="0" y="785059"/>
                  </a:lnTo>
                  <a:lnTo>
                    <a:pt x="82500" y="950059"/>
                  </a:lnTo>
                  <a:lnTo>
                    <a:pt x="165000" y="785059"/>
                  </a:lnTo>
                  <a:lnTo>
                    <a:pt x="110000" y="785059"/>
                  </a:lnTo>
                  <a:lnTo>
                    <a:pt x="109999" y="0"/>
                  </a:lnTo>
                  <a:close/>
                </a:path>
              </a:pathLst>
            </a:custGeom>
            <a:solidFill>
              <a:srgbClr val="EB6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8380" y="1904999"/>
              <a:ext cx="1447800" cy="831215"/>
            </a:xfrm>
            <a:custGeom>
              <a:avLst/>
              <a:gdLst/>
              <a:ahLst/>
              <a:cxnLst/>
              <a:rect l="l" t="t" r="r" b="b"/>
              <a:pathLst>
                <a:path w="1447800" h="831214">
                  <a:moveTo>
                    <a:pt x="1447799" y="0"/>
                  </a:moveTo>
                  <a:lnTo>
                    <a:pt x="0" y="0"/>
                  </a:lnTo>
                  <a:lnTo>
                    <a:pt x="0" y="830997"/>
                  </a:lnTo>
                  <a:lnTo>
                    <a:pt x="1447799" y="830997"/>
                  </a:lnTo>
                  <a:lnTo>
                    <a:pt x="1447799" y="0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57120" y="1933765"/>
            <a:ext cx="124333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FFFFFF"/>
                </a:solidFill>
                <a:latin typeface="Arial"/>
                <a:cs typeface="Arial"/>
              </a:rPr>
              <a:t>nodesc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under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&lt;a&gt;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19200" y="2679699"/>
            <a:ext cx="1134745" cy="1083945"/>
            <a:chOff x="1219200" y="2679699"/>
            <a:chExt cx="1134745" cy="108394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200" y="2679699"/>
              <a:ext cx="1134533" cy="10837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40179" y="2698530"/>
              <a:ext cx="857250" cy="807085"/>
            </a:xfrm>
            <a:custGeom>
              <a:avLst/>
              <a:gdLst/>
              <a:ahLst/>
              <a:cxnLst/>
              <a:rect l="l" t="t" r="r" b="b"/>
              <a:pathLst>
                <a:path w="857250" h="807085">
                  <a:moveTo>
                    <a:pt x="819381" y="0"/>
                  </a:moveTo>
                  <a:lnTo>
                    <a:pt x="101497" y="673705"/>
                  </a:lnTo>
                  <a:lnTo>
                    <a:pt x="63860" y="633600"/>
                  </a:lnTo>
                  <a:lnTo>
                    <a:pt x="0" y="806669"/>
                  </a:lnTo>
                  <a:lnTo>
                    <a:pt x="176772" y="753916"/>
                  </a:lnTo>
                  <a:lnTo>
                    <a:pt x="139134" y="713811"/>
                  </a:lnTo>
                  <a:lnTo>
                    <a:pt x="857018" y="40105"/>
                  </a:lnTo>
                  <a:lnTo>
                    <a:pt x="849491" y="32084"/>
                  </a:lnTo>
                  <a:lnTo>
                    <a:pt x="131607" y="705789"/>
                  </a:lnTo>
                  <a:lnTo>
                    <a:pt x="124080" y="697768"/>
                  </a:lnTo>
                  <a:lnTo>
                    <a:pt x="841964" y="24062"/>
                  </a:lnTo>
                  <a:lnTo>
                    <a:pt x="819381" y="0"/>
                  </a:lnTo>
                  <a:close/>
                </a:path>
              </a:pathLst>
            </a:custGeom>
            <a:solidFill>
              <a:srgbClr val="EB6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55720" y="1904999"/>
            <a:ext cx="1447800" cy="831215"/>
          </a:xfrm>
          <a:prstGeom prst="rect">
            <a:avLst/>
          </a:prstGeom>
          <a:solidFill>
            <a:srgbClr val="DA1F28"/>
          </a:solidFill>
        </p:spPr>
        <p:txBody>
          <a:bodyPr vert="horz" wrap="square" lIns="0" tIns="51435" rIns="0" bIns="0" rtlCol="0">
            <a:spAutoFit/>
          </a:bodyPr>
          <a:lstStyle/>
          <a:p>
            <a:pPr marL="90805" marR="130810">
              <a:lnSpc>
                <a:spcPts val="1900"/>
              </a:lnSpc>
              <a:spcBef>
                <a:spcPts val="40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Pseudo-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hover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endParaRPr sz="1600">
              <a:latin typeface="Arial"/>
              <a:cs typeface="Arial"/>
            </a:endParaRPr>
          </a:p>
          <a:p>
            <a:pPr marL="90805">
              <a:lnSpc>
                <a:spcPts val="1875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&lt;a&gt;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38300" y="2751667"/>
            <a:ext cx="2286000" cy="1485900"/>
            <a:chOff x="1638300" y="2751667"/>
            <a:chExt cx="2286000" cy="148590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8300" y="2751667"/>
              <a:ext cx="2286000" cy="14859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59279" y="2768343"/>
              <a:ext cx="2011045" cy="1212215"/>
            </a:xfrm>
            <a:custGeom>
              <a:avLst/>
              <a:gdLst/>
              <a:ahLst/>
              <a:cxnLst/>
              <a:rect l="l" t="t" r="r" b="b"/>
              <a:pathLst>
                <a:path w="2011045" h="1212214">
                  <a:moveTo>
                    <a:pt x="1982374" y="0"/>
                  </a:moveTo>
                  <a:lnTo>
                    <a:pt x="127721" y="1103864"/>
                  </a:lnTo>
                  <a:lnTo>
                    <a:pt x="99592" y="1056603"/>
                  </a:lnTo>
                  <a:lnTo>
                    <a:pt x="0" y="1211886"/>
                  </a:lnTo>
                  <a:lnTo>
                    <a:pt x="183981" y="1198389"/>
                  </a:lnTo>
                  <a:lnTo>
                    <a:pt x="155851" y="1151126"/>
                  </a:lnTo>
                  <a:lnTo>
                    <a:pt x="2010505" y="47263"/>
                  </a:lnTo>
                  <a:lnTo>
                    <a:pt x="2004879" y="37810"/>
                  </a:lnTo>
                  <a:lnTo>
                    <a:pt x="150225" y="1141675"/>
                  </a:lnTo>
                  <a:lnTo>
                    <a:pt x="144599" y="1132222"/>
                  </a:lnTo>
                  <a:lnTo>
                    <a:pt x="1999253" y="28357"/>
                  </a:lnTo>
                  <a:lnTo>
                    <a:pt x="1982374" y="0"/>
                  </a:lnTo>
                  <a:close/>
                </a:path>
              </a:pathLst>
            </a:custGeom>
            <a:solidFill>
              <a:srgbClr val="EB6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33059" y="1921876"/>
            <a:ext cx="1447800" cy="831215"/>
          </a:xfrm>
          <a:prstGeom prst="rect">
            <a:avLst/>
          </a:prstGeom>
          <a:solidFill>
            <a:srgbClr val="DA1F28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ts val="1910"/>
              </a:lnSpc>
              <a:spcBef>
                <a:spcPts val="32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endParaRPr sz="1600">
              <a:latin typeface="Arial"/>
              <a:cs typeface="Arial"/>
            </a:endParaRPr>
          </a:p>
          <a:p>
            <a:pPr marL="90805">
              <a:lnSpc>
                <a:spcPts val="191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&lt;em&gt;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all</a:t>
            </a:r>
            <a:endParaRPr sz="16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&lt;li&gt;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20800" y="2768600"/>
            <a:ext cx="4178300" cy="1913889"/>
            <a:chOff x="1320800" y="2768600"/>
            <a:chExt cx="4178300" cy="1913889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0800" y="2768600"/>
              <a:ext cx="4178300" cy="191346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43051" y="2783983"/>
              <a:ext cx="3900804" cy="1650364"/>
            </a:xfrm>
            <a:custGeom>
              <a:avLst/>
              <a:gdLst/>
              <a:ahLst/>
              <a:cxnLst/>
              <a:rect l="l" t="t" r="r" b="b"/>
              <a:pathLst>
                <a:path w="3900804" h="1650364">
                  <a:moveTo>
                    <a:pt x="3879482" y="0"/>
                  </a:moveTo>
                  <a:lnTo>
                    <a:pt x="141911" y="1548425"/>
                  </a:lnTo>
                  <a:lnTo>
                    <a:pt x="120859" y="1497614"/>
                  </a:lnTo>
                  <a:lnTo>
                    <a:pt x="0" y="1636984"/>
                  </a:lnTo>
                  <a:lnTo>
                    <a:pt x="184011" y="1650050"/>
                  </a:lnTo>
                  <a:lnTo>
                    <a:pt x="162961" y="1599238"/>
                  </a:lnTo>
                  <a:lnTo>
                    <a:pt x="3900534" y="50811"/>
                  </a:lnTo>
                  <a:lnTo>
                    <a:pt x="3896324" y="40648"/>
                  </a:lnTo>
                  <a:lnTo>
                    <a:pt x="158751" y="1589076"/>
                  </a:lnTo>
                  <a:lnTo>
                    <a:pt x="154541" y="1578913"/>
                  </a:lnTo>
                  <a:lnTo>
                    <a:pt x="3892114" y="30486"/>
                  </a:lnTo>
                  <a:lnTo>
                    <a:pt x="3879482" y="0"/>
                  </a:lnTo>
                  <a:close/>
                </a:path>
              </a:pathLst>
            </a:custGeom>
            <a:solidFill>
              <a:srgbClr val="EB6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10400" y="1904999"/>
            <a:ext cx="1447800" cy="831215"/>
          </a:xfrm>
          <a:prstGeom prst="rect">
            <a:avLst/>
          </a:prstGeom>
          <a:solidFill>
            <a:srgbClr val="DA1F28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ts val="1910"/>
              </a:lnSpc>
              <a:spcBef>
                <a:spcPts val="32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&lt;h1&gt;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91440" marR="524510">
              <a:lnSpc>
                <a:spcPts val="1930"/>
              </a:lnSpc>
              <a:spcBef>
                <a:spcPts val="4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&lt;em&gt;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47800" y="2772832"/>
            <a:ext cx="5660390" cy="2320290"/>
            <a:chOff x="1447800" y="2772832"/>
            <a:chExt cx="5660390" cy="232029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7800" y="2772832"/>
              <a:ext cx="5659967" cy="231986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668781" y="2790628"/>
              <a:ext cx="5384165" cy="2062480"/>
            </a:xfrm>
            <a:custGeom>
              <a:avLst/>
              <a:gdLst/>
              <a:ahLst/>
              <a:cxnLst/>
              <a:rect l="l" t="t" r="r" b="b"/>
              <a:pathLst>
                <a:path w="5384165" h="2062479">
                  <a:moveTo>
                    <a:pt x="5364341" y="0"/>
                  </a:moveTo>
                  <a:lnTo>
                    <a:pt x="144813" y="1959095"/>
                  </a:lnTo>
                  <a:lnTo>
                    <a:pt x="125486" y="1907603"/>
                  </a:lnTo>
                  <a:lnTo>
                    <a:pt x="0" y="2042822"/>
                  </a:lnTo>
                  <a:lnTo>
                    <a:pt x="183468" y="2062079"/>
                  </a:lnTo>
                  <a:lnTo>
                    <a:pt x="164139" y="2010587"/>
                  </a:lnTo>
                  <a:lnTo>
                    <a:pt x="5383668" y="51492"/>
                  </a:lnTo>
                  <a:lnTo>
                    <a:pt x="5379802" y="41193"/>
                  </a:lnTo>
                  <a:lnTo>
                    <a:pt x="160275" y="2000289"/>
                  </a:lnTo>
                  <a:lnTo>
                    <a:pt x="156409" y="1989990"/>
                  </a:lnTo>
                  <a:lnTo>
                    <a:pt x="5375937" y="30895"/>
                  </a:lnTo>
                  <a:lnTo>
                    <a:pt x="5364341" y="0"/>
                  </a:lnTo>
                  <a:close/>
                </a:path>
              </a:pathLst>
            </a:custGeom>
            <a:solidFill>
              <a:srgbClr val="EB6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2164079" y="6377522"/>
            <a:ext cx="1447800" cy="339090"/>
          </a:xfrm>
          <a:custGeom>
            <a:avLst/>
            <a:gdLst/>
            <a:ahLst/>
            <a:cxnLst/>
            <a:rect l="l" t="t" r="r" b="b"/>
            <a:pathLst>
              <a:path w="1447800" h="339090">
                <a:moveTo>
                  <a:pt x="1447799" y="0"/>
                </a:moveTo>
                <a:lnTo>
                  <a:pt x="0" y="0"/>
                </a:lnTo>
                <a:lnTo>
                  <a:pt x="0" y="338553"/>
                </a:lnTo>
                <a:lnTo>
                  <a:pt x="1447799" y="338553"/>
                </a:lnTo>
                <a:lnTo>
                  <a:pt x="1447799" y="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242820" y="6406288"/>
            <a:ext cx="749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exam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20800" y="5808133"/>
            <a:ext cx="918844" cy="850900"/>
            <a:chOff x="1320800" y="5808133"/>
            <a:chExt cx="918844" cy="850900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0800" y="5808133"/>
              <a:ext cx="918633" cy="8509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543051" y="5990762"/>
              <a:ext cx="639445" cy="576580"/>
            </a:xfrm>
            <a:custGeom>
              <a:avLst/>
              <a:gdLst/>
              <a:ahLst/>
              <a:cxnLst/>
              <a:rect l="l" t="t" r="r" b="b"/>
              <a:pathLst>
                <a:path w="639444" h="576579">
                  <a:moveTo>
                    <a:pt x="0" y="0"/>
                  </a:moveTo>
                  <a:lnTo>
                    <a:pt x="67895" y="171526"/>
                  </a:lnTo>
                  <a:lnTo>
                    <a:pt x="104583" y="130550"/>
                  </a:lnTo>
                  <a:lnTo>
                    <a:pt x="602684" y="576525"/>
                  </a:lnTo>
                  <a:lnTo>
                    <a:pt x="624697" y="551940"/>
                  </a:lnTo>
                  <a:lnTo>
                    <a:pt x="126596" y="105965"/>
                  </a:lnTo>
                  <a:lnTo>
                    <a:pt x="133932" y="97770"/>
                  </a:lnTo>
                  <a:lnTo>
                    <a:pt x="632034" y="543745"/>
                  </a:lnTo>
                  <a:lnTo>
                    <a:pt x="639372" y="535550"/>
                  </a:lnTo>
                  <a:lnTo>
                    <a:pt x="141270" y="89575"/>
                  </a:lnTo>
                  <a:lnTo>
                    <a:pt x="177958" y="48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6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855720" y="6248400"/>
            <a:ext cx="4983480" cy="339090"/>
          </a:xfrm>
          <a:prstGeom prst="rect">
            <a:avLst/>
          </a:prstGeom>
          <a:solidFill>
            <a:srgbClr val="A0CED6"/>
          </a:solidFill>
          <a:ln w="9525">
            <a:solidFill>
              <a:srgbClr val="EB641B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solidFill>
                  <a:srgbClr val="002060"/>
                </a:solidFill>
                <a:latin typeface="Arial"/>
                <a:cs typeface="Arial"/>
              </a:rPr>
              <a:t>Use</a:t>
            </a:r>
            <a:r>
              <a:rPr sz="1600" b="1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2060"/>
                </a:solidFill>
                <a:latin typeface="Arial"/>
                <a:cs typeface="Arial"/>
              </a:rPr>
              <a:t>IDs</a:t>
            </a:r>
            <a:r>
              <a:rPr sz="1600" b="1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2060"/>
                </a:solidFill>
                <a:latin typeface="Arial"/>
                <a:cs typeface="Arial"/>
              </a:rPr>
              <a:t>for</a:t>
            </a:r>
            <a:r>
              <a:rPr sz="1600" b="1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2060"/>
                </a:solidFill>
                <a:latin typeface="Arial"/>
                <a:cs typeface="Arial"/>
              </a:rPr>
              <a:t>styling</a:t>
            </a:r>
            <a:r>
              <a:rPr sz="1600" b="1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2060"/>
                </a:solidFill>
                <a:latin typeface="Arial"/>
                <a:cs typeface="Arial"/>
              </a:rPr>
              <a:t>purposes?</a:t>
            </a:r>
            <a:r>
              <a:rPr sz="1600" b="1" spc="-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u="heavy" dirty="0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latin typeface="Arial"/>
                <a:cs typeface="Arial"/>
              </a:rPr>
              <a:t>Think</a:t>
            </a:r>
            <a:r>
              <a:rPr sz="1600" b="1" u="heavy" spc="-80" dirty="0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10" dirty="0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latin typeface="Arial"/>
                <a:cs typeface="Arial"/>
              </a:rPr>
              <a:t>Again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55627" y="6570819"/>
            <a:ext cx="99568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"/>
                <a:cs typeface="Arial"/>
              </a:rPr>
              <a:t>Rights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Reserved.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794" y="1231074"/>
            <a:ext cx="7844790" cy="454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ts val="2590"/>
              </a:lnSpc>
              <a:spcBef>
                <a:spcPts val="100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7970" algn="l"/>
              </a:tabLst>
            </a:pPr>
            <a:r>
              <a:rPr sz="2400" dirty="0">
                <a:latin typeface="Lucida Sans Unicode"/>
                <a:cs typeface="Lucida Sans Unicode"/>
              </a:rPr>
              <a:t>Most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styles</a:t>
            </a:r>
            <a:r>
              <a:rPr sz="2400" spc="-5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defined</a:t>
            </a:r>
            <a:r>
              <a:rPr sz="2400" spc="-5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for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parent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elements</a:t>
            </a:r>
            <a:r>
              <a:rPr sz="2400" spc="-5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are</a:t>
            </a:r>
            <a:r>
              <a:rPr sz="2400" spc="-50" dirty="0">
                <a:latin typeface="Lucida Sans Unicode"/>
                <a:cs typeface="Lucida Sans Unicode"/>
              </a:rPr>
              <a:t> </a:t>
            </a:r>
            <a:r>
              <a:rPr sz="2400" spc="-20" dirty="0">
                <a:latin typeface="Lucida Sans Unicode"/>
                <a:cs typeface="Lucida Sans Unicode"/>
              </a:rPr>
              <a:t>also</a:t>
            </a:r>
            <a:endParaRPr sz="2400" dirty="0">
              <a:latin typeface="Lucida Sans Unicode"/>
              <a:cs typeface="Lucida Sans Unicode"/>
            </a:endParaRPr>
          </a:p>
          <a:p>
            <a:pPr marL="268605">
              <a:lnSpc>
                <a:spcPts val="2500"/>
              </a:lnSpc>
            </a:pPr>
            <a:r>
              <a:rPr sz="3450" b="1" baseline="1207" dirty="0">
                <a:latin typeface="Lucida Sans Unicode"/>
                <a:cs typeface="Lucida Sans Unicode"/>
              </a:rPr>
              <a:t>inherited</a:t>
            </a:r>
            <a:r>
              <a:rPr sz="3450" b="1" spc="150" baseline="1207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by</a:t>
            </a:r>
            <a:r>
              <a:rPr sz="2400" spc="7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child</a:t>
            </a:r>
            <a:r>
              <a:rPr sz="2400" spc="7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(nested)</a:t>
            </a:r>
            <a:r>
              <a:rPr sz="2400" spc="7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elements.</a:t>
            </a:r>
            <a:endParaRPr sz="2400" dirty="0">
              <a:latin typeface="Lucida Sans Unicode"/>
              <a:cs typeface="Lucida Sans Unicode"/>
            </a:endParaRPr>
          </a:p>
          <a:p>
            <a:pPr marL="268605" marR="40640" indent="-255904">
              <a:lnSpc>
                <a:spcPct val="79900"/>
              </a:lnSpc>
              <a:spcBef>
                <a:spcPts val="484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8605" algn="l"/>
              </a:tabLst>
            </a:pPr>
            <a:r>
              <a:rPr sz="2400" dirty="0">
                <a:latin typeface="Lucida Sans Unicode"/>
                <a:cs typeface="Lucida Sans Unicode"/>
              </a:rPr>
              <a:t>Styles</a:t>
            </a:r>
            <a:r>
              <a:rPr sz="2400" spc="-5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specified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for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child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elements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have</a:t>
            </a:r>
            <a:r>
              <a:rPr sz="2400" spc="-5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higher </a:t>
            </a:r>
            <a:r>
              <a:rPr sz="2400" dirty="0">
                <a:latin typeface="Lucida Sans Unicode"/>
                <a:cs typeface="Lucida Sans Unicode"/>
              </a:rPr>
              <a:t>specificity</a:t>
            </a:r>
            <a:r>
              <a:rPr sz="2400" spc="-5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and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take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precedence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over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styles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defined </a:t>
            </a:r>
            <a:r>
              <a:rPr sz="2400" dirty="0">
                <a:latin typeface="Lucida Sans Unicode"/>
                <a:cs typeface="Lucida Sans Unicode"/>
              </a:rPr>
              <a:t>for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their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parent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elements</a:t>
            </a:r>
            <a:endParaRPr sz="2400" dirty="0">
              <a:latin typeface="Lucida Sans Unicode"/>
              <a:cs typeface="Lucida Sans Unicode"/>
            </a:endParaRPr>
          </a:p>
          <a:p>
            <a:pPr marL="268605" marR="27940" indent="-255904">
              <a:lnSpc>
                <a:spcPct val="79900"/>
              </a:lnSpc>
              <a:spcBef>
                <a:spcPts val="400"/>
              </a:spcBef>
              <a:buClr>
                <a:srgbClr val="2DA2BF"/>
              </a:buClr>
              <a:buSzPct val="66666"/>
              <a:buFont typeface="Wingdings 3"/>
              <a:buChar char="►"/>
              <a:tabLst>
                <a:tab pos="268605" algn="l"/>
              </a:tabLst>
            </a:pPr>
            <a:r>
              <a:rPr sz="2400" dirty="0">
                <a:latin typeface="Lucida Sans Unicode"/>
                <a:cs typeface="Lucida Sans Unicode"/>
              </a:rPr>
              <a:t>Styles</a:t>
            </a:r>
            <a:r>
              <a:rPr sz="2400" spc="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may</a:t>
            </a:r>
            <a:r>
              <a:rPr sz="2400" spc="4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be</a:t>
            </a:r>
            <a:r>
              <a:rPr sz="2400" spc="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defined</a:t>
            </a:r>
            <a:r>
              <a:rPr sz="2400" spc="5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by</a:t>
            </a:r>
            <a:r>
              <a:rPr sz="2400" spc="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an</a:t>
            </a:r>
            <a:r>
              <a:rPr sz="2400" spc="40" dirty="0">
                <a:latin typeface="Lucida Sans Unicode"/>
                <a:cs typeface="Lucida Sans Unicode"/>
              </a:rPr>
              <a:t> </a:t>
            </a:r>
            <a:r>
              <a:rPr sz="3450" b="1" baseline="1207" dirty="0">
                <a:latin typeface="Lucida Sans Unicode"/>
                <a:cs typeface="Lucida Sans Unicode"/>
              </a:rPr>
              <a:t>author</a:t>
            </a:r>
            <a:r>
              <a:rPr sz="3450" b="1" spc="120" baseline="1207" dirty="0">
                <a:latin typeface="Lucida Sans Unicode"/>
                <a:cs typeface="Lucida Sans Unicode"/>
              </a:rPr>
              <a:t> </a:t>
            </a:r>
            <a:r>
              <a:rPr sz="3450" b="1" baseline="1207" dirty="0">
                <a:latin typeface="Lucida Sans Unicode"/>
                <a:cs typeface="Lucida Sans Unicode"/>
              </a:rPr>
              <a:t>(us!)</a:t>
            </a:r>
            <a:r>
              <a:rPr sz="2400" dirty="0">
                <a:latin typeface="Lucida Sans Unicode"/>
                <a:cs typeface="Lucida Sans Unicode"/>
              </a:rPr>
              <a:t>,</a:t>
            </a:r>
            <a:r>
              <a:rPr sz="2400" spc="5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a</a:t>
            </a:r>
            <a:r>
              <a:rPr sz="2400" spc="45" dirty="0">
                <a:latin typeface="Lucida Sans Unicode"/>
                <a:cs typeface="Lucida Sans Unicode"/>
              </a:rPr>
              <a:t> </a:t>
            </a:r>
            <a:r>
              <a:rPr sz="3450" b="1" baseline="1207" dirty="0">
                <a:latin typeface="Lucida Sans Unicode"/>
                <a:cs typeface="Lucida Sans Unicode"/>
              </a:rPr>
              <a:t>user</a:t>
            </a:r>
            <a:r>
              <a:rPr sz="2400" dirty="0">
                <a:latin typeface="Lucida Sans Unicode"/>
                <a:cs typeface="Lucida Sans Unicode"/>
              </a:rPr>
              <a:t>,</a:t>
            </a:r>
            <a:r>
              <a:rPr sz="2400" spc="50" dirty="0">
                <a:latin typeface="Lucida Sans Unicode"/>
                <a:cs typeface="Lucida Sans Unicode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or </a:t>
            </a:r>
            <a:r>
              <a:rPr sz="2400" dirty="0">
                <a:latin typeface="Lucida Sans Unicode"/>
                <a:cs typeface="Lucida Sans Unicode"/>
              </a:rPr>
              <a:t>a</a:t>
            </a:r>
            <a:r>
              <a:rPr sz="2400" spc="130" dirty="0">
                <a:latin typeface="Lucida Sans Unicode"/>
                <a:cs typeface="Lucida Sans Unicode"/>
              </a:rPr>
              <a:t> </a:t>
            </a:r>
            <a:r>
              <a:rPr sz="3450" b="1" baseline="1207" dirty="0">
                <a:latin typeface="Lucida Sans Unicode"/>
                <a:cs typeface="Lucida Sans Unicode"/>
              </a:rPr>
              <a:t>user</a:t>
            </a:r>
            <a:r>
              <a:rPr sz="3450" b="1" spc="254" baseline="1207" dirty="0">
                <a:latin typeface="Lucida Sans Unicode"/>
                <a:cs typeface="Lucida Sans Unicode"/>
              </a:rPr>
              <a:t> </a:t>
            </a:r>
            <a:r>
              <a:rPr sz="3450" b="1" baseline="1207" dirty="0">
                <a:latin typeface="Lucida Sans Unicode"/>
                <a:cs typeface="Lucida Sans Unicode"/>
              </a:rPr>
              <a:t>agent</a:t>
            </a:r>
            <a:r>
              <a:rPr sz="3450" b="1" spc="247" baseline="1207" dirty="0">
                <a:latin typeface="Lucida Sans Unicode"/>
                <a:cs typeface="Lucida Sans Unicode"/>
              </a:rPr>
              <a:t> </a:t>
            </a:r>
            <a:r>
              <a:rPr sz="3450" b="1" spc="-15" baseline="1207" dirty="0">
                <a:latin typeface="Lucida Sans Unicode"/>
                <a:cs typeface="Lucida Sans Unicode"/>
              </a:rPr>
              <a:t>(browser)</a:t>
            </a:r>
            <a:r>
              <a:rPr sz="2400" spc="-10" dirty="0">
                <a:latin typeface="Lucida Sans Unicode"/>
                <a:cs typeface="Lucida Sans Unicode"/>
              </a:rPr>
              <a:t>.</a:t>
            </a:r>
            <a:endParaRPr sz="2400" dirty="0">
              <a:latin typeface="Lucida Sans Unicode"/>
              <a:cs typeface="Lucida Sans Unicode"/>
            </a:endParaRPr>
          </a:p>
          <a:p>
            <a:pPr marL="762635" marR="5080" lvl="1" indent="-228600">
              <a:lnSpc>
                <a:spcPct val="80400"/>
              </a:lnSpc>
              <a:spcBef>
                <a:spcPts val="405"/>
              </a:spcBef>
              <a:buClr>
                <a:srgbClr val="DA1F28"/>
              </a:buClr>
              <a:buFont typeface="Wingdings 2"/>
              <a:buChar char="•"/>
              <a:tabLst>
                <a:tab pos="762635" algn="l"/>
              </a:tabLst>
            </a:pPr>
            <a:r>
              <a:rPr sz="2200" dirty="0">
                <a:latin typeface="Lucida Sans Unicode"/>
                <a:cs typeface="Lucida Sans Unicode"/>
              </a:rPr>
              <a:t>Styles</a:t>
            </a:r>
            <a:r>
              <a:rPr sz="2200" spc="-15" dirty="0">
                <a:latin typeface="Lucida Sans Unicode"/>
                <a:cs typeface="Lucida Sans Unicode"/>
              </a:rPr>
              <a:t> </a:t>
            </a:r>
            <a:r>
              <a:rPr sz="3225" b="1" baseline="1291" dirty="0">
                <a:latin typeface="Lucida Sans Unicode"/>
                <a:cs typeface="Lucida Sans Unicode"/>
              </a:rPr>
              <a:t>cascade </a:t>
            </a:r>
            <a:r>
              <a:rPr sz="2200" dirty="0">
                <a:latin typeface="Lucida Sans Unicode"/>
                <a:cs typeface="Lucida Sans Unicode"/>
              </a:rPr>
              <a:t>(and</a:t>
            </a:r>
            <a:r>
              <a:rPr sz="2200" spc="-1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hence</a:t>
            </a:r>
            <a:r>
              <a:rPr sz="2200" spc="-2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the</a:t>
            </a:r>
            <a:r>
              <a:rPr sz="2200" spc="-1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term</a:t>
            </a:r>
            <a:r>
              <a:rPr sz="2200" spc="-2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“Cascading</a:t>
            </a:r>
            <a:r>
              <a:rPr sz="2200" spc="-15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Lucida Sans Unicode"/>
                <a:cs typeface="Lucida Sans Unicode"/>
              </a:rPr>
              <a:t>Style </a:t>
            </a:r>
            <a:r>
              <a:rPr sz="2200" dirty="0">
                <a:latin typeface="Lucida Sans Unicode"/>
                <a:cs typeface="Lucida Sans Unicode"/>
              </a:rPr>
              <a:t>Sheets”),</a:t>
            </a:r>
            <a:r>
              <a:rPr sz="2200" spc="-3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or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flow</a:t>
            </a:r>
            <a:r>
              <a:rPr sz="2200" spc="-3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together,</a:t>
            </a:r>
            <a:r>
              <a:rPr sz="2200" spc="-3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such</a:t>
            </a:r>
            <a:r>
              <a:rPr sz="2200" spc="-4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that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the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Lucida Sans Unicode"/>
                <a:cs typeface="Lucida Sans Unicode"/>
              </a:rPr>
              <a:t>ultimate </a:t>
            </a:r>
            <a:r>
              <a:rPr sz="2200" dirty="0">
                <a:latin typeface="Lucida Sans Unicode"/>
                <a:cs typeface="Lucida Sans Unicode"/>
              </a:rPr>
              <a:t>appearance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of</a:t>
            </a:r>
            <a:r>
              <a:rPr sz="2200" spc="-3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elements</a:t>
            </a:r>
            <a:r>
              <a:rPr sz="2200" spc="-3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on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a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page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results</a:t>
            </a:r>
            <a:r>
              <a:rPr sz="2200" spc="-30" dirty="0">
                <a:latin typeface="Lucida Sans Unicode"/>
                <a:cs typeface="Lucida Sans Unicode"/>
              </a:rPr>
              <a:t> </a:t>
            </a:r>
            <a:r>
              <a:rPr sz="2200" spc="-20" dirty="0">
                <a:latin typeface="Lucida Sans Unicode"/>
                <a:cs typeface="Lucida Sans Unicode"/>
              </a:rPr>
              <a:t>from </a:t>
            </a:r>
            <a:r>
              <a:rPr sz="2200" dirty="0">
                <a:latin typeface="Lucida Sans Unicode"/>
                <a:cs typeface="Lucida Sans Unicode"/>
              </a:rPr>
              <a:t>combining</a:t>
            </a:r>
            <a:r>
              <a:rPr sz="2200" spc="-5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styles</a:t>
            </a:r>
            <a:r>
              <a:rPr sz="2200" spc="-4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defined</a:t>
            </a:r>
            <a:r>
              <a:rPr sz="2200" spc="-4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in</a:t>
            </a:r>
            <a:r>
              <a:rPr sz="2200" spc="-5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several</a:t>
            </a:r>
            <a:r>
              <a:rPr sz="2200" spc="-50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Lucida Sans Unicode"/>
                <a:cs typeface="Lucida Sans Unicode"/>
              </a:rPr>
              <a:t>ways.</a:t>
            </a:r>
            <a:endParaRPr sz="2200" dirty="0">
              <a:latin typeface="Lucida Sans Unicode"/>
              <a:cs typeface="Lucida Sans Unicode"/>
            </a:endParaRPr>
          </a:p>
          <a:p>
            <a:pPr marL="762635" marR="672465" lvl="1" indent="-228600">
              <a:lnSpc>
                <a:spcPct val="79500"/>
              </a:lnSpc>
              <a:spcBef>
                <a:spcPts val="400"/>
              </a:spcBef>
              <a:buClr>
                <a:srgbClr val="DA1F28"/>
              </a:buClr>
              <a:buFont typeface="Wingdings 2"/>
              <a:buChar char="•"/>
              <a:tabLst>
                <a:tab pos="762635" algn="l"/>
              </a:tabLst>
            </a:pPr>
            <a:r>
              <a:rPr sz="2200" dirty="0">
                <a:latin typeface="Lucida Sans Unicode"/>
                <a:cs typeface="Lucida Sans Unicode"/>
              </a:rPr>
              <a:t>Styles</a:t>
            </a:r>
            <a:r>
              <a:rPr sz="2200" spc="-4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defined</a:t>
            </a:r>
            <a:r>
              <a:rPr sz="2200" spc="-4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by</a:t>
            </a:r>
            <a:r>
              <a:rPr sz="2200" spc="-4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authors</a:t>
            </a:r>
            <a:r>
              <a:rPr sz="2200" spc="-4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take</a:t>
            </a:r>
            <a:r>
              <a:rPr sz="2200" spc="-4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precedence</a:t>
            </a:r>
            <a:r>
              <a:rPr sz="2200" spc="-45" dirty="0">
                <a:latin typeface="Lucida Sans Unicode"/>
                <a:cs typeface="Lucida Sans Unicode"/>
              </a:rPr>
              <a:t> </a:t>
            </a:r>
            <a:r>
              <a:rPr sz="2200" spc="-20" dirty="0">
                <a:latin typeface="Lucida Sans Unicode"/>
                <a:cs typeface="Lucida Sans Unicode"/>
              </a:rPr>
              <a:t>over </a:t>
            </a:r>
            <a:r>
              <a:rPr sz="2200" dirty="0">
                <a:latin typeface="Lucida Sans Unicode"/>
                <a:cs typeface="Lucida Sans Unicode"/>
              </a:rPr>
              <a:t>styles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defined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by</a:t>
            </a:r>
            <a:r>
              <a:rPr sz="2200" spc="-4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the</a:t>
            </a:r>
            <a:r>
              <a:rPr sz="2200" spc="-40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Lucida Sans Unicode"/>
                <a:cs typeface="Lucida Sans Unicode"/>
              </a:rPr>
              <a:t>user.</a:t>
            </a:r>
            <a:endParaRPr sz="2200" dirty="0">
              <a:latin typeface="Lucida Sans Unicode"/>
              <a:cs typeface="Lucida Sans Unicode"/>
            </a:endParaRPr>
          </a:p>
          <a:p>
            <a:pPr marL="762635" marR="596265" lvl="1" indent="-228600">
              <a:lnSpc>
                <a:spcPct val="79500"/>
              </a:lnSpc>
              <a:spcBef>
                <a:spcPts val="434"/>
              </a:spcBef>
              <a:buClr>
                <a:srgbClr val="DA1F28"/>
              </a:buClr>
              <a:buFont typeface="Wingdings 2"/>
              <a:buChar char="•"/>
              <a:tabLst>
                <a:tab pos="762635" algn="l"/>
              </a:tabLst>
            </a:pPr>
            <a:r>
              <a:rPr sz="2200" dirty="0">
                <a:latin typeface="Lucida Sans Unicode"/>
                <a:cs typeface="Lucida Sans Unicode"/>
              </a:rPr>
              <a:t>Styles</a:t>
            </a:r>
            <a:r>
              <a:rPr sz="2200" spc="-4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defined</a:t>
            </a:r>
            <a:r>
              <a:rPr sz="2200" spc="-4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by</a:t>
            </a:r>
            <a:r>
              <a:rPr sz="2200" spc="-4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the</a:t>
            </a:r>
            <a:r>
              <a:rPr sz="2200" spc="-4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user</a:t>
            </a:r>
            <a:r>
              <a:rPr sz="2200" spc="-4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take</a:t>
            </a:r>
            <a:r>
              <a:rPr sz="2200" spc="-4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precedence</a:t>
            </a:r>
            <a:r>
              <a:rPr sz="2200" spc="-45" dirty="0">
                <a:latin typeface="Lucida Sans Unicode"/>
                <a:cs typeface="Lucida Sans Unicode"/>
              </a:rPr>
              <a:t> </a:t>
            </a:r>
            <a:r>
              <a:rPr sz="2200" spc="-20" dirty="0">
                <a:latin typeface="Lucida Sans Unicode"/>
                <a:cs typeface="Lucida Sans Unicode"/>
              </a:rPr>
              <a:t>over </a:t>
            </a:r>
            <a:r>
              <a:rPr sz="2200" dirty="0">
                <a:latin typeface="Lucida Sans Unicode"/>
                <a:cs typeface="Lucida Sans Unicode"/>
              </a:rPr>
              <a:t>styles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defined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by</a:t>
            </a:r>
            <a:r>
              <a:rPr sz="2200" spc="-4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the</a:t>
            </a:r>
            <a:r>
              <a:rPr sz="2200" spc="-3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user</a:t>
            </a:r>
            <a:r>
              <a:rPr sz="2200" spc="-40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Lucida Sans Unicode"/>
                <a:cs typeface="Lucida Sans Unicode"/>
              </a:rPr>
              <a:t>agent.</a:t>
            </a:r>
            <a:endParaRPr sz="22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100" y="554566"/>
            <a:ext cx="4394200" cy="5757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©1992-</a:t>
            </a:r>
            <a:r>
              <a:rPr dirty="0"/>
              <a:t>2013</a:t>
            </a:r>
            <a:r>
              <a:rPr spc="-2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Pearson</a:t>
            </a:r>
            <a:r>
              <a:rPr spc="-20" dirty="0"/>
              <a:t> </a:t>
            </a:r>
            <a:r>
              <a:rPr dirty="0"/>
              <a:t>Education,</a:t>
            </a:r>
            <a:r>
              <a:rPr spc="-25" dirty="0"/>
              <a:t> </a:t>
            </a:r>
            <a:r>
              <a:rPr dirty="0"/>
              <a:t>Inc.</a:t>
            </a:r>
            <a:r>
              <a:rPr spc="-20" dirty="0"/>
              <a:t> </a:t>
            </a:r>
            <a:r>
              <a:rPr spc="-25" dirty="0"/>
              <a:t>All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Rights</a:t>
            </a:r>
            <a:r>
              <a:rPr spc="-3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1187</Words>
  <Application>Microsoft Office PowerPoint</Application>
  <PresentationFormat>On-screen Show (4:3)</PresentationFormat>
  <Paragraphs>157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Lucida Console</vt:lpstr>
      <vt:lpstr>Lucida Sans Unicode</vt:lpstr>
      <vt:lpstr>Wingdings 2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 Classes</vt:lpstr>
      <vt:lpstr>PowerPoint Presentation</vt:lpstr>
      <vt:lpstr>PowerPoint Presentation</vt:lpstr>
      <vt:lpstr>PowerPoint Presentation</vt:lpstr>
      <vt:lpstr>PowerPoint Presentation</vt:lpstr>
      <vt:lpstr>&lt;p style="font-size: 20pt; color:deepskyblue;" &gt; This is an inline-style example. &lt;/p&gt;</vt:lpstr>
      <vt:lpstr>PowerPoint Presentation</vt:lpstr>
      <vt:lpstr>&lt;head&gt;</vt:lpstr>
      <vt:lpstr>PowerPoint Presentation</vt:lpstr>
      <vt:lpstr>font-family Property</vt:lpstr>
      <vt:lpstr>font-size Property</vt:lpstr>
      <vt:lpstr>font-size Property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Flora, Michael</cp:lastModifiedBy>
  <cp:revision>1</cp:revision>
  <dcterms:created xsi:type="dcterms:W3CDTF">2023-12-21T07:10:57Z</dcterms:created>
  <dcterms:modified xsi:type="dcterms:W3CDTF">2023-12-22T17:50:03Z</dcterms:modified>
</cp:coreProperties>
</file>