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jpg" ContentType="image/jpg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872" y="5945123"/>
            <a:ext cx="4899660" cy="913130"/>
          </a:xfrm>
          <a:custGeom>
            <a:avLst/>
            <a:gdLst/>
            <a:ahLst/>
            <a:cxnLst/>
            <a:rect l="l" t="t" r="r" b="b"/>
            <a:pathLst>
              <a:path w="4899660" h="913129">
                <a:moveTo>
                  <a:pt x="85583" y="21310"/>
                </a:moveTo>
                <a:lnTo>
                  <a:pt x="3638402" y="912873"/>
                </a:lnTo>
                <a:lnTo>
                  <a:pt x="4899651" y="912873"/>
                </a:lnTo>
                <a:lnTo>
                  <a:pt x="85583" y="21310"/>
                </a:lnTo>
                <a:close/>
              </a:path>
              <a:path w="4899660" h="913129">
                <a:moveTo>
                  <a:pt x="660" y="0"/>
                </a:moveTo>
                <a:lnTo>
                  <a:pt x="0" y="5460"/>
                </a:lnTo>
                <a:lnTo>
                  <a:pt x="85583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86155" y="5939028"/>
            <a:ext cx="3655695" cy="919480"/>
          </a:xfrm>
          <a:custGeom>
            <a:avLst/>
            <a:gdLst/>
            <a:ahLst/>
            <a:cxnLst/>
            <a:rect l="l" t="t" r="r" b="b"/>
            <a:pathLst>
              <a:path w="3655695" h="919479">
                <a:moveTo>
                  <a:pt x="0" y="0"/>
                </a:moveTo>
                <a:lnTo>
                  <a:pt x="7924" y="6350"/>
                </a:lnTo>
                <a:lnTo>
                  <a:pt x="2871728" y="918969"/>
                </a:lnTo>
                <a:lnTo>
                  <a:pt x="3655490" y="9189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5789678"/>
            <a:ext cx="3396234" cy="10660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5784670"/>
            <a:ext cx="3370854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256932" y="150677"/>
            <a:ext cx="397962" cy="3889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305800" y="152400"/>
            <a:ext cx="304800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343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8305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628888" y="132587"/>
            <a:ext cx="416051" cy="4160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686800" y="152400"/>
            <a:ext cx="304800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724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8686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247888" y="132587"/>
            <a:ext cx="416051" cy="4160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8305800" y="152400"/>
            <a:ext cx="304800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8343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8305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8628888" y="132587"/>
            <a:ext cx="416051" cy="4160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8686800" y="152400"/>
            <a:ext cx="304800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8724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686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68" y="1437817"/>
            <a:ext cx="4556760" cy="395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819401"/>
            <a:ext cx="7899400" cy="399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15510" y="6420808"/>
            <a:ext cx="2436495" cy="31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Relationship Id="rId4" Type="http://schemas.openxmlformats.org/officeDocument/2006/relationships/image" Target="../media/image3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7067" y="4953000"/>
            <a:ext cx="7457440" cy="487680"/>
          </a:xfrm>
          <a:custGeom>
            <a:avLst/>
            <a:gdLst/>
            <a:ahLst/>
            <a:cxnLst/>
            <a:rect l="l" t="t" r="r" b="b"/>
            <a:pathLst>
              <a:path w="7457440" h="487679">
                <a:moveTo>
                  <a:pt x="7456932" y="0"/>
                </a:moveTo>
                <a:lnTo>
                  <a:pt x="0" y="289687"/>
                </a:lnTo>
                <a:lnTo>
                  <a:pt x="7456932" y="487680"/>
                </a:lnTo>
                <a:lnTo>
                  <a:pt x="7456932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2471" y="5237988"/>
            <a:ext cx="9031605" cy="788035"/>
          </a:xfrm>
          <a:custGeom>
            <a:avLst/>
            <a:gdLst/>
            <a:ahLst/>
            <a:cxnLst/>
            <a:rect l="l" t="t" r="r" b="b"/>
            <a:pathLst>
              <a:path w="9031605" h="788035">
                <a:moveTo>
                  <a:pt x="9031528" y="0"/>
                </a:moveTo>
                <a:lnTo>
                  <a:pt x="0" y="0"/>
                </a:lnTo>
                <a:lnTo>
                  <a:pt x="9031528" y="787908"/>
                </a:lnTo>
                <a:lnTo>
                  <a:pt x="9031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998720"/>
            <a:ext cx="9141714" cy="1856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991317"/>
            <a:ext cx="9143999" cy="801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37932" y="150677"/>
            <a:ext cx="397962" cy="3889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86800" y="152400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24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86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23994" y="1612379"/>
            <a:ext cx="6808480" cy="1869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70146" y="3596767"/>
            <a:ext cx="44577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4405" marR="5080" indent="-94234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solidFill>
                  <a:srgbClr val="464646"/>
                </a:solidFill>
                <a:latin typeface="Lucida Sans Unicode"/>
                <a:cs typeface="Lucida Sans Unicode"/>
              </a:rPr>
              <a:t>Internet </a:t>
            </a:r>
            <a:r>
              <a:rPr dirty="0" sz="2700">
                <a:solidFill>
                  <a:srgbClr val="464646"/>
                </a:solidFill>
                <a:latin typeface="Lucida Sans Unicode"/>
                <a:cs typeface="Lucida Sans Unicode"/>
              </a:rPr>
              <a:t>&amp; </a:t>
            </a:r>
            <a:r>
              <a:rPr dirty="0" sz="2700" spc="-5">
                <a:solidFill>
                  <a:srgbClr val="464646"/>
                </a:solidFill>
                <a:latin typeface="Lucida Sans Unicode"/>
                <a:cs typeface="Lucida Sans Unicode"/>
              </a:rPr>
              <a:t>World Wide </a:t>
            </a:r>
            <a:r>
              <a:rPr dirty="0" sz="2700" spc="-10">
                <a:solidFill>
                  <a:srgbClr val="464646"/>
                </a:solidFill>
                <a:latin typeface="Lucida Sans Unicode"/>
                <a:cs typeface="Lucida Sans Unicode"/>
              </a:rPr>
              <a:t>Web  </a:t>
            </a:r>
            <a:r>
              <a:rPr dirty="0" sz="2700">
                <a:solidFill>
                  <a:srgbClr val="464646"/>
                </a:solidFill>
                <a:latin typeface="Lucida Sans Unicode"/>
                <a:cs typeface="Lucida Sans Unicode"/>
              </a:rPr>
              <a:t>How </a:t>
            </a:r>
            <a:r>
              <a:rPr dirty="0" sz="2700" spc="-5">
                <a:solidFill>
                  <a:srgbClr val="464646"/>
                </a:solidFill>
                <a:latin typeface="Lucida Sans Unicode"/>
                <a:cs typeface="Lucida Sans Unicode"/>
              </a:rPr>
              <a:t>to </a:t>
            </a:r>
            <a:r>
              <a:rPr dirty="0" sz="2700">
                <a:solidFill>
                  <a:srgbClr val="464646"/>
                </a:solidFill>
                <a:latin typeface="Lucida Sans Unicode"/>
                <a:cs typeface="Lucida Sans Unicode"/>
              </a:rPr>
              <a:t>Program,</a:t>
            </a:r>
            <a:r>
              <a:rPr dirty="0" sz="2700" spc="-11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5">
                <a:solidFill>
                  <a:srgbClr val="464646"/>
                </a:solidFill>
                <a:latin typeface="Lucida Sans Unicode"/>
                <a:cs typeface="Lucida Sans Unicode"/>
              </a:rPr>
              <a:t>5/e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8583" y="6561226"/>
            <a:ext cx="30022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E8EFF4"/>
                </a:solidFill>
                <a:latin typeface="Arial"/>
                <a:cs typeface="Arial"/>
              </a:rPr>
              <a:t>Copyright </a:t>
            </a:r>
            <a:r>
              <a:rPr dirty="0" sz="1000" spc="-5">
                <a:solidFill>
                  <a:srgbClr val="E8EFF4"/>
                </a:solidFill>
                <a:latin typeface="Arial"/>
                <a:cs typeface="Arial"/>
              </a:rPr>
              <a:t>© Pearson, Inc. 2013. All Rights</a:t>
            </a:r>
            <a:r>
              <a:rPr dirty="0" sz="1000" spc="20">
                <a:solidFill>
                  <a:srgbClr val="E8EFF4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E8EFF4"/>
                </a:solidFill>
                <a:latin typeface="Arial"/>
                <a:cs typeface="Arial"/>
              </a:rPr>
              <a:t>Reserved.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5165"/>
            <a:ext cx="7950834" cy="43014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68605" marR="99695" indent="-256540">
              <a:lnSpc>
                <a:spcPts val="2160"/>
              </a:lnSpc>
              <a:spcBef>
                <a:spcPts val="37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000" spc="-5">
                <a:latin typeface="Lucida Sans Unicode"/>
                <a:cs typeface="Lucida Sans Unicode"/>
              </a:rPr>
              <a:t>Block-level </a:t>
            </a:r>
            <a:r>
              <a:rPr dirty="0" sz="2000">
                <a:latin typeface="Lucida Sans Unicode"/>
                <a:cs typeface="Lucida Sans Unicode"/>
              </a:rPr>
              <a:t>HTML5 </a:t>
            </a:r>
            <a:r>
              <a:rPr dirty="0" sz="2000" spc="-5">
                <a:latin typeface="Lucida Sans Unicode"/>
                <a:cs typeface="Lucida Sans Unicode"/>
              </a:rPr>
              <a:t>elements </a:t>
            </a:r>
            <a:r>
              <a:rPr dirty="0" sz="2000">
                <a:latin typeface="Lucida Sans Unicode"/>
                <a:cs typeface="Lucida Sans Unicode"/>
              </a:rPr>
              <a:t>have a </a:t>
            </a:r>
            <a:r>
              <a:rPr dirty="0" sz="2000" spc="-5">
                <a:latin typeface="Lucida Sans Unicode"/>
                <a:cs typeface="Lucida Sans Unicode"/>
              </a:rPr>
              <a:t>virtual box drawn around  them based </a:t>
            </a:r>
            <a:r>
              <a:rPr dirty="0" sz="2000" spc="5">
                <a:latin typeface="Lucida Sans Unicode"/>
                <a:cs typeface="Lucida Sans Unicode"/>
              </a:rPr>
              <a:t>on </a:t>
            </a:r>
            <a:r>
              <a:rPr dirty="0" sz="2000" spc="-5">
                <a:latin typeface="Lucida Sans Unicode"/>
                <a:cs typeface="Lucida Sans Unicode"/>
              </a:rPr>
              <a:t>the </a:t>
            </a:r>
            <a:r>
              <a:rPr dirty="0" sz="2000" spc="5">
                <a:latin typeface="Lucida Sans Unicode"/>
                <a:cs typeface="Lucida Sans Unicode"/>
              </a:rPr>
              <a:t>box</a:t>
            </a:r>
            <a:r>
              <a:rPr dirty="0" sz="2000" spc="-30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model</a:t>
            </a:r>
            <a:endParaRPr sz="20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ts val="2160"/>
              </a:lnSpc>
              <a:spcBef>
                <a:spcPts val="39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000">
                <a:latin typeface="Lucida Sans Unicode"/>
                <a:cs typeface="Lucida Sans Unicode"/>
              </a:rPr>
              <a:t>When </a:t>
            </a:r>
            <a:r>
              <a:rPr dirty="0" sz="2000" spc="-5">
                <a:latin typeface="Lucida Sans Unicode"/>
                <a:cs typeface="Lucida Sans Unicode"/>
              </a:rPr>
              <a:t>the </a:t>
            </a:r>
            <a:r>
              <a:rPr dirty="0" sz="2000">
                <a:latin typeface="Lucida Sans Unicode"/>
                <a:cs typeface="Lucida Sans Unicode"/>
              </a:rPr>
              <a:t>browser </a:t>
            </a:r>
            <a:r>
              <a:rPr dirty="0" sz="2000" spc="-5">
                <a:latin typeface="Lucida Sans Unicode"/>
                <a:cs typeface="Lucida Sans Unicode"/>
              </a:rPr>
              <a:t>renders an element </a:t>
            </a:r>
            <a:r>
              <a:rPr dirty="0" sz="2000">
                <a:latin typeface="Lucida Sans Unicode"/>
                <a:cs typeface="Lucida Sans Unicode"/>
              </a:rPr>
              <a:t>using </a:t>
            </a:r>
            <a:r>
              <a:rPr dirty="0" sz="2000" spc="-5">
                <a:latin typeface="Lucida Sans Unicode"/>
                <a:cs typeface="Lucida Sans Unicode"/>
              </a:rPr>
              <a:t>the </a:t>
            </a:r>
            <a:r>
              <a:rPr dirty="0" sz="2000">
                <a:latin typeface="Lucida Sans Unicode"/>
                <a:cs typeface="Lucida Sans Unicode"/>
              </a:rPr>
              <a:t>box model,  </a:t>
            </a:r>
            <a:r>
              <a:rPr dirty="0" sz="2000" spc="-5">
                <a:latin typeface="Lucida Sans Unicode"/>
                <a:cs typeface="Lucida Sans Unicode"/>
              </a:rPr>
              <a:t>the </a:t>
            </a:r>
            <a:r>
              <a:rPr dirty="0" sz="2000">
                <a:latin typeface="Lucida Sans Unicode"/>
                <a:cs typeface="Lucida Sans Unicode"/>
              </a:rPr>
              <a:t>content </a:t>
            </a:r>
            <a:r>
              <a:rPr dirty="0" sz="2000" spc="-5">
                <a:latin typeface="Lucida Sans Unicode"/>
                <a:cs typeface="Lucida Sans Unicode"/>
              </a:rPr>
              <a:t>is </a:t>
            </a:r>
            <a:r>
              <a:rPr dirty="0" sz="2000">
                <a:latin typeface="Lucida Sans Unicode"/>
                <a:cs typeface="Lucida Sans Unicode"/>
              </a:rPr>
              <a:t>surrounded </a:t>
            </a:r>
            <a:r>
              <a:rPr dirty="0" sz="2000" spc="-5">
                <a:latin typeface="Lucida Sans Unicode"/>
                <a:cs typeface="Lucida Sans Unicode"/>
              </a:rPr>
              <a:t>by padding, </a:t>
            </a:r>
            <a:r>
              <a:rPr dirty="0" sz="2000">
                <a:latin typeface="Lucida Sans Unicode"/>
                <a:cs typeface="Lucida Sans Unicode"/>
              </a:rPr>
              <a:t>a margin and a</a:t>
            </a:r>
            <a:r>
              <a:rPr dirty="0" sz="2000" spc="-2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border.</a:t>
            </a:r>
            <a:endParaRPr sz="20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80"/>
              </a:spcBef>
              <a:buClr>
                <a:srgbClr val="2CA1BE"/>
              </a:buClr>
              <a:buSzPct val="68181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200" spc="-5">
                <a:latin typeface="Lucida Sans Unicode"/>
                <a:cs typeface="Lucida Sans Unicode"/>
              </a:rPr>
              <a:t>Padding</a:t>
            </a:r>
            <a:endParaRPr sz="22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ts val="2055"/>
              </a:lnSpc>
              <a:spcBef>
                <a:spcPts val="13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1800" spc="-5">
                <a:latin typeface="Lucida Sans Unicode"/>
                <a:cs typeface="Lucida Sans Unicode"/>
              </a:rPr>
              <a:t>The </a:t>
            </a:r>
            <a:r>
              <a:rPr dirty="0" sz="1800" spc="-10">
                <a:latin typeface="Lucida Sans Unicode"/>
                <a:cs typeface="Lucida Sans Unicode"/>
              </a:rPr>
              <a:t>padding </a:t>
            </a:r>
            <a:r>
              <a:rPr dirty="0" sz="1800" spc="-5">
                <a:latin typeface="Lucida Sans Unicode"/>
                <a:cs typeface="Lucida Sans Unicode"/>
              </a:rPr>
              <a:t>property determines the distance between</a:t>
            </a:r>
            <a:r>
              <a:rPr dirty="0" sz="1800" spc="7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the</a:t>
            </a:r>
            <a:endParaRPr sz="1800">
              <a:latin typeface="Lucida Sans Unicode"/>
              <a:cs typeface="Lucida Sans Unicode"/>
            </a:endParaRPr>
          </a:p>
          <a:p>
            <a:pPr marL="524510">
              <a:lnSpc>
                <a:spcPts val="2055"/>
              </a:lnSpc>
            </a:pPr>
            <a:r>
              <a:rPr dirty="0" sz="1800" spc="-5">
                <a:latin typeface="Lucida Sans Unicode"/>
                <a:cs typeface="Lucida Sans Unicode"/>
              </a:rPr>
              <a:t>content </a:t>
            </a:r>
            <a:r>
              <a:rPr dirty="0" sz="1800" spc="-10">
                <a:latin typeface="Lucida Sans Unicode"/>
                <a:cs typeface="Lucida Sans Unicode"/>
              </a:rPr>
              <a:t>inside </a:t>
            </a:r>
            <a:r>
              <a:rPr dirty="0" sz="1800" spc="-5">
                <a:latin typeface="Lucida Sans Unicode"/>
                <a:cs typeface="Lucida Sans Unicode"/>
              </a:rPr>
              <a:t>an element and the edge of </a:t>
            </a:r>
            <a:r>
              <a:rPr dirty="0" sz="1800">
                <a:latin typeface="Lucida Sans Unicode"/>
                <a:cs typeface="Lucida Sans Unicode"/>
              </a:rPr>
              <a:t>the</a:t>
            </a:r>
            <a:r>
              <a:rPr dirty="0" sz="1800" spc="4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element</a:t>
            </a:r>
            <a:endParaRPr sz="1800">
              <a:latin typeface="Lucida Sans Unicode"/>
              <a:cs typeface="Lucida Sans Unicode"/>
            </a:endParaRPr>
          </a:p>
          <a:p>
            <a:pPr lvl="1" marL="524510" marR="376555" indent="-229235">
              <a:lnSpc>
                <a:spcPts val="1939"/>
              </a:lnSpc>
              <a:spcBef>
                <a:spcPts val="37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1800" spc="-5">
                <a:latin typeface="Lucida Sans Unicode"/>
                <a:cs typeface="Lucida Sans Unicode"/>
              </a:rPr>
              <a:t>Padding be set </a:t>
            </a:r>
            <a:r>
              <a:rPr dirty="0" sz="1800">
                <a:latin typeface="Lucida Sans Unicode"/>
                <a:cs typeface="Lucida Sans Unicode"/>
              </a:rPr>
              <a:t>for </a:t>
            </a:r>
            <a:r>
              <a:rPr dirty="0" sz="1800" spc="-5">
                <a:latin typeface="Lucida Sans Unicode"/>
                <a:cs typeface="Lucida Sans Unicode"/>
              </a:rPr>
              <a:t>each side of </a:t>
            </a:r>
            <a:r>
              <a:rPr dirty="0" sz="1800">
                <a:latin typeface="Lucida Sans Unicode"/>
                <a:cs typeface="Lucida Sans Unicode"/>
              </a:rPr>
              <a:t>the </a:t>
            </a:r>
            <a:r>
              <a:rPr dirty="0" sz="1800" spc="-5">
                <a:latin typeface="Lucida Sans Unicode"/>
                <a:cs typeface="Lucida Sans Unicode"/>
              </a:rPr>
              <a:t>box by using </a:t>
            </a:r>
            <a:r>
              <a:rPr dirty="0" sz="1800" spc="-5">
                <a:latin typeface="Lucida Console"/>
                <a:cs typeface="Lucida Console"/>
              </a:rPr>
              <a:t>padding-top</a:t>
            </a:r>
            <a:r>
              <a:rPr dirty="0" sz="1800" spc="-5">
                <a:latin typeface="Lucida Sans Unicode"/>
                <a:cs typeface="Lucida Sans Unicode"/>
              </a:rPr>
              <a:t>,  </a:t>
            </a:r>
            <a:r>
              <a:rPr dirty="0" sz="1800" spc="-5">
                <a:latin typeface="Lucida Console"/>
                <a:cs typeface="Lucida Console"/>
              </a:rPr>
              <a:t>padding-right</a:t>
            </a:r>
            <a:r>
              <a:rPr dirty="0" sz="1800" spc="-5">
                <a:latin typeface="Lucida Sans Unicode"/>
                <a:cs typeface="Lucida Sans Unicode"/>
              </a:rPr>
              <a:t>, </a:t>
            </a:r>
            <a:r>
              <a:rPr dirty="0" sz="1800" spc="-5">
                <a:latin typeface="Lucida Console"/>
                <a:cs typeface="Lucida Console"/>
              </a:rPr>
              <a:t>padding-left </a:t>
            </a:r>
            <a:r>
              <a:rPr dirty="0" sz="1800" spc="-5">
                <a:latin typeface="Lucida Sans Unicode"/>
                <a:cs typeface="Lucida Sans Unicode"/>
              </a:rPr>
              <a:t>and</a:t>
            </a:r>
            <a:r>
              <a:rPr dirty="0" sz="1800" spc="-37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Console"/>
                <a:cs typeface="Lucida Console"/>
              </a:rPr>
              <a:t>padding-bottom</a:t>
            </a:r>
            <a:endParaRPr sz="1800">
              <a:latin typeface="Lucida Console"/>
              <a:cs typeface="Lucida Console"/>
            </a:endParaRPr>
          </a:p>
          <a:p>
            <a:pPr marL="268605" indent="-256540">
              <a:lnSpc>
                <a:spcPct val="100000"/>
              </a:lnSpc>
              <a:spcBef>
                <a:spcPts val="30"/>
              </a:spcBef>
              <a:buClr>
                <a:srgbClr val="2CA1BE"/>
              </a:buClr>
              <a:buSzPct val="68181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200" spc="-10">
                <a:latin typeface="Lucida Sans Unicode"/>
                <a:cs typeface="Lucida Sans Unicode"/>
              </a:rPr>
              <a:t>Margin</a:t>
            </a:r>
            <a:endParaRPr sz="22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ts val="2055"/>
              </a:lnSpc>
              <a:spcBef>
                <a:spcPts val="12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1800" spc="-5">
                <a:latin typeface="Lucida Sans Unicode"/>
                <a:cs typeface="Lucida Sans Unicode"/>
              </a:rPr>
              <a:t>Determines the distance between the element’s edge and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any</a:t>
            </a:r>
            <a:endParaRPr sz="1800">
              <a:latin typeface="Lucida Sans Unicode"/>
              <a:cs typeface="Lucida Sans Unicode"/>
            </a:endParaRPr>
          </a:p>
          <a:p>
            <a:pPr marL="524510">
              <a:lnSpc>
                <a:spcPts val="2055"/>
              </a:lnSpc>
            </a:pPr>
            <a:r>
              <a:rPr dirty="0" sz="1800" spc="-10">
                <a:latin typeface="Lucida Sans Unicode"/>
                <a:cs typeface="Lucida Sans Unicode"/>
              </a:rPr>
              <a:t>outside</a:t>
            </a:r>
            <a:r>
              <a:rPr dirty="0" sz="1800">
                <a:latin typeface="Lucida Sans Unicode"/>
                <a:cs typeface="Lucida Sans Unicode"/>
              </a:rPr>
              <a:t> text</a:t>
            </a:r>
            <a:endParaRPr sz="1800">
              <a:latin typeface="Lucida Sans Unicode"/>
              <a:cs typeface="Lucida Sans Unicode"/>
            </a:endParaRPr>
          </a:p>
          <a:p>
            <a:pPr lvl="1" marL="524510" marR="365760" indent="-229235">
              <a:lnSpc>
                <a:spcPct val="92500"/>
              </a:lnSpc>
              <a:spcBef>
                <a:spcPts val="24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1800" spc="-5">
                <a:latin typeface="Lucida Sans Unicode"/>
                <a:cs typeface="Lucida Sans Unicode"/>
              </a:rPr>
              <a:t>Margins </a:t>
            </a:r>
            <a:r>
              <a:rPr dirty="0" sz="1800">
                <a:latin typeface="Lucida Sans Unicode"/>
                <a:cs typeface="Lucida Sans Unicode"/>
              </a:rPr>
              <a:t>for </a:t>
            </a:r>
            <a:r>
              <a:rPr dirty="0" sz="1800" spc="-5">
                <a:latin typeface="Lucida Sans Unicode"/>
                <a:cs typeface="Lucida Sans Unicode"/>
              </a:rPr>
              <a:t>individual sides of an element can be specified by  using </a:t>
            </a:r>
            <a:r>
              <a:rPr dirty="0" sz="1800" spc="-5">
                <a:latin typeface="Lucida Console"/>
                <a:cs typeface="Lucida Console"/>
              </a:rPr>
              <a:t>margin-top</a:t>
            </a:r>
            <a:r>
              <a:rPr dirty="0" sz="1800" spc="-5">
                <a:latin typeface="Lucida Sans Unicode"/>
                <a:cs typeface="Lucida Sans Unicode"/>
              </a:rPr>
              <a:t>, </a:t>
            </a:r>
            <a:r>
              <a:rPr dirty="0" sz="1800" spc="-5">
                <a:latin typeface="Lucida Console"/>
                <a:cs typeface="Lucida Console"/>
              </a:rPr>
              <a:t>margin-right</a:t>
            </a:r>
            <a:r>
              <a:rPr dirty="0" sz="1800" spc="-5">
                <a:latin typeface="Lucida Sans Unicode"/>
                <a:cs typeface="Lucida Sans Unicode"/>
              </a:rPr>
              <a:t>, </a:t>
            </a:r>
            <a:r>
              <a:rPr dirty="0" sz="1800" spc="-5">
                <a:latin typeface="Lucida Console"/>
                <a:cs typeface="Lucida Console"/>
              </a:rPr>
              <a:t>margin-left </a:t>
            </a:r>
            <a:r>
              <a:rPr dirty="0" sz="1800" spc="-5">
                <a:latin typeface="Lucida Sans Unicode"/>
                <a:cs typeface="Lucida Sans Unicode"/>
              </a:rPr>
              <a:t>and</a:t>
            </a:r>
            <a:r>
              <a:rPr dirty="0" sz="1800" spc="-29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Console"/>
                <a:cs typeface="Lucida Console"/>
              </a:rPr>
              <a:t>margin-  </a:t>
            </a:r>
            <a:r>
              <a:rPr dirty="0" sz="1800">
                <a:latin typeface="Lucida Console"/>
                <a:cs typeface="Lucida Console"/>
              </a:rPr>
              <a:t>bottom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255" y="572973"/>
            <a:ext cx="7695452" cy="44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872" y="5945123"/>
            <a:ext cx="4899660" cy="913130"/>
          </a:xfrm>
          <a:custGeom>
            <a:avLst/>
            <a:gdLst/>
            <a:ahLst/>
            <a:cxnLst/>
            <a:rect l="l" t="t" r="r" b="b"/>
            <a:pathLst>
              <a:path w="4899660" h="913129">
                <a:moveTo>
                  <a:pt x="85583" y="21310"/>
                </a:moveTo>
                <a:lnTo>
                  <a:pt x="3638402" y="912873"/>
                </a:lnTo>
                <a:lnTo>
                  <a:pt x="4899651" y="912873"/>
                </a:lnTo>
                <a:lnTo>
                  <a:pt x="85583" y="21310"/>
                </a:lnTo>
                <a:close/>
              </a:path>
              <a:path w="4899660" h="913129">
                <a:moveTo>
                  <a:pt x="660" y="0"/>
                </a:moveTo>
                <a:lnTo>
                  <a:pt x="0" y="5460"/>
                </a:lnTo>
                <a:lnTo>
                  <a:pt x="85583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6155" y="5939028"/>
            <a:ext cx="3655695" cy="919480"/>
          </a:xfrm>
          <a:custGeom>
            <a:avLst/>
            <a:gdLst/>
            <a:ahLst/>
            <a:cxnLst/>
            <a:rect l="l" t="t" r="r" b="b"/>
            <a:pathLst>
              <a:path w="3655695" h="919479">
                <a:moveTo>
                  <a:pt x="0" y="0"/>
                </a:moveTo>
                <a:lnTo>
                  <a:pt x="7924" y="6350"/>
                </a:lnTo>
                <a:lnTo>
                  <a:pt x="2871728" y="918969"/>
                </a:lnTo>
                <a:lnTo>
                  <a:pt x="3655490" y="9189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789678"/>
            <a:ext cx="3396234" cy="1066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784670"/>
            <a:ext cx="3370854" cy="1073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56932" y="150677"/>
            <a:ext cx="397962" cy="3889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05800" y="152400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43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05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28888" y="132587"/>
            <a:ext cx="416051" cy="4160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86800" y="152400"/>
            <a:ext cx="3048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249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86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291" y="572973"/>
            <a:ext cx="4825754" cy="4443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79041" y="1908810"/>
            <a:ext cx="6522720" cy="3731260"/>
          </a:xfrm>
          <a:custGeom>
            <a:avLst/>
            <a:gdLst/>
            <a:ahLst/>
            <a:cxnLst/>
            <a:rect l="l" t="t" r="r" b="b"/>
            <a:pathLst>
              <a:path w="6522720" h="3731260">
                <a:moveTo>
                  <a:pt x="0" y="3730752"/>
                </a:moveTo>
                <a:lnTo>
                  <a:pt x="6522720" y="3730752"/>
                </a:lnTo>
                <a:lnTo>
                  <a:pt x="6522720" y="0"/>
                </a:lnTo>
                <a:lnTo>
                  <a:pt x="0" y="0"/>
                </a:lnTo>
                <a:lnTo>
                  <a:pt x="0" y="3730752"/>
                </a:lnTo>
                <a:close/>
              </a:path>
            </a:pathLst>
          </a:custGeom>
          <a:solidFill>
            <a:srgbClr val="EB63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75866" y="2428494"/>
            <a:ext cx="5438140" cy="2667000"/>
          </a:xfrm>
          <a:custGeom>
            <a:avLst/>
            <a:gdLst/>
            <a:ahLst/>
            <a:cxnLst/>
            <a:rect l="l" t="t" r="r" b="b"/>
            <a:pathLst>
              <a:path w="5438140" h="2667000">
                <a:moveTo>
                  <a:pt x="0" y="2666999"/>
                </a:moveTo>
                <a:lnTo>
                  <a:pt x="5437632" y="2666999"/>
                </a:lnTo>
                <a:lnTo>
                  <a:pt x="5437632" y="0"/>
                </a:lnTo>
                <a:lnTo>
                  <a:pt x="0" y="0"/>
                </a:lnTo>
                <a:lnTo>
                  <a:pt x="0" y="2666999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95550" y="2971038"/>
            <a:ext cx="4308475" cy="1495425"/>
          </a:xfrm>
          <a:custGeom>
            <a:avLst/>
            <a:gdLst/>
            <a:ahLst/>
            <a:cxnLst/>
            <a:rect l="l" t="t" r="r" b="b"/>
            <a:pathLst>
              <a:path w="4308475" h="1495425">
                <a:moveTo>
                  <a:pt x="0" y="1495044"/>
                </a:moveTo>
                <a:lnTo>
                  <a:pt x="4308348" y="1495044"/>
                </a:lnTo>
                <a:lnTo>
                  <a:pt x="4308348" y="0"/>
                </a:lnTo>
                <a:lnTo>
                  <a:pt x="0" y="0"/>
                </a:lnTo>
                <a:lnTo>
                  <a:pt x="0" y="149504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02457" y="3341370"/>
            <a:ext cx="3482340" cy="704215"/>
          </a:xfrm>
          <a:custGeom>
            <a:avLst/>
            <a:gdLst/>
            <a:ahLst/>
            <a:cxnLst/>
            <a:rect l="l" t="t" r="r" b="b"/>
            <a:pathLst>
              <a:path w="3482340" h="704214">
                <a:moveTo>
                  <a:pt x="0" y="704087"/>
                </a:moveTo>
                <a:lnTo>
                  <a:pt x="3482340" y="704087"/>
                </a:lnTo>
                <a:lnTo>
                  <a:pt x="3482340" y="0"/>
                </a:lnTo>
                <a:lnTo>
                  <a:pt x="0" y="0"/>
                </a:lnTo>
                <a:lnTo>
                  <a:pt x="0" y="70408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495550" y="2971038"/>
            <a:ext cx="4308475" cy="149542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algn="ctr" marR="41910">
              <a:lnSpc>
                <a:spcPct val="100000"/>
              </a:lnSpc>
              <a:spcBef>
                <a:spcPts val="550"/>
              </a:spcBef>
            </a:pPr>
            <a:r>
              <a:rPr dirty="0" sz="1200" spc="-5">
                <a:latin typeface="Times New Roman"/>
                <a:cs typeface="Times New Roman"/>
              </a:rPr>
              <a:t>padding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75866" y="2428494"/>
            <a:ext cx="5438140" cy="266700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R="214629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border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79041" y="1908810"/>
            <a:ext cx="6522720" cy="373126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algn="ctr" marR="224154">
              <a:lnSpc>
                <a:spcPct val="100000"/>
              </a:lnSpc>
              <a:spcBef>
                <a:spcPts val="740"/>
              </a:spcBef>
            </a:pPr>
            <a:r>
              <a:rPr dirty="0" sz="1200" spc="-10">
                <a:latin typeface="Times New Roman"/>
                <a:cs typeface="Times New Roman"/>
              </a:rPr>
              <a:t>Margin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(transparent)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02457" y="3341370"/>
            <a:ext cx="3482340" cy="70421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R="29209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content</a:t>
            </a:r>
            <a:endParaRPr sz="1200">
              <a:latin typeface="Times New Roman"/>
              <a:cs typeface="Times New Roman"/>
            </a:endParaRPr>
          </a:p>
          <a:p>
            <a:pPr algn="ctr" marR="30480">
              <a:lnSpc>
                <a:spcPct val="100000"/>
              </a:lnSpc>
              <a:spcBef>
                <a:spcPts val="735"/>
              </a:spcBef>
            </a:pPr>
            <a:r>
              <a:rPr dirty="0" sz="1200" spc="-5" i="1">
                <a:latin typeface="Times New Roman"/>
                <a:cs typeface="Times New Roman"/>
              </a:rPr>
              <a:t>content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width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81883" y="3742944"/>
            <a:ext cx="3491865" cy="76200"/>
          </a:xfrm>
          <a:custGeom>
            <a:avLst/>
            <a:gdLst/>
            <a:ahLst/>
            <a:cxnLst/>
            <a:rect l="l" t="t" r="r" b="b"/>
            <a:pathLst>
              <a:path w="349186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3491865" h="76200">
                <a:moveTo>
                  <a:pt x="3415283" y="0"/>
                </a:moveTo>
                <a:lnTo>
                  <a:pt x="3415283" y="76199"/>
                </a:lnTo>
                <a:lnTo>
                  <a:pt x="3478783" y="44449"/>
                </a:lnTo>
                <a:lnTo>
                  <a:pt x="3427983" y="44449"/>
                </a:lnTo>
                <a:lnTo>
                  <a:pt x="3427983" y="31749"/>
                </a:lnTo>
                <a:lnTo>
                  <a:pt x="3478783" y="31749"/>
                </a:lnTo>
                <a:lnTo>
                  <a:pt x="3415283" y="0"/>
                </a:lnTo>
                <a:close/>
              </a:path>
              <a:path w="3491865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3491865" h="76200">
                <a:moveTo>
                  <a:pt x="341528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3415283" y="44449"/>
                </a:lnTo>
                <a:lnTo>
                  <a:pt x="3415283" y="31749"/>
                </a:lnTo>
                <a:close/>
              </a:path>
              <a:path w="3491865" h="76200">
                <a:moveTo>
                  <a:pt x="3478783" y="31749"/>
                </a:moveTo>
                <a:lnTo>
                  <a:pt x="3427983" y="31749"/>
                </a:lnTo>
                <a:lnTo>
                  <a:pt x="3427983" y="44449"/>
                </a:lnTo>
                <a:lnTo>
                  <a:pt x="3478783" y="44449"/>
                </a:lnTo>
                <a:lnTo>
                  <a:pt x="3491483" y="38099"/>
                </a:lnTo>
                <a:lnTo>
                  <a:pt x="347878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08087"/>
            <a:ext cx="7920355" cy="383476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35"/>
              </a:spcBef>
              <a:buClr>
                <a:srgbClr val="2CA1BE"/>
              </a:buClr>
              <a:buSzPct val="678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800" spc="-10">
                <a:latin typeface="Lucida Sans Unicode"/>
                <a:cs typeface="Lucida Sans Unicode"/>
              </a:rPr>
              <a:t>Border</a:t>
            </a:r>
            <a:endParaRPr sz="28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7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The border is controlled </a:t>
            </a:r>
            <a:r>
              <a:rPr dirty="0" sz="2300">
                <a:latin typeface="Lucida Sans Unicode"/>
                <a:cs typeface="Lucida Sans Unicode"/>
              </a:rPr>
              <a:t>using </a:t>
            </a:r>
            <a:r>
              <a:rPr dirty="0" sz="2300" spc="-5">
                <a:latin typeface="Lucida Sans Unicode"/>
                <a:cs typeface="Lucida Sans Unicode"/>
              </a:rPr>
              <a:t>the</a:t>
            </a:r>
            <a:r>
              <a:rPr dirty="0" sz="2300" spc="-75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properties: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51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Console"/>
                <a:cs typeface="Lucida Console"/>
              </a:rPr>
              <a:t>border-width</a:t>
            </a:r>
            <a:endParaRPr sz="2300">
              <a:latin typeface="Lucida Console"/>
              <a:cs typeface="Lucida Console"/>
            </a:endParaRPr>
          </a:p>
          <a:p>
            <a:pPr lvl="2" marL="762635" marR="1232535" indent="-228600">
              <a:lnSpc>
                <a:spcPct val="102000"/>
              </a:lnSpc>
              <a:spcBef>
                <a:spcPts val="165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2100">
                <a:latin typeface="Lucida Sans Unicode"/>
                <a:cs typeface="Lucida Sans Unicode"/>
              </a:rPr>
              <a:t>May </a:t>
            </a:r>
            <a:r>
              <a:rPr dirty="0" sz="2100" spc="-5">
                <a:latin typeface="Lucida Sans Unicode"/>
                <a:cs typeface="Lucida Sans Unicode"/>
              </a:rPr>
              <a:t>be </a:t>
            </a:r>
            <a:r>
              <a:rPr dirty="0" sz="2100">
                <a:latin typeface="Lucida Sans Unicode"/>
                <a:cs typeface="Lucida Sans Unicode"/>
              </a:rPr>
              <a:t>set to any </a:t>
            </a:r>
            <a:r>
              <a:rPr dirty="0" sz="2100" spc="-5">
                <a:latin typeface="Lucida Sans Unicode"/>
                <a:cs typeface="Lucida Sans Unicode"/>
              </a:rPr>
              <a:t>of </a:t>
            </a:r>
            <a:r>
              <a:rPr dirty="0" sz="2100">
                <a:latin typeface="Lucida Sans Unicode"/>
                <a:cs typeface="Lucida Sans Unicode"/>
              </a:rPr>
              <a:t>the CSS </a:t>
            </a:r>
            <a:r>
              <a:rPr dirty="0" sz="2100" spc="-5">
                <a:latin typeface="Lucida Sans Unicode"/>
                <a:cs typeface="Lucida Sans Unicode"/>
              </a:rPr>
              <a:t>lengths or to</a:t>
            </a:r>
            <a:r>
              <a:rPr dirty="0" sz="2100" spc="-90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the  </a:t>
            </a:r>
            <a:r>
              <a:rPr dirty="0" sz="2100" spc="-5">
                <a:latin typeface="Lucida Sans Unicode"/>
                <a:cs typeface="Lucida Sans Unicode"/>
              </a:rPr>
              <a:t>predefined </a:t>
            </a:r>
            <a:r>
              <a:rPr dirty="0" sz="2100">
                <a:latin typeface="Lucida Sans Unicode"/>
                <a:cs typeface="Lucida Sans Unicode"/>
              </a:rPr>
              <a:t>value </a:t>
            </a:r>
            <a:r>
              <a:rPr dirty="0" sz="2100" spc="-5">
                <a:latin typeface="Lucida Sans Unicode"/>
                <a:cs typeface="Lucida Sans Unicode"/>
              </a:rPr>
              <a:t>of </a:t>
            </a:r>
            <a:r>
              <a:rPr dirty="0" sz="2100" spc="-10">
                <a:latin typeface="Lucida Console"/>
                <a:cs typeface="Lucida Console"/>
              </a:rPr>
              <a:t>thin</a:t>
            </a:r>
            <a:r>
              <a:rPr dirty="0" sz="2100" spc="-10">
                <a:latin typeface="Lucida Sans Unicode"/>
                <a:cs typeface="Lucida Sans Unicode"/>
              </a:rPr>
              <a:t>, </a:t>
            </a:r>
            <a:r>
              <a:rPr dirty="0" sz="2100" spc="-10">
                <a:latin typeface="Lucida Console"/>
                <a:cs typeface="Lucida Console"/>
              </a:rPr>
              <a:t>medium</a:t>
            </a:r>
            <a:r>
              <a:rPr dirty="0" sz="2100" spc="-565">
                <a:latin typeface="Lucida Console"/>
                <a:cs typeface="Lucida Console"/>
              </a:rPr>
              <a:t> </a:t>
            </a:r>
            <a:r>
              <a:rPr dirty="0" sz="2100" spc="-5">
                <a:latin typeface="Lucida Sans Unicode"/>
                <a:cs typeface="Lucida Sans Unicode"/>
              </a:rPr>
              <a:t>or </a:t>
            </a:r>
            <a:r>
              <a:rPr dirty="0" sz="2100" spc="-10">
                <a:latin typeface="Lucida Console"/>
                <a:cs typeface="Lucida Console"/>
              </a:rPr>
              <a:t>thick</a:t>
            </a:r>
            <a:endParaRPr sz="2100">
              <a:latin typeface="Lucida Console"/>
              <a:cs typeface="Lucida Console"/>
            </a:endParaRPr>
          </a:p>
          <a:p>
            <a:pPr lvl="1" marL="524510" indent="-229235">
              <a:lnSpc>
                <a:spcPct val="100000"/>
              </a:lnSpc>
              <a:spcBef>
                <a:spcPts val="434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Console"/>
                <a:cs typeface="Lucida Console"/>
              </a:rPr>
              <a:t>border-color</a:t>
            </a:r>
            <a:endParaRPr sz="2300">
              <a:latin typeface="Lucida Console"/>
              <a:cs typeface="Lucida Console"/>
            </a:endParaRPr>
          </a:p>
          <a:p>
            <a:pPr lvl="2" marL="762635" indent="-229235">
              <a:lnSpc>
                <a:spcPct val="100000"/>
              </a:lnSpc>
              <a:spcBef>
                <a:spcPts val="225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2100" spc="-5">
                <a:latin typeface="Lucida Sans Unicode"/>
                <a:cs typeface="Lucida Sans Unicode"/>
              </a:rPr>
              <a:t>Sets </a:t>
            </a:r>
            <a:r>
              <a:rPr dirty="0" sz="2100">
                <a:latin typeface="Lucida Sans Unicode"/>
                <a:cs typeface="Lucida Sans Unicode"/>
              </a:rPr>
              <a:t>the </a:t>
            </a:r>
            <a:r>
              <a:rPr dirty="0" sz="2100" spc="-5">
                <a:latin typeface="Lucida Sans Unicode"/>
                <a:cs typeface="Lucida Sans Unicode"/>
              </a:rPr>
              <a:t>color </a:t>
            </a:r>
            <a:r>
              <a:rPr dirty="0" sz="2100">
                <a:latin typeface="Lucida Sans Unicode"/>
                <a:cs typeface="Lucida Sans Unicode"/>
              </a:rPr>
              <a:t>used </a:t>
            </a:r>
            <a:r>
              <a:rPr dirty="0" sz="2100" spc="-5">
                <a:latin typeface="Lucida Sans Unicode"/>
                <a:cs typeface="Lucida Sans Unicode"/>
              </a:rPr>
              <a:t>for </a:t>
            </a:r>
            <a:r>
              <a:rPr dirty="0" sz="2100">
                <a:latin typeface="Lucida Sans Unicode"/>
                <a:cs typeface="Lucida Sans Unicode"/>
              </a:rPr>
              <a:t>the</a:t>
            </a:r>
            <a:r>
              <a:rPr dirty="0" sz="2100" spc="10">
                <a:latin typeface="Lucida Sans Unicode"/>
                <a:cs typeface="Lucida Sans Unicode"/>
              </a:rPr>
              <a:t> </a:t>
            </a:r>
            <a:r>
              <a:rPr dirty="0" sz="2100" spc="-10">
                <a:latin typeface="Lucida Sans Unicode"/>
                <a:cs typeface="Lucida Sans Unicode"/>
              </a:rPr>
              <a:t>border</a:t>
            </a:r>
            <a:endParaRPr sz="21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47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Console"/>
                <a:cs typeface="Lucida Console"/>
              </a:rPr>
              <a:t>border-style</a:t>
            </a:r>
            <a:endParaRPr sz="2300">
              <a:latin typeface="Lucida Console"/>
              <a:cs typeface="Lucida Console"/>
            </a:endParaRPr>
          </a:p>
          <a:p>
            <a:pPr lvl="2" marL="762635" marR="5080" indent="-228600">
              <a:lnSpc>
                <a:spcPct val="100000"/>
              </a:lnSpc>
              <a:spcBef>
                <a:spcPts val="275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  <a:tab pos="1969135" algn="l"/>
                <a:tab pos="2517140" algn="l"/>
                <a:tab pos="3175000" algn="l"/>
                <a:tab pos="3402329" algn="l"/>
                <a:tab pos="4222115" algn="l"/>
                <a:tab pos="4609465" algn="l"/>
                <a:tab pos="5816600" algn="l"/>
                <a:tab pos="7022465" algn="l"/>
              </a:tabLst>
            </a:pPr>
            <a:r>
              <a:rPr dirty="0" sz="2100">
                <a:latin typeface="Lucida Sans Unicode"/>
                <a:cs typeface="Lucida Sans Unicode"/>
              </a:rPr>
              <a:t>Opti</a:t>
            </a:r>
            <a:r>
              <a:rPr dirty="0" sz="2100" spc="-10">
                <a:latin typeface="Lucida Sans Unicode"/>
                <a:cs typeface="Lucida Sans Unicode"/>
              </a:rPr>
              <a:t>o</a:t>
            </a:r>
            <a:r>
              <a:rPr dirty="0" sz="2100">
                <a:latin typeface="Lucida Sans Unicode"/>
                <a:cs typeface="Lucida Sans Unicode"/>
              </a:rPr>
              <a:t>ns</a:t>
            </a:r>
            <a:r>
              <a:rPr dirty="0" sz="2100" spc="15">
                <a:latin typeface="Lucida Sans Unicode"/>
                <a:cs typeface="Lucida Sans Unicode"/>
              </a:rPr>
              <a:t> </a:t>
            </a:r>
            <a:r>
              <a:rPr dirty="0" sz="2100" spc="-5">
                <a:latin typeface="Lucida Sans Unicode"/>
                <a:cs typeface="Lucida Sans Unicode"/>
              </a:rPr>
              <a:t>a</a:t>
            </a:r>
            <a:r>
              <a:rPr dirty="0" sz="2100" spc="5">
                <a:latin typeface="Lucida Sans Unicode"/>
                <a:cs typeface="Lucida Sans Unicode"/>
              </a:rPr>
              <a:t>r</a:t>
            </a:r>
            <a:r>
              <a:rPr dirty="0" sz="2100" spc="-5">
                <a:latin typeface="Lucida Sans Unicode"/>
                <a:cs typeface="Lucida Sans Unicode"/>
              </a:rPr>
              <a:t>e</a:t>
            </a:r>
            <a:r>
              <a:rPr dirty="0" sz="2100">
                <a:latin typeface="Lucida Sans Unicode"/>
                <a:cs typeface="Lucida Sans Unicode"/>
              </a:rPr>
              <a:t>:	</a:t>
            </a:r>
            <a:r>
              <a:rPr dirty="0" sz="2100" spc="-10">
                <a:latin typeface="Lucida Console"/>
                <a:cs typeface="Lucida Console"/>
              </a:rPr>
              <a:t>none</a:t>
            </a:r>
            <a:r>
              <a:rPr dirty="0" sz="2100">
                <a:latin typeface="Lucida Sans Unicode"/>
                <a:cs typeface="Lucida Sans Unicode"/>
              </a:rPr>
              <a:t>,	</a:t>
            </a:r>
            <a:r>
              <a:rPr dirty="0" sz="2100" spc="-10">
                <a:latin typeface="Lucida Console"/>
                <a:cs typeface="Lucida Console"/>
              </a:rPr>
              <a:t>hidden</a:t>
            </a:r>
            <a:r>
              <a:rPr dirty="0" sz="2100">
                <a:latin typeface="Lucida Sans Unicode"/>
                <a:cs typeface="Lucida Sans Unicode"/>
              </a:rPr>
              <a:t>,	</a:t>
            </a:r>
            <a:r>
              <a:rPr dirty="0" sz="2100" spc="-10">
                <a:latin typeface="Lucida Console"/>
                <a:cs typeface="Lucida Console"/>
              </a:rPr>
              <a:t>dotted</a:t>
            </a:r>
            <a:r>
              <a:rPr dirty="0" sz="2100">
                <a:latin typeface="Lucida Sans Unicode"/>
                <a:cs typeface="Lucida Sans Unicode"/>
              </a:rPr>
              <a:t>,	</a:t>
            </a:r>
            <a:r>
              <a:rPr dirty="0" sz="2100" spc="-10">
                <a:latin typeface="Lucida Console"/>
                <a:cs typeface="Lucida Console"/>
              </a:rPr>
              <a:t>dashe</a:t>
            </a:r>
            <a:r>
              <a:rPr dirty="0" sz="2100" spc="-5">
                <a:latin typeface="Lucida Console"/>
                <a:cs typeface="Lucida Console"/>
              </a:rPr>
              <a:t>d</a:t>
            </a:r>
            <a:r>
              <a:rPr dirty="0" sz="2100">
                <a:latin typeface="Lucida Sans Unicode"/>
                <a:cs typeface="Lucida Sans Unicode"/>
              </a:rPr>
              <a:t>,	</a:t>
            </a:r>
            <a:r>
              <a:rPr dirty="0" sz="2100" spc="-10">
                <a:latin typeface="Lucida Console"/>
                <a:cs typeface="Lucida Console"/>
              </a:rPr>
              <a:t>solid</a:t>
            </a:r>
            <a:r>
              <a:rPr dirty="0" sz="2100">
                <a:latin typeface="Lucida Sans Unicode"/>
                <a:cs typeface="Lucida Sans Unicode"/>
              </a:rPr>
              <a:t>,  </a:t>
            </a:r>
            <a:r>
              <a:rPr dirty="0" sz="2100" spc="-10">
                <a:latin typeface="Lucida Console"/>
                <a:cs typeface="Lucida Console"/>
              </a:rPr>
              <a:t>double</a:t>
            </a:r>
            <a:r>
              <a:rPr dirty="0" sz="2100" spc="-10">
                <a:latin typeface="Lucida Sans Unicode"/>
                <a:cs typeface="Lucida Sans Unicode"/>
              </a:rPr>
              <a:t>,	</a:t>
            </a:r>
            <a:r>
              <a:rPr dirty="0" sz="2100" spc="-10">
                <a:latin typeface="Lucida Console"/>
                <a:cs typeface="Lucida Console"/>
              </a:rPr>
              <a:t>groove</a:t>
            </a:r>
            <a:r>
              <a:rPr dirty="0" sz="2100" spc="-10">
                <a:latin typeface="Lucida Sans Unicode"/>
                <a:cs typeface="Lucida Sans Unicode"/>
              </a:rPr>
              <a:t>,	</a:t>
            </a:r>
            <a:r>
              <a:rPr dirty="0" sz="2100" spc="-10">
                <a:latin typeface="Lucida Console"/>
                <a:cs typeface="Lucida Console"/>
              </a:rPr>
              <a:t>ridge</a:t>
            </a:r>
            <a:r>
              <a:rPr dirty="0" sz="2100" spc="-10">
                <a:latin typeface="Lucida Sans Unicode"/>
                <a:cs typeface="Lucida Sans Unicode"/>
              </a:rPr>
              <a:t>,	</a:t>
            </a:r>
            <a:r>
              <a:rPr dirty="0" sz="2100" spc="-10">
                <a:latin typeface="Lucida Console"/>
                <a:cs typeface="Lucida Console"/>
              </a:rPr>
              <a:t>inset</a:t>
            </a:r>
            <a:r>
              <a:rPr dirty="0" sz="2100" spc="-620">
                <a:latin typeface="Lucida Console"/>
                <a:cs typeface="Lucida Consol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and </a:t>
            </a:r>
            <a:r>
              <a:rPr dirty="0" sz="2100" spc="-10">
                <a:latin typeface="Lucida Console"/>
                <a:cs typeface="Lucida Console"/>
              </a:rPr>
              <a:t>outset</a:t>
            </a:r>
            <a:endParaRPr sz="2100">
              <a:latin typeface="Lucida Console"/>
              <a:cs typeface="Lucida Conso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4731" y="318473"/>
            <a:ext cx="6938023" cy="1017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47289"/>
            <a:ext cx="2979420" cy="4597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75">
                <a:latin typeface="Lucida Sans Unicode"/>
                <a:cs typeface="Lucida Sans Unicode"/>
              </a:rPr>
              <a:t>Floating</a:t>
            </a:r>
            <a:r>
              <a:rPr dirty="0" sz="2850" spc="-140">
                <a:latin typeface="Lucida Sans Unicode"/>
                <a:cs typeface="Lucida Sans Unicode"/>
              </a:rPr>
              <a:t> </a:t>
            </a:r>
            <a:r>
              <a:rPr dirty="0" sz="2850" spc="-85">
                <a:latin typeface="Lucida Sans Unicode"/>
                <a:cs typeface="Lucida Sans Unicode"/>
              </a:rPr>
              <a:t>Elements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927605"/>
            <a:ext cx="7489825" cy="16719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68605" marR="5080" indent="-256540">
              <a:lnSpc>
                <a:spcPct val="98200"/>
              </a:lnSpc>
              <a:spcBef>
                <a:spcPts val="15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Floating allows you to </a:t>
            </a:r>
            <a:r>
              <a:rPr dirty="0" sz="2700">
                <a:latin typeface="Lucida Sans Unicode"/>
                <a:cs typeface="Lucida Sans Unicode"/>
              </a:rPr>
              <a:t>move </a:t>
            </a:r>
            <a:r>
              <a:rPr dirty="0" sz="2700" spc="-5">
                <a:latin typeface="Lucida Sans Unicode"/>
                <a:cs typeface="Lucida Sans Unicode"/>
              </a:rPr>
              <a:t>an element to  one side of the screen; other content in the  document </a:t>
            </a:r>
            <a:r>
              <a:rPr dirty="0" sz="2700">
                <a:latin typeface="Lucida Sans Unicode"/>
                <a:cs typeface="Lucida Sans Unicode"/>
              </a:rPr>
              <a:t>then </a:t>
            </a:r>
            <a:r>
              <a:rPr dirty="0" sz="2850" spc="-80" i="1">
                <a:latin typeface="Lucida Sans Unicode"/>
                <a:cs typeface="Lucida Sans Unicode"/>
              </a:rPr>
              <a:t>flows </a:t>
            </a:r>
            <a:r>
              <a:rPr dirty="0" sz="2850" spc="-90" i="1">
                <a:latin typeface="Lucida Sans Unicode"/>
                <a:cs typeface="Lucida Sans Unicode"/>
              </a:rPr>
              <a:t>around </a:t>
            </a:r>
            <a:r>
              <a:rPr dirty="0" sz="2700" spc="-5">
                <a:latin typeface="Lucida Sans Unicode"/>
                <a:cs typeface="Lucida Sans Unicode"/>
              </a:rPr>
              <a:t>the floated  element.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731" y="318473"/>
            <a:ext cx="6938023" cy="1017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60"/>
              <a:t>margin</a:t>
            </a:r>
            <a:r>
              <a:rPr dirty="0" spc="-775"/>
              <a:t> </a:t>
            </a:r>
            <a:r>
              <a:rPr dirty="0" spc="-60">
                <a:latin typeface="Lucida Sans Unicode"/>
                <a:cs typeface="Lucida Sans Unicode"/>
              </a:rPr>
              <a:t>and</a:t>
            </a:r>
            <a:r>
              <a:rPr dirty="0" spc="-70">
                <a:latin typeface="Lucida Sans Unicode"/>
                <a:cs typeface="Lucida Sans Unicode"/>
              </a:rPr>
              <a:t> </a:t>
            </a:r>
            <a:r>
              <a:rPr dirty="0" spc="-60"/>
              <a:t>padding</a:t>
            </a:r>
            <a:r>
              <a:rPr dirty="0" spc="-760"/>
              <a:t> </a:t>
            </a:r>
            <a:r>
              <a:rPr dirty="0" spc="-50">
                <a:latin typeface="Lucida Sans Unicode"/>
                <a:cs typeface="Lucida Sans Unicode"/>
              </a:rPr>
              <a:t>Properties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069" rIns="0" bIns="0" rtlCol="0" vert="horz">
            <a:spAutoFit/>
          </a:bodyPr>
          <a:lstStyle/>
          <a:p>
            <a:pPr marL="268605" marR="186690" indent="-256540">
              <a:lnSpc>
                <a:spcPct val="88900"/>
              </a:lnSpc>
              <a:spcBef>
                <a:spcPts val="409"/>
              </a:spcBef>
              <a:buClr>
                <a:srgbClr val="2CA1BE"/>
              </a:buClr>
              <a:buSzPct val="67391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pc="-5"/>
              <a:t>The </a:t>
            </a:r>
            <a:r>
              <a:rPr dirty="0" b="1">
                <a:latin typeface="Lucida Console"/>
                <a:cs typeface="Lucida Console"/>
              </a:rPr>
              <a:t>margin </a:t>
            </a:r>
            <a:r>
              <a:rPr dirty="0"/>
              <a:t>property sets </a:t>
            </a:r>
            <a:r>
              <a:rPr dirty="0" spc="-5"/>
              <a:t>the </a:t>
            </a:r>
            <a:r>
              <a:rPr dirty="0"/>
              <a:t>space </a:t>
            </a:r>
            <a:r>
              <a:rPr dirty="0" spc="-5"/>
              <a:t>between </a:t>
            </a:r>
            <a:r>
              <a:rPr dirty="0"/>
              <a:t>the  outside </a:t>
            </a:r>
            <a:r>
              <a:rPr dirty="0" spc="-5"/>
              <a:t>of an element’s </a:t>
            </a:r>
            <a:r>
              <a:rPr dirty="0"/>
              <a:t>border </a:t>
            </a:r>
            <a:r>
              <a:rPr dirty="0" spc="-5"/>
              <a:t>and </a:t>
            </a:r>
            <a:r>
              <a:rPr dirty="0"/>
              <a:t>all other </a:t>
            </a:r>
            <a:r>
              <a:rPr dirty="0" spc="-5"/>
              <a:t>content  </a:t>
            </a:r>
            <a:r>
              <a:rPr dirty="0"/>
              <a:t>on </a:t>
            </a:r>
            <a:r>
              <a:rPr dirty="0" spc="-5"/>
              <a:t>the</a:t>
            </a:r>
            <a:r>
              <a:rPr dirty="0" spc="-20"/>
              <a:t> </a:t>
            </a:r>
            <a:r>
              <a:rPr dirty="0"/>
              <a:t>page.</a:t>
            </a:r>
          </a:p>
          <a:p>
            <a:pPr marL="268605" marR="5080" indent="-256540">
              <a:lnSpc>
                <a:spcPct val="89200"/>
              </a:lnSpc>
              <a:spcBef>
                <a:spcPts val="475"/>
              </a:spcBef>
              <a:buClr>
                <a:srgbClr val="2CA1BE"/>
              </a:buClr>
              <a:buSzPct val="67391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/>
              <a:t>The </a:t>
            </a:r>
            <a:r>
              <a:rPr dirty="0" b="1">
                <a:latin typeface="Lucida Console"/>
                <a:cs typeface="Lucida Console"/>
              </a:rPr>
              <a:t>padding </a:t>
            </a:r>
            <a:r>
              <a:rPr dirty="0" spc="-5"/>
              <a:t>property </a:t>
            </a:r>
            <a:r>
              <a:rPr dirty="0"/>
              <a:t>determines the </a:t>
            </a:r>
            <a:r>
              <a:rPr dirty="0" spc="-5"/>
              <a:t>distance  </a:t>
            </a:r>
            <a:r>
              <a:rPr dirty="0"/>
              <a:t>between the </a:t>
            </a:r>
            <a:r>
              <a:rPr dirty="0" spc="-5"/>
              <a:t>content inside an </a:t>
            </a:r>
            <a:r>
              <a:rPr dirty="0"/>
              <a:t>element </a:t>
            </a:r>
            <a:r>
              <a:rPr dirty="0" spc="-5"/>
              <a:t>and the </a:t>
            </a:r>
            <a:r>
              <a:rPr dirty="0"/>
              <a:t>inside  </a:t>
            </a:r>
            <a:r>
              <a:rPr dirty="0" spc="-5"/>
              <a:t>of the </a:t>
            </a:r>
            <a:r>
              <a:rPr dirty="0"/>
              <a:t>element’s </a:t>
            </a:r>
            <a:r>
              <a:rPr dirty="0" spc="-5"/>
              <a:t>border.</a:t>
            </a:r>
          </a:p>
          <a:p>
            <a:pPr marL="268605" marR="285115" indent="-256540">
              <a:lnSpc>
                <a:spcPct val="91100"/>
              </a:lnSpc>
              <a:spcBef>
                <a:spcPts val="370"/>
              </a:spcBef>
              <a:buClr>
                <a:srgbClr val="2CA1BE"/>
              </a:buClr>
              <a:buSzPct val="67391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/>
              <a:t>Margins for individual sides </a:t>
            </a:r>
            <a:r>
              <a:rPr dirty="0" spc="-5"/>
              <a:t>of an element can be  </a:t>
            </a:r>
            <a:r>
              <a:rPr dirty="0"/>
              <a:t>specified </a:t>
            </a:r>
            <a:r>
              <a:rPr dirty="0" spc="-5"/>
              <a:t>by </a:t>
            </a:r>
            <a:r>
              <a:rPr dirty="0"/>
              <a:t>using </a:t>
            </a:r>
            <a:r>
              <a:rPr dirty="0" spc="-5"/>
              <a:t>the </a:t>
            </a:r>
            <a:r>
              <a:rPr dirty="0"/>
              <a:t>properties </a:t>
            </a:r>
            <a:r>
              <a:rPr dirty="0">
                <a:latin typeface="Lucida Console"/>
                <a:cs typeface="Lucida Console"/>
              </a:rPr>
              <a:t>margin-top</a:t>
            </a:r>
            <a:r>
              <a:rPr dirty="0"/>
              <a:t>,  </a:t>
            </a:r>
            <a:r>
              <a:rPr dirty="0">
                <a:latin typeface="Lucida Console"/>
                <a:cs typeface="Lucida Console"/>
              </a:rPr>
              <a:t>margin-right</a:t>
            </a:r>
            <a:r>
              <a:rPr dirty="0"/>
              <a:t>, </a:t>
            </a:r>
            <a:r>
              <a:rPr dirty="0">
                <a:latin typeface="Lucida Console"/>
                <a:cs typeface="Lucida Console"/>
              </a:rPr>
              <a:t>margin-left</a:t>
            </a:r>
            <a:r>
              <a:rPr dirty="0" spc="-760">
                <a:latin typeface="Lucida Console"/>
                <a:cs typeface="Lucida Console"/>
              </a:rPr>
              <a:t> </a:t>
            </a:r>
            <a:r>
              <a:rPr dirty="0"/>
              <a:t>and </a:t>
            </a:r>
            <a:r>
              <a:rPr dirty="0">
                <a:latin typeface="Lucida Console"/>
                <a:cs typeface="Lucida Console"/>
              </a:rPr>
              <a:t>margin-bottom</a:t>
            </a:r>
            <a:r>
              <a:rPr dirty="0"/>
              <a:t>.</a:t>
            </a:r>
          </a:p>
          <a:p>
            <a:pPr marL="268605" marR="289560" indent="-256540">
              <a:lnSpc>
                <a:spcPct val="91100"/>
              </a:lnSpc>
              <a:spcBef>
                <a:spcPts val="305"/>
              </a:spcBef>
              <a:buClr>
                <a:srgbClr val="2CA1BE"/>
              </a:buClr>
              <a:buSzPct val="67391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/>
              <a:t>Padding </a:t>
            </a:r>
            <a:r>
              <a:rPr dirty="0" spc="-5"/>
              <a:t>can be </a:t>
            </a:r>
            <a:r>
              <a:rPr dirty="0"/>
              <a:t>specified </a:t>
            </a:r>
            <a:r>
              <a:rPr dirty="0" spc="-5"/>
              <a:t>in the </a:t>
            </a:r>
            <a:r>
              <a:rPr dirty="0"/>
              <a:t>same way, using  </a:t>
            </a:r>
            <a:r>
              <a:rPr dirty="0">
                <a:latin typeface="Lucida Console"/>
                <a:cs typeface="Lucida Console"/>
              </a:rPr>
              <a:t>padding-top</a:t>
            </a:r>
            <a:r>
              <a:rPr dirty="0"/>
              <a:t>, </a:t>
            </a:r>
            <a:r>
              <a:rPr dirty="0">
                <a:latin typeface="Lucida Console"/>
                <a:cs typeface="Lucida Console"/>
              </a:rPr>
              <a:t>padding-right</a:t>
            </a:r>
            <a:r>
              <a:rPr dirty="0"/>
              <a:t>, </a:t>
            </a:r>
            <a:r>
              <a:rPr dirty="0">
                <a:latin typeface="Lucida Console"/>
                <a:cs typeface="Lucida Console"/>
              </a:rPr>
              <a:t>padding-left</a:t>
            </a:r>
            <a:r>
              <a:rPr dirty="0" spc="-785">
                <a:latin typeface="Lucida Console"/>
                <a:cs typeface="Lucida Console"/>
              </a:rPr>
              <a:t> </a:t>
            </a:r>
            <a:r>
              <a:rPr dirty="0" spc="-5"/>
              <a:t>and  </a:t>
            </a:r>
            <a:r>
              <a:rPr dirty="0">
                <a:latin typeface="Lucida Console"/>
                <a:cs typeface="Lucida Console"/>
              </a:rPr>
              <a:t>padding-bottom</a:t>
            </a:r>
            <a:r>
              <a:rPr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554731" y="318473"/>
            <a:ext cx="6938023" cy="1017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155" y="572973"/>
            <a:ext cx="4898923" cy="44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0591"/>
            <a:ext cx="7831455" cy="27774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4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Console"/>
                <a:cs typeface="Lucida Console"/>
              </a:rPr>
              <a:t>:hover</a:t>
            </a:r>
            <a:r>
              <a:rPr dirty="0" sz="2700" spc="-835">
                <a:latin typeface="Lucida Console"/>
                <a:cs typeface="Lucida Consol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pseudoclass</a:t>
            </a:r>
            <a:endParaRPr sz="2700">
              <a:latin typeface="Lucida Sans Unicode"/>
              <a:cs typeface="Lucida Sans Unicode"/>
            </a:endParaRPr>
          </a:p>
          <a:p>
            <a:pPr lvl="1" marL="524510" marR="5080" indent="-229235">
              <a:lnSpc>
                <a:spcPct val="100000"/>
              </a:lnSpc>
              <a:spcBef>
                <a:spcPts val="29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used </a:t>
            </a:r>
            <a:r>
              <a:rPr dirty="0" sz="2300" spc="-5">
                <a:latin typeface="Lucida Sans Unicode"/>
                <a:cs typeface="Lucida Sans Unicode"/>
              </a:rPr>
              <a:t>to </a:t>
            </a:r>
            <a:r>
              <a:rPr dirty="0" sz="2300">
                <a:latin typeface="Lucida Sans Unicode"/>
                <a:cs typeface="Lucida Sans Unicode"/>
              </a:rPr>
              <a:t>apply styles </a:t>
            </a:r>
            <a:r>
              <a:rPr dirty="0" sz="2300" spc="-5">
                <a:latin typeface="Lucida Sans Unicode"/>
                <a:cs typeface="Lucida Sans Unicode"/>
              </a:rPr>
              <a:t>to an element </a:t>
            </a:r>
            <a:r>
              <a:rPr dirty="0" sz="2300">
                <a:latin typeface="Lucida Sans Unicode"/>
                <a:cs typeface="Lucida Sans Unicode"/>
              </a:rPr>
              <a:t>when </a:t>
            </a:r>
            <a:r>
              <a:rPr dirty="0" sz="2300" spc="-5">
                <a:latin typeface="Lucida Sans Unicode"/>
                <a:cs typeface="Lucida Sans Unicode"/>
              </a:rPr>
              <a:t>the </a:t>
            </a:r>
            <a:r>
              <a:rPr dirty="0" sz="2300">
                <a:latin typeface="Lucida Sans Unicode"/>
                <a:cs typeface="Lucida Sans Unicode"/>
              </a:rPr>
              <a:t>mouse  </a:t>
            </a:r>
            <a:r>
              <a:rPr dirty="0" sz="2300" spc="-5">
                <a:latin typeface="Lucida Sans Unicode"/>
                <a:cs typeface="Lucida Sans Unicode"/>
              </a:rPr>
              <a:t>cursor is over</a:t>
            </a:r>
            <a:r>
              <a:rPr dirty="0" sz="2300" spc="-5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it</a:t>
            </a:r>
            <a:endParaRPr sz="23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Console"/>
                <a:cs typeface="Lucida Console"/>
              </a:rPr>
              <a:t>display</a:t>
            </a:r>
            <a:r>
              <a:rPr dirty="0" sz="2700" spc="-825">
                <a:latin typeface="Lucida Console"/>
                <a:cs typeface="Lucida Consol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property</a:t>
            </a:r>
            <a:endParaRPr sz="2700">
              <a:latin typeface="Lucida Sans Unicode"/>
              <a:cs typeface="Lucida Sans Unicode"/>
            </a:endParaRPr>
          </a:p>
          <a:p>
            <a:pPr lvl="1" marL="524510" marR="203200" indent="-229235">
              <a:lnSpc>
                <a:spcPct val="100899"/>
              </a:lnSpc>
              <a:spcBef>
                <a:spcPts val="28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allows </a:t>
            </a:r>
            <a:r>
              <a:rPr dirty="0" sz="2300">
                <a:latin typeface="Lucida Sans Unicode"/>
                <a:cs typeface="Lucida Sans Unicode"/>
              </a:rPr>
              <a:t>a </a:t>
            </a:r>
            <a:r>
              <a:rPr dirty="0" sz="2300" spc="-5">
                <a:latin typeface="Lucida Sans Unicode"/>
                <a:cs typeface="Lucida Sans Unicode"/>
              </a:rPr>
              <a:t>programmer to decide if an </a:t>
            </a:r>
            <a:r>
              <a:rPr dirty="0" sz="2300">
                <a:latin typeface="Lucida Sans Unicode"/>
                <a:cs typeface="Lucida Sans Unicode"/>
              </a:rPr>
              <a:t>element </a:t>
            </a:r>
            <a:r>
              <a:rPr dirty="0" sz="2300" spc="-5">
                <a:latin typeface="Lucida Sans Unicode"/>
                <a:cs typeface="Lucida Sans Unicode"/>
              </a:rPr>
              <a:t>is  </a:t>
            </a:r>
            <a:r>
              <a:rPr dirty="0" sz="2300">
                <a:latin typeface="Lucida Sans Unicode"/>
                <a:cs typeface="Lucida Sans Unicode"/>
              </a:rPr>
              <a:t>displayed </a:t>
            </a:r>
            <a:r>
              <a:rPr dirty="0" sz="2300" spc="-5">
                <a:latin typeface="Lucida Sans Unicode"/>
                <a:cs typeface="Lucida Sans Unicode"/>
              </a:rPr>
              <a:t>as </a:t>
            </a:r>
            <a:r>
              <a:rPr dirty="0" sz="2300">
                <a:latin typeface="Lucida Sans Unicode"/>
                <a:cs typeface="Lucida Sans Unicode"/>
              </a:rPr>
              <a:t>a block element, </a:t>
            </a:r>
            <a:r>
              <a:rPr dirty="0" sz="2300" spc="-5">
                <a:latin typeface="Lucida Sans Unicode"/>
                <a:cs typeface="Lucida Sans Unicode"/>
              </a:rPr>
              <a:t>inline </a:t>
            </a:r>
            <a:r>
              <a:rPr dirty="0" sz="2300">
                <a:latin typeface="Lucida Sans Unicode"/>
                <a:cs typeface="Lucida Sans Unicode"/>
              </a:rPr>
              <a:t>element, </a:t>
            </a:r>
            <a:r>
              <a:rPr dirty="0" sz="2300" spc="-5">
                <a:latin typeface="Lucida Sans Unicode"/>
                <a:cs typeface="Lucida Sans Unicode"/>
              </a:rPr>
              <a:t>or is  </a:t>
            </a:r>
            <a:r>
              <a:rPr dirty="0" sz="2300">
                <a:latin typeface="Lucida Sans Unicode"/>
                <a:cs typeface="Lucida Sans Unicode"/>
              </a:rPr>
              <a:t>not </a:t>
            </a:r>
            <a:r>
              <a:rPr dirty="0" sz="2300" spc="-5">
                <a:latin typeface="Lucida Sans Unicode"/>
                <a:cs typeface="Lucida Sans Unicode"/>
              </a:rPr>
              <a:t>rendered at all</a:t>
            </a:r>
            <a:r>
              <a:rPr dirty="0" sz="2300" spc="-4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(</a:t>
            </a:r>
            <a:r>
              <a:rPr dirty="0" sz="2300">
                <a:latin typeface="Lucida Console"/>
                <a:cs typeface="Lucida Console"/>
              </a:rPr>
              <a:t>none</a:t>
            </a:r>
            <a:r>
              <a:rPr dirty="0" sz="2300">
                <a:latin typeface="Lucida Sans Unicode"/>
                <a:cs typeface="Lucida Sans Unicode"/>
              </a:rPr>
              <a:t>)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7776" y="644627"/>
            <a:ext cx="4760224" cy="40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159" y="597310"/>
            <a:ext cx="7070615" cy="508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03471" y="2013711"/>
            <a:ext cx="2590800" cy="193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89000" y="2037079"/>
            <a:ext cx="25908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0591"/>
            <a:ext cx="7581265" cy="2773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4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CSS </a:t>
            </a:r>
            <a:r>
              <a:rPr dirty="0" sz="2700">
                <a:latin typeface="Lucida Console"/>
                <a:cs typeface="Lucida Console"/>
              </a:rPr>
              <a:t>text-shadow</a:t>
            </a:r>
            <a:r>
              <a:rPr dirty="0" sz="2700" spc="-60">
                <a:latin typeface="Lucida Console"/>
                <a:cs typeface="Lucida Consol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property</a:t>
            </a:r>
            <a:endParaRPr sz="27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29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Adds a </a:t>
            </a:r>
            <a:r>
              <a:rPr dirty="0" sz="2300" spc="-5">
                <a:latin typeface="Lucida Sans Unicode"/>
                <a:cs typeface="Lucida Sans Unicode"/>
              </a:rPr>
              <a:t>text </a:t>
            </a:r>
            <a:r>
              <a:rPr dirty="0" sz="2300">
                <a:latin typeface="Lucida Sans Unicode"/>
                <a:cs typeface="Lucida Sans Unicode"/>
              </a:rPr>
              <a:t>shadow </a:t>
            </a:r>
            <a:r>
              <a:rPr dirty="0" sz="2300" spc="-5">
                <a:latin typeface="Lucida Sans Unicode"/>
                <a:cs typeface="Lucida Sans Unicode"/>
              </a:rPr>
              <a:t>effect to any</a:t>
            </a:r>
            <a:r>
              <a:rPr dirty="0" sz="2300" spc="-3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text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The </a:t>
            </a:r>
            <a:r>
              <a:rPr dirty="0" sz="2300">
                <a:latin typeface="Lucida Sans Unicode"/>
                <a:cs typeface="Lucida Sans Unicode"/>
              </a:rPr>
              <a:t>property has 4 values: horizontal </a:t>
            </a:r>
            <a:r>
              <a:rPr dirty="0" sz="2300" spc="-5">
                <a:latin typeface="Lucida Sans Unicode"/>
                <a:cs typeface="Lucida Sans Unicode"/>
              </a:rPr>
              <a:t>and</a:t>
            </a:r>
            <a:r>
              <a:rPr dirty="0" sz="2300" spc="-17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vertical</a:t>
            </a:r>
            <a:endParaRPr sz="2300">
              <a:latin typeface="Lucida Sans Unicode"/>
              <a:cs typeface="Lucida Sans Unicode"/>
            </a:endParaRPr>
          </a:p>
          <a:p>
            <a:pPr marL="524510">
              <a:lnSpc>
                <a:spcPct val="100000"/>
              </a:lnSpc>
            </a:pPr>
            <a:r>
              <a:rPr dirty="0" sz="2300" spc="-5">
                <a:latin typeface="Lucida Sans Unicode"/>
                <a:cs typeface="Lucida Sans Unicode"/>
              </a:rPr>
              <a:t>offsets </a:t>
            </a:r>
            <a:r>
              <a:rPr dirty="0" sz="2300">
                <a:latin typeface="Lucida Sans Unicode"/>
                <a:cs typeface="Lucida Sans Unicode"/>
              </a:rPr>
              <a:t>of the shadow, </a:t>
            </a:r>
            <a:r>
              <a:rPr dirty="0" sz="2300" spc="-5">
                <a:latin typeface="Lucida Sans Unicode"/>
                <a:cs typeface="Lucida Sans Unicode"/>
              </a:rPr>
              <a:t>blur </a:t>
            </a:r>
            <a:r>
              <a:rPr dirty="0" sz="2300">
                <a:latin typeface="Lucida Sans Unicode"/>
                <a:cs typeface="Lucida Sans Unicode"/>
              </a:rPr>
              <a:t>radius, and</a:t>
            </a:r>
            <a:r>
              <a:rPr dirty="0" sz="2300" spc="-12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color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Example:</a:t>
            </a:r>
            <a:endParaRPr sz="2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Lucida Sans Unicode"/>
              <a:cs typeface="Lucida Sans Unicode"/>
            </a:endParaRPr>
          </a:p>
          <a:p>
            <a:pPr marL="295910">
              <a:lnSpc>
                <a:spcPct val="100000"/>
              </a:lnSpc>
            </a:pPr>
            <a:r>
              <a:rPr dirty="0" sz="2300">
                <a:latin typeface="Lucida Sans Unicode"/>
                <a:cs typeface="Lucida Sans Unicode"/>
              </a:rPr>
              <a:t>h1 </a:t>
            </a:r>
            <a:r>
              <a:rPr dirty="0" sz="2300" spc="-5">
                <a:latin typeface="Lucida Sans Unicode"/>
                <a:cs typeface="Lucida Sans Unicode"/>
              </a:rPr>
              <a:t>{text-shadow: -4px 4px 6px</a:t>
            </a:r>
            <a:r>
              <a:rPr dirty="0" sz="2300" spc="-3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dimgrey;}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0" y="572973"/>
            <a:ext cx="3499877" cy="44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0591"/>
            <a:ext cx="7581265" cy="2773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4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CSS </a:t>
            </a:r>
            <a:r>
              <a:rPr dirty="0" sz="2700">
                <a:latin typeface="Lucida Console"/>
                <a:cs typeface="Lucida Console"/>
              </a:rPr>
              <a:t>box-shadow</a:t>
            </a:r>
            <a:r>
              <a:rPr dirty="0" sz="2700" spc="-60">
                <a:latin typeface="Lucida Console"/>
                <a:cs typeface="Lucida Consol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property</a:t>
            </a:r>
            <a:endParaRPr sz="27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29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Adds a shadow </a:t>
            </a:r>
            <a:r>
              <a:rPr dirty="0" sz="2300" spc="-5">
                <a:latin typeface="Lucida Sans Unicode"/>
                <a:cs typeface="Lucida Sans Unicode"/>
              </a:rPr>
              <a:t>effect to any block-level</a:t>
            </a:r>
            <a:r>
              <a:rPr dirty="0" sz="2300" spc="-3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element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The </a:t>
            </a:r>
            <a:r>
              <a:rPr dirty="0" sz="2300">
                <a:latin typeface="Lucida Sans Unicode"/>
                <a:cs typeface="Lucida Sans Unicode"/>
              </a:rPr>
              <a:t>property has 4 values: horizontal </a:t>
            </a:r>
            <a:r>
              <a:rPr dirty="0" sz="2300" spc="-5">
                <a:latin typeface="Lucida Sans Unicode"/>
                <a:cs typeface="Lucida Sans Unicode"/>
              </a:rPr>
              <a:t>and</a:t>
            </a:r>
            <a:r>
              <a:rPr dirty="0" sz="2300" spc="-17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vertical</a:t>
            </a:r>
            <a:endParaRPr sz="2300">
              <a:latin typeface="Lucida Sans Unicode"/>
              <a:cs typeface="Lucida Sans Unicode"/>
            </a:endParaRPr>
          </a:p>
          <a:p>
            <a:pPr marL="524510">
              <a:lnSpc>
                <a:spcPct val="100000"/>
              </a:lnSpc>
            </a:pPr>
            <a:r>
              <a:rPr dirty="0" sz="2300" spc="-5">
                <a:latin typeface="Lucida Sans Unicode"/>
                <a:cs typeface="Lucida Sans Unicode"/>
              </a:rPr>
              <a:t>offsets </a:t>
            </a:r>
            <a:r>
              <a:rPr dirty="0" sz="2300">
                <a:latin typeface="Lucida Sans Unicode"/>
                <a:cs typeface="Lucida Sans Unicode"/>
              </a:rPr>
              <a:t>of the shadow, </a:t>
            </a:r>
            <a:r>
              <a:rPr dirty="0" sz="2300" spc="-5">
                <a:latin typeface="Lucida Sans Unicode"/>
                <a:cs typeface="Lucida Sans Unicode"/>
              </a:rPr>
              <a:t>blur </a:t>
            </a:r>
            <a:r>
              <a:rPr dirty="0" sz="2300">
                <a:latin typeface="Lucida Sans Unicode"/>
                <a:cs typeface="Lucida Sans Unicode"/>
              </a:rPr>
              <a:t>radius, and</a:t>
            </a:r>
            <a:r>
              <a:rPr dirty="0" sz="2300" spc="-12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color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Example:</a:t>
            </a:r>
            <a:endParaRPr sz="2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Lucida Sans Unicode"/>
              <a:cs typeface="Lucida Sans Unicode"/>
            </a:endParaRPr>
          </a:p>
          <a:p>
            <a:pPr marL="295910">
              <a:lnSpc>
                <a:spcPct val="100000"/>
              </a:lnSpc>
            </a:pPr>
            <a:r>
              <a:rPr dirty="0" sz="2300">
                <a:latin typeface="Lucida Sans Unicode"/>
                <a:cs typeface="Lucida Sans Unicode"/>
              </a:rPr>
              <a:t>h1 {box-shadow: </a:t>
            </a:r>
            <a:r>
              <a:rPr dirty="0" sz="2300" spc="-5">
                <a:latin typeface="Lucida Sans Unicode"/>
                <a:cs typeface="Lucida Sans Unicode"/>
              </a:rPr>
              <a:t>25px 25px 50px</a:t>
            </a:r>
            <a:r>
              <a:rPr dirty="0" sz="2300" spc="-7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dimgrey;}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148" y="572973"/>
            <a:ext cx="3262160" cy="44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0591"/>
            <a:ext cx="7880350" cy="40995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4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CSS </a:t>
            </a:r>
            <a:r>
              <a:rPr dirty="0" sz="2700">
                <a:latin typeface="Lucida Console"/>
                <a:cs typeface="Lucida Console"/>
              </a:rPr>
              <a:t>position</a:t>
            </a:r>
            <a:r>
              <a:rPr dirty="0" sz="2700" spc="-830">
                <a:latin typeface="Lucida Console"/>
                <a:cs typeface="Lucida Consol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property</a:t>
            </a:r>
            <a:endParaRPr sz="2700">
              <a:latin typeface="Lucida Sans Unicode"/>
              <a:cs typeface="Lucida Sans Unicode"/>
            </a:endParaRPr>
          </a:p>
          <a:p>
            <a:pPr lvl="1" marL="524510" marR="5080" indent="-229235">
              <a:lnSpc>
                <a:spcPct val="100000"/>
              </a:lnSpc>
              <a:spcBef>
                <a:spcPts val="29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Allows absolute </a:t>
            </a:r>
            <a:r>
              <a:rPr dirty="0" sz="2300" spc="-5">
                <a:latin typeface="Lucida Sans Unicode"/>
                <a:cs typeface="Lucida Sans Unicode"/>
              </a:rPr>
              <a:t>positioning, </a:t>
            </a:r>
            <a:r>
              <a:rPr dirty="0" sz="2300">
                <a:latin typeface="Lucida Sans Unicode"/>
                <a:cs typeface="Lucida Sans Unicode"/>
              </a:rPr>
              <a:t>which </a:t>
            </a:r>
            <a:r>
              <a:rPr dirty="0" sz="2300" spc="-5">
                <a:latin typeface="Lucida Sans Unicode"/>
                <a:cs typeface="Lucida Sans Unicode"/>
              </a:rPr>
              <a:t>provides greater  control over </a:t>
            </a:r>
            <a:r>
              <a:rPr dirty="0" sz="2300">
                <a:latin typeface="Lucida Sans Unicode"/>
                <a:cs typeface="Lucida Sans Unicode"/>
              </a:rPr>
              <a:t>where on a </a:t>
            </a:r>
            <a:r>
              <a:rPr dirty="0" sz="2300" spc="-5">
                <a:latin typeface="Lucida Sans Unicode"/>
                <a:cs typeface="Lucida Sans Unicode"/>
              </a:rPr>
              <a:t>page elements</a:t>
            </a:r>
            <a:r>
              <a:rPr dirty="0" sz="2300" spc="-7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reside</a:t>
            </a:r>
            <a:endParaRPr sz="2300">
              <a:latin typeface="Lucida Sans Unicode"/>
              <a:cs typeface="Lucida Sans Unicode"/>
            </a:endParaRPr>
          </a:p>
          <a:p>
            <a:pPr lvl="1" marL="524510" marR="339725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Normally, </a:t>
            </a:r>
            <a:r>
              <a:rPr dirty="0" sz="2300" spc="-5">
                <a:latin typeface="Lucida Sans Unicode"/>
                <a:cs typeface="Lucida Sans Unicode"/>
              </a:rPr>
              <a:t>elements are positioned </a:t>
            </a:r>
            <a:r>
              <a:rPr dirty="0" sz="2300">
                <a:latin typeface="Lucida Sans Unicode"/>
                <a:cs typeface="Lucida Sans Unicode"/>
              </a:rPr>
              <a:t>on the page </a:t>
            </a:r>
            <a:r>
              <a:rPr dirty="0" sz="2300" spc="5">
                <a:latin typeface="Lucida Sans Unicode"/>
                <a:cs typeface="Lucida Sans Unicode"/>
              </a:rPr>
              <a:t>in  </a:t>
            </a:r>
            <a:r>
              <a:rPr dirty="0" sz="2300" spc="-5">
                <a:latin typeface="Lucida Sans Unicode"/>
                <a:cs typeface="Lucida Sans Unicode"/>
              </a:rPr>
              <a:t>the order in </a:t>
            </a:r>
            <a:r>
              <a:rPr dirty="0" sz="2300">
                <a:latin typeface="Lucida Sans Unicode"/>
                <a:cs typeface="Lucida Sans Unicode"/>
              </a:rPr>
              <a:t>which </a:t>
            </a:r>
            <a:r>
              <a:rPr dirty="0" sz="2300" spc="-5">
                <a:latin typeface="Lucida Sans Unicode"/>
                <a:cs typeface="Lucida Sans Unicode"/>
              </a:rPr>
              <a:t>they appear in the HTML5  document</a:t>
            </a:r>
            <a:endParaRPr sz="2300">
              <a:latin typeface="Lucida Sans Unicode"/>
              <a:cs typeface="Lucida Sans Unicode"/>
            </a:endParaRPr>
          </a:p>
          <a:p>
            <a:pPr lvl="1" marL="524510" marR="1016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Specifying </a:t>
            </a:r>
            <a:r>
              <a:rPr dirty="0" sz="2300" spc="-5">
                <a:latin typeface="Lucida Sans Unicode"/>
                <a:cs typeface="Lucida Sans Unicode"/>
              </a:rPr>
              <a:t>an element’s </a:t>
            </a:r>
            <a:r>
              <a:rPr dirty="0" sz="2300">
                <a:latin typeface="Lucida Sans Unicode"/>
                <a:cs typeface="Lucida Sans Unicode"/>
              </a:rPr>
              <a:t>position </a:t>
            </a:r>
            <a:r>
              <a:rPr dirty="0" sz="2300" spc="-5">
                <a:latin typeface="Lucida Sans Unicode"/>
                <a:cs typeface="Lucida Sans Unicode"/>
              </a:rPr>
              <a:t>as </a:t>
            </a:r>
            <a:r>
              <a:rPr dirty="0" sz="2300">
                <a:latin typeface="Lucida Sans Unicode"/>
                <a:cs typeface="Lucida Sans Unicode"/>
              </a:rPr>
              <a:t>absolute  </a:t>
            </a:r>
            <a:r>
              <a:rPr dirty="0" sz="2300" spc="-5">
                <a:latin typeface="Lucida Sans Unicode"/>
                <a:cs typeface="Lucida Sans Unicode"/>
              </a:rPr>
              <a:t>removes it </a:t>
            </a:r>
            <a:r>
              <a:rPr dirty="0" sz="2300">
                <a:latin typeface="Lucida Sans Unicode"/>
                <a:cs typeface="Lucida Sans Unicode"/>
              </a:rPr>
              <a:t>from </a:t>
            </a:r>
            <a:r>
              <a:rPr dirty="0" sz="2300" spc="-5">
                <a:latin typeface="Lucida Sans Unicode"/>
                <a:cs typeface="Lucida Sans Unicode"/>
              </a:rPr>
              <a:t>the </a:t>
            </a:r>
            <a:r>
              <a:rPr dirty="0" sz="2300">
                <a:latin typeface="Lucida Sans Unicode"/>
                <a:cs typeface="Lucida Sans Unicode"/>
              </a:rPr>
              <a:t>normal flow </a:t>
            </a:r>
            <a:r>
              <a:rPr dirty="0" sz="2300" spc="-5">
                <a:latin typeface="Lucida Sans Unicode"/>
                <a:cs typeface="Lucida Sans Unicode"/>
              </a:rPr>
              <a:t>of elements </a:t>
            </a:r>
            <a:r>
              <a:rPr dirty="0" sz="2300">
                <a:latin typeface="Lucida Sans Unicode"/>
                <a:cs typeface="Lucida Sans Unicode"/>
              </a:rPr>
              <a:t>on </a:t>
            </a:r>
            <a:r>
              <a:rPr dirty="0" sz="2300" spc="-5">
                <a:latin typeface="Lucida Sans Unicode"/>
                <a:cs typeface="Lucida Sans Unicode"/>
              </a:rPr>
              <a:t>the  </a:t>
            </a:r>
            <a:r>
              <a:rPr dirty="0" sz="2300">
                <a:latin typeface="Lucida Sans Unicode"/>
                <a:cs typeface="Lucida Sans Unicode"/>
              </a:rPr>
              <a:t>page and </a:t>
            </a:r>
            <a:r>
              <a:rPr dirty="0" sz="2300" spc="-5">
                <a:latin typeface="Lucida Sans Unicode"/>
                <a:cs typeface="Lucida Sans Unicode"/>
              </a:rPr>
              <a:t>positions it according </a:t>
            </a:r>
            <a:r>
              <a:rPr dirty="0" sz="2300">
                <a:latin typeface="Lucida Sans Unicode"/>
                <a:cs typeface="Lucida Sans Unicode"/>
              </a:rPr>
              <a:t>to </a:t>
            </a:r>
            <a:r>
              <a:rPr dirty="0" sz="2300" spc="-5">
                <a:latin typeface="Lucida Sans Unicode"/>
                <a:cs typeface="Lucida Sans Unicode"/>
              </a:rPr>
              <a:t>distance </a:t>
            </a:r>
            <a:r>
              <a:rPr dirty="0" sz="2300">
                <a:latin typeface="Lucida Sans Unicode"/>
                <a:cs typeface="Lucida Sans Unicode"/>
              </a:rPr>
              <a:t>from  </a:t>
            </a:r>
            <a:r>
              <a:rPr dirty="0" sz="2300" spc="-5">
                <a:latin typeface="Lucida Sans Unicode"/>
                <a:cs typeface="Lucida Sans Unicode"/>
              </a:rPr>
              <a:t>the top, left, </a:t>
            </a:r>
            <a:r>
              <a:rPr dirty="0" sz="2300">
                <a:latin typeface="Lucida Sans Unicode"/>
                <a:cs typeface="Lucida Sans Unicode"/>
              </a:rPr>
              <a:t>right </a:t>
            </a:r>
            <a:r>
              <a:rPr dirty="0" sz="2300" spc="-5">
                <a:latin typeface="Lucida Sans Unicode"/>
                <a:cs typeface="Lucida Sans Unicode"/>
              </a:rPr>
              <a:t>or bottom </a:t>
            </a:r>
            <a:r>
              <a:rPr dirty="0" sz="2300">
                <a:latin typeface="Lucida Sans Unicode"/>
                <a:cs typeface="Lucida Sans Unicode"/>
              </a:rPr>
              <a:t>margin </a:t>
            </a:r>
            <a:r>
              <a:rPr dirty="0" sz="2300" spc="-5">
                <a:latin typeface="Lucida Sans Unicode"/>
                <a:cs typeface="Lucida Sans Unicode"/>
              </a:rPr>
              <a:t>of its parent  </a:t>
            </a:r>
            <a:r>
              <a:rPr dirty="0" sz="2300">
                <a:latin typeface="Lucida Sans Unicode"/>
                <a:cs typeface="Lucida Sans Unicode"/>
              </a:rPr>
              <a:t>element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88" y="318474"/>
            <a:ext cx="6825248" cy="1049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592" y="572973"/>
            <a:ext cx="7989577" cy="44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5165"/>
            <a:ext cx="7798434" cy="403161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68605" marR="574040" indent="-256540">
              <a:lnSpc>
                <a:spcPts val="2160"/>
              </a:lnSpc>
              <a:spcBef>
                <a:spcPts val="37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000">
                <a:latin typeface="Lucida Sans Unicode"/>
                <a:cs typeface="Lucida Sans Unicode"/>
              </a:rPr>
              <a:t>CSS </a:t>
            </a:r>
            <a:r>
              <a:rPr dirty="0" sz="2000" spc="-5">
                <a:latin typeface="Lucida Sans Unicode"/>
                <a:cs typeface="Lucida Sans Unicode"/>
              </a:rPr>
              <a:t>animation property: allows animation </a:t>
            </a:r>
            <a:r>
              <a:rPr dirty="0" sz="2000">
                <a:latin typeface="Lucida Sans Unicode"/>
                <a:cs typeface="Lucida Sans Unicode"/>
              </a:rPr>
              <a:t>of most HTML  </a:t>
            </a:r>
            <a:r>
              <a:rPr dirty="0" sz="2000" spc="-5">
                <a:latin typeface="Lucida Sans Unicode"/>
                <a:cs typeface="Lucida Sans Unicode"/>
              </a:rPr>
              <a:t>elements </a:t>
            </a:r>
            <a:r>
              <a:rPr dirty="0" sz="2000">
                <a:latin typeface="Lucida Sans Unicode"/>
                <a:cs typeface="Lucida Sans Unicode"/>
              </a:rPr>
              <a:t>without using </a:t>
            </a:r>
            <a:r>
              <a:rPr dirty="0" sz="2000" spc="-5">
                <a:latin typeface="Lucida Sans Unicode"/>
                <a:cs typeface="Lucida Sans Unicode"/>
              </a:rPr>
              <a:t>JavaScript </a:t>
            </a:r>
            <a:r>
              <a:rPr dirty="0" sz="2000">
                <a:latin typeface="Lucida Sans Unicode"/>
                <a:cs typeface="Lucida Sans Unicode"/>
              </a:rPr>
              <a:t>or</a:t>
            </a:r>
            <a:r>
              <a:rPr dirty="0" sz="2000" spc="-7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Flash</a:t>
            </a:r>
            <a:endParaRPr sz="20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125"/>
              </a:spcBef>
              <a:buClr>
                <a:srgbClr val="2CA1BE"/>
              </a:buClr>
              <a:buSzPct val="675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000">
                <a:latin typeface="Lucida Sans Unicode"/>
                <a:cs typeface="Lucida Sans Unicode"/>
              </a:rPr>
              <a:t>Syntax:</a:t>
            </a:r>
            <a:endParaRPr sz="2000">
              <a:latin typeface="Lucida Sans Unicode"/>
              <a:cs typeface="Lucida Sans Unicode"/>
            </a:endParaRPr>
          </a:p>
          <a:p>
            <a:pPr marL="12700" marR="472440">
              <a:lnSpc>
                <a:spcPts val="2160"/>
              </a:lnSpc>
              <a:spcBef>
                <a:spcPts val="425"/>
              </a:spcBef>
            </a:pPr>
            <a:r>
              <a:rPr dirty="0" sz="2000" spc="-5">
                <a:latin typeface="Lucida Sans Unicode"/>
                <a:cs typeface="Lucida Sans Unicode"/>
              </a:rPr>
              <a:t>{</a:t>
            </a:r>
            <a:r>
              <a:rPr dirty="0" sz="2000" spc="-5" b="1">
                <a:latin typeface="Lucida Sans Unicode"/>
                <a:cs typeface="Lucida Sans Unicode"/>
              </a:rPr>
              <a:t>animation</a:t>
            </a:r>
            <a:r>
              <a:rPr dirty="0" sz="2000" spc="-5">
                <a:latin typeface="Lucida Sans Unicode"/>
                <a:cs typeface="Lucida Sans Unicode"/>
              </a:rPr>
              <a:t>: </a:t>
            </a:r>
            <a:r>
              <a:rPr dirty="0" sz="2100" spc="-65" i="1">
                <a:latin typeface="Lucida Sans Unicode"/>
                <a:cs typeface="Lucida Sans Unicode"/>
              </a:rPr>
              <a:t>name </a:t>
            </a:r>
            <a:r>
              <a:rPr dirty="0" sz="2100" spc="-55" i="1">
                <a:latin typeface="Lucida Sans Unicode"/>
                <a:cs typeface="Lucida Sans Unicode"/>
              </a:rPr>
              <a:t>timing-function duration delay </a:t>
            </a:r>
            <a:r>
              <a:rPr dirty="0" sz="2100" spc="-50" i="1">
                <a:latin typeface="Lucida Sans Unicode"/>
                <a:cs typeface="Lucida Sans Unicode"/>
              </a:rPr>
              <a:t>iteration-  </a:t>
            </a:r>
            <a:r>
              <a:rPr dirty="0" sz="2100" spc="-55" i="1">
                <a:latin typeface="Lucida Sans Unicode"/>
                <a:cs typeface="Lucida Sans Unicode"/>
              </a:rPr>
              <a:t>count</a:t>
            </a:r>
            <a:r>
              <a:rPr dirty="0" sz="2100" spc="-75" i="1">
                <a:latin typeface="Lucida Sans Unicode"/>
                <a:cs typeface="Lucida Sans Unicode"/>
              </a:rPr>
              <a:t> </a:t>
            </a:r>
            <a:r>
              <a:rPr dirty="0" sz="2100" spc="-45" i="1">
                <a:latin typeface="Lucida Sans Unicode"/>
                <a:cs typeface="Lucida Sans Unicode"/>
              </a:rPr>
              <a:t>direction</a:t>
            </a:r>
            <a:r>
              <a:rPr dirty="0" sz="2000" spc="-45">
                <a:latin typeface="Lucida Sans Unicode"/>
                <a:cs typeface="Lucida Sans Unicode"/>
              </a:rPr>
              <a:t>;}</a:t>
            </a:r>
            <a:endParaRPr sz="2000">
              <a:latin typeface="Lucida Sans Unicode"/>
              <a:cs typeface="Lucida Sans Unicode"/>
            </a:endParaRPr>
          </a:p>
          <a:p>
            <a:pPr marL="257810">
              <a:lnSpc>
                <a:spcPct val="100000"/>
              </a:lnSpc>
              <a:spcBef>
                <a:spcPts val="40"/>
              </a:spcBef>
            </a:pPr>
            <a:r>
              <a:rPr dirty="0" u="sng" sz="2100" spc="-55" i="1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name</a:t>
            </a:r>
            <a:r>
              <a:rPr dirty="0" sz="2000" spc="-55">
                <a:latin typeface="Lucida Sans Unicode"/>
                <a:cs typeface="Lucida Sans Unicode"/>
              </a:rPr>
              <a:t>: </a:t>
            </a:r>
            <a:r>
              <a:rPr dirty="0" sz="2000">
                <a:latin typeface="Lucida Sans Unicode"/>
                <a:cs typeface="Lucida Sans Unicode"/>
              </a:rPr>
              <a:t>name of the</a:t>
            </a:r>
            <a:r>
              <a:rPr dirty="0" sz="2000" spc="-1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animation</a:t>
            </a:r>
            <a:endParaRPr sz="2000">
              <a:latin typeface="Lucida Sans Unicode"/>
              <a:cs typeface="Lucida Sans Unicode"/>
            </a:endParaRPr>
          </a:p>
          <a:p>
            <a:pPr marL="257810" marR="499745">
              <a:lnSpc>
                <a:spcPts val="2160"/>
              </a:lnSpc>
              <a:spcBef>
                <a:spcPts val="409"/>
              </a:spcBef>
            </a:pPr>
            <a:r>
              <a:rPr dirty="0" sz="2100" spc="-50" i="1">
                <a:latin typeface="Lucida Sans Unicode"/>
                <a:cs typeface="Lucida Sans Unicode"/>
              </a:rPr>
              <a:t>t</a:t>
            </a:r>
            <a:r>
              <a:rPr dirty="0" u="sng" sz="2100" spc="-50" i="1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iming-function</a:t>
            </a:r>
            <a:r>
              <a:rPr dirty="0" sz="2000" spc="-50">
                <a:latin typeface="Lucida Sans Unicode"/>
                <a:cs typeface="Lucida Sans Unicode"/>
              </a:rPr>
              <a:t>: </a:t>
            </a:r>
            <a:r>
              <a:rPr dirty="0" sz="2000" spc="-5">
                <a:latin typeface="Lucida Sans Unicode"/>
                <a:cs typeface="Lucida Sans Unicode"/>
              </a:rPr>
              <a:t>type of animation (linear, ease, </a:t>
            </a:r>
            <a:r>
              <a:rPr dirty="0" sz="2000">
                <a:latin typeface="Lucida Sans Unicode"/>
                <a:cs typeface="Lucida Sans Unicode"/>
              </a:rPr>
              <a:t>ease-in,  </a:t>
            </a:r>
            <a:r>
              <a:rPr dirty="0" sz="2000" spc="-5">
                <a:latin typeface="Lucida Sans Unicode"/>
                <a:cs typeface="Lucida Sans Unicode"/>
              </a:rPr>
              <a:t>ease-out, </a:t>
            </a:r>
            <a:r>
              <a:rPr dirty="0" sz="2000">
                <a:latin typeface="Lucida Sans Unicode"/>
                <a:cs typeface="Lucida Sans Unicode"/>
              </a:rPr>
              <a:t>ease-in-out, </a:t>
            </a:r>
            <a:r>
              <a:rPr dirty="0" sz="2000" spc="-5">
                <a:latin typeface="Lucida Sans Unicode"/>
                <a:cs typeface="Lucida Sans Unicode"/>
              </a:rPr>
              <a:t>cubic-bezler,</a:t>
            </a:r>
            <a:r>
              <a:rPr dirty="0" sz="2000" spc="-8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etc.)</a:t>
            </a:r>
            <a:endParaRPr sz="2000">
              <a:latin typeface="Lucida Sans Unicode"/>
              <a:cs typeface="Lucida Sans Unicode"/>
            </a:endParaRPr>
          </a:p>
          <a:p>
            <a:pPr marL="257810">
              <a:lnSpc>
                <a:spcPct val="100000"/>
              </a:lnSpc>
              <a:spcBef>
                <a:spcPts val="25"/>
              </a:spcBef>
            </a:pPr>
            <a:r>
              <a:rPr dirty="0" u="sng" sz="2100" spc="-50" i="1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duration</a:t>
            </a:r>
            <a:r>
              <a:rPr dirty="0" sz="2000" spc="-50">
                <a:latin typeface="Lucida Sans Unicode"/>
                <a:cs typeface="Lucida Sans Unicode"/>
              </a:rPr>
              <a:t>: </a:t>
            </a:r>
            <a:r>
              <a:rPr dirty="0" sz="2000" spc="-5">
                <a:latin typeface="Lucida Sans Unicode"/>
                <a:cs typeface="Lucida Sans Unicode"/>
              </a:rPr>
              <a:t>time </a:t>
            </a:r>
            <a:r>
              <a:rPr dirty="0" sz="2000">
                <a:latin typeface="Lucida Sans Unicode"/>
                <a:cs typeface="Lucida Sans Unicode"/>
              </a:rPr>
              <a:t>for one</a:t>
            </a:r>
            <a:r>
              <a:rPr dirty="0" sz="2000" spc="-2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iteration</a:t>
            </a:r>
            <a:endParaRPr sz="2000">
              <a:latin typeface="Lucida Sans Unicode"/>
              <a:cs typeface="Lucida Sans Unicode"/>
            </a:endParaRPr>
          </a:p>
          <a:p>
            <a:pPr marL="257810" marR="5080">
              <a:lnSpc>
                <a:spcPct val="95500"/>
              </a:lnSpc>
              <a:spcBef>
                <a:spcPts val="160"/>
              </a:spcBef>
            </a:pPr>
            <a:r>
              <a:rPr dirty="0" u="sng" sz="2100" spc="-50" i="1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delay</a:t>
            </a:r>
            <a:r>
              <a:rPr dirty="0" sz="2000" spc="-50">
                <a:latin typeface="Lucida Sans Unicode"/>
                <a:cs typeface="Lucida Sans Unicode"/>
              </a:rPr>
              <a:t>: </a:t>
            </a:r>
            <a:r>
              <a:rPr dirty="0" sz="2000" spc="-5">
                <a:latin typeface="Lucida Sans Unicode"/>
                <a:cs typeface="Lucida Sans Unicode"/>
              </a:rPr>
              <a:t>time after the page loads and before animation begins  </a:t>
            </a:r>
            <a:r>
              <a:rPr dirty="0" u="sng" sz="2100" spc="-50" i="1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iteration-count</a:t>
            </a:r>
            <a:r>
              <a:rPr dirty="0" sz="2000" spc="-50">
                <a:latin typeface="Lucida Sans Unicode"/>
                <a:cs typeface="Lucida Sans Unicode"/>
              </a:rPr>
              <a:t>: </a:t>
            </a:r>
            <a:r>
              <a:rPr dirty="0" sz="2000">
                <a:latin typeface="Lucida Sans Unicode"/>
                <a:cs typeface="Lucida Sans Unicode"/>
              </a:rPr>
              <a:t>number </a:t>
            </a:r>
            <a:r>
              <a:rPr dirty="0" sz="2000" spc="-5">
                <a:latin typeface="Lucida Sans Unicode"/>
                <a:cs typeface="Lucida Sans Unicode"/>
              </a:rPr>
              <a:t>of </a:t>
            </a:r>
            <a:r>
              <a:rPr dirty="0" sz="2000">
                <a:latin typeface="Lucida Sans Unicode"/>
                <a:cs typeface="Lucida Sans Unicode"/>
              </a:rPr>
              <a:t>times </a:t>
            </a:r>
            <a:r>
              <a:rPr dirty="0" sz="2000" spc="-5">
                <a:latin typeface="Lucida Sans Unicode"/>
                <a:cs typeface="Lucida Sans Unicode"/>
              </a:rPr>
              <a:t>animation runs (a </a:t>
            </a:r>
            <a:r>
              <a:rPr dirty="0" sz="2000">
                <a:latin typeface="Lucida Sans Unicode"/>
                <a:cs typeface="Lucida Sans Unicode"/>
              </a:rPr>
              <a:t>number  or</a:t>
            </a:r>
            <a:r>
              <a:rPr dirty="0" sz="2000" spc="-2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infinite)</a:t>
            </a:r>
            <a:endParaRPr sz="2000">
              <a:latin typeface="Lucida Sans Unicode"/>
              <a:cs typeface="Lucida Sans Unicode"/>
            </a:endParaRPr>
          </a:p>
          <a:p>
            <a:pPr marL="257810">
              <a:lnSpc>
                <a:spcPct val="100000"/>
              </a:lnSpc>
              <a:spcBef>
                <a:spcPts val="55"/>
              </a:spcBef>
            </a:pPr>
            <a:r>
              <a:rPr dirty="0" u="sng" sz="2100" spc="-45" i="1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direction</a:t>
            </a:r>
            <a:r>
              <a:rPr dirty="0" sz="2000" spc="-45">
                <a:latin typeface="Lucida Sans Unicode"/>
                <a:cs typeface="Lucida Sans Unicode"/>
              </a:rPr>
              <a:t>: </a:t>
            </a:r>
            <a:r>
              <a:rPr dirty="0" sz="2000" spc="-5">
                <a:latin typeface="Lucida Sans Unicode"/>
                <a:cs typeface="Lucida Sans Unicode"/>
              </a:rPr>
              <a:t>animation direction (normal, alternate,</a:t>
            </a:r>
            <a:r>
              <a:rPr dirty="0" sz="2000" spc="-75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etc.)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871" y="588196"/>
            <a:ext cx="3844315" cy="429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792084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Also </a:t>
            </a:r>
            <a:r>
              <a:rPr dirty="0" sz="2700" spc="-5">
                <a:latin typeface="Lucida Sans Unicode"/>
                <a:cs typeface="Lucida Sans Unicode"/>
              </a:rPr>
              <a:t>need </a:t>
            </a:r>
            <a:r>
              <a:rPr dirty="0" sz="2700" spc="-10">
                <a:latin typeface="Lucida Sans Unicode"/>
                <a:cs typeface="Lucida Sans Unicode"/>
              </a:rPr>
              <a:t>to </a:t>
            </a:r>
            <a:r>
              <a:rPr dirty="0" sz="2700" spc="-5">
                <a:latin typeface="Lucida Sans Unicode"/>
                <a:cs typeface="Lucida Sans Unicode"/>
              </a:rPr>
              <a:t>define </a:t>
            </a:r>
            <a:r>
              <a:rPr dirty="0" sz="2700">
                <a:latin typeface="Lucida Sans Unicode"/>
                <a:cs typeface="Lucida Sans Unicode"/>
              </a:rPr>
              <a:t>a CSS </a:t>
            </a:r>
            <a:r>
              <a:rPr dirty="0" sz="2700" spc="-5">
                <a:latin typeface="Lucida Sans Unicode"/>
                <a:cs typeface="Lucida Sans Unicode"/>
              </a:rPr>
              <a:t>@keyframe rule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for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827022"/>
            <a:ext cx="2453005" cy="94932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268605">
              <a:lnSpc>
                <a:spcPct val="100000"/>
              </a:lnSpc>
              <a:spcBef>
                <a:spcPts val="495"/>
              </a:spcBef>
            </a:pPr>
            <a:r>
              <a:rPr dirty="0" sz="2700" spc="-5">
                <a:latin typeface="Lucida Sans Unicode"/>
                <a:cs typeface="Lucida Sans Unicode"/>
              </a:rPr>
              <a:t>an</a:t>
            </a:r>
            <a:r>
              <a:rPr dirty="0" sz="2700" spc="-90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animation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Example: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85" y="572990"/>
            <a:ext cx="4658126" cy="503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2895600"/>
            <a:ext cx="7277100" cy="3112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48911" y="2133600"/>
            <a:ext cx="1847214" cy="338455"/>
          </a:xfrm>
          <a:custGeom>
            <a:avLst/>
            <a:gdLst/>
            <a:ahLst/>
            <a:cxnLst/>
            <a:rect l="l" t="t" r="r" b="b"/>
            <a:pathLst>
              <a:path w="1847214" h="338455">
                <a:moveTo>
                  <a:pt x="0" y="338327"/>
                </a:moveTo>
                <a:lnTo>
                  <a:pt x="1847088" y="338327"/>
                </a:lnTo>
                <a:lnTo>
                  <a:pt x="184708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48911" y="2162682"/>
            <a:ext cx="184721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Animation</a:t>
            </a:r>
            <a:r>
              <a:rPr dirty="0" sz="16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8020" y="2260104"/>
            <a:ext cx="1115580" cy="821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0978" y="2280157"/>
            <a:ext cx="1002665" cy="714375"/>
          </a:xfrm>
          <a:custGeom>
            <a:avLst/>
            <a:gdLst/>
            <a:ahLst/>
            <a:cxnLst/>
            <a:rect l="l" t="t" r="r" b="b"/>
            <a:pathLst>
              <a:path w="1002664" h="714375">
                <a:moveTo>
                  <a:pt x="983996" y="18033"/>
                </a:moveTo>
                <a:lnTo>
                  <a:pt x="12446" y="687069"/>
                </a:lnTo>
                <a:lnTo>
                  <a:pt x="31115" y="714120"/>
                </a:lnTo>
                <a:lnTo>
                  <a:pt x="1002665" y="45212"/>
                </a:lnTo>
                <a:lnTo>
                  <a:pt x="983996" y="18033"/>
                </a:lnTo>
                <a:close/>
              </a:path>
              <a:path w="1002664" h="714375">
                <a:moveTo>
                  <a:pt x="971550" y="0"/>
                </a:moveTo>
                <a:lnTo>
                  <a:pt x="0" y="668908"/>
                </a:lnTo>
                <a:lnTo>
                  <a:pt x="6223" y="677926"/>
                </a:lnTo>
                <a:lnTo>
                  <a:pt x="977773" y="9016"/>
                </a:lnTo>
                <a:lnTo>
                  <a:pt x="971550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4310"/>
            <a:ext cx="6934200" cy="1285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8605" marR="337820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800" spc="-5">
                <a:latin typeface="Lucida Sans Unicode"/>
                <a:cs typeface="Lucida Sans Unicode"/>
              </a:rPr>
              <a:t>Some CSS extensions </a:t>
            </a:r>
            <a:r>
              <a:rPr dirty="0" sz="2800" spc="-10">
                <a:latin typeface="Lucida Sans Unicode"/>
                <a:cs typeface="Lucida Sans Unicode"/>
              </a:rPr>
              <a:t>only </a:t>
            </a:r>
            <a:r>
              <a:rPr dirty="0" sz="2800" spc="-5">
                <a:latin typeface="Lucida Sans Unicode"/>
                <a:cs typeface="Lucida Sans Unicode"/>
              </a:rPr>
              <a:t>work with  specific</a:t>
            </a:r>
            <a:r>
              <a:rPr dirty="0" sz="2800" spc="15">
                <a:latin typeface="Lucida Sans Unicode"/>
                <a:cs typeface="Lucida Sans Unicode"/>
              </a:rPr>
              <a:t> </a:t>
            </a:r>
            <a:r>
              <a:rPr dirty="0" sz="2800" spc="-5">
                <a:latin typeface="Lucida Sans Unicode"/>
                <a:cs typeface="Lucida Sans Unicode"/>
              </a:rPr>
              <a:t>browsers</a:t>
            </a:r>
            <a:endParaRPr sz="2800">
              <a:latin typeface="Lucida Sans Unicode"/>
              <a:cs typeface="Lucida Sans Unicode"/>
            </a:endParaRPr>
          </a:p>
          <a:p>
            <a:pPr lvl="1" marL="506730" indent="-257175">
              <a:lnSpc>
                <a:spcPct val="100000"/>
              </a:lnSpc>
              <a:spcBef>
                <a:spcPts val="685"/>
              </a:spcBef>
              <a:buClr>
                <a:srgbClr val="DA1F28"/>
              </a:buClr>
              <a:buSzPct val="66666"/>
              <a:buFont typeface="Wingdings 3"/>
              <a:buChar char=""/>
              <a:tabLst>
                <a:tab pos="506095" algn="l"/>
                <a:tab pos="507365" algn="l"/>
              </a:tabLst>
            </a:pPr>
            <a:r>
              <a:rPr dirty="0" sz="2100" spc="-10">
                <a:latin typeface="Lucida Console"/>
                <a:cs typeface="Lucida Console"/>
              </a:rPr>
              <a:t>Extensions with </a:t>
            </a:r>
            <a:r>
              <a:rPr dirty="0" sz="2100" spc="-5">
                <a:latin typeface="Lucida Console"/>
                <a:cs typeface="Lucida Console"/>
              </a:rPr>
              <a:t>prefix –webkit only</a:t>
            </a:r>
            <a:r>
              <a:rPr dirty="0" sz="2100" spc="-35">
                <a:latin typeface="Lucida Console"/>
                <a:cs typeface="Lucida Console"/>
              </a:rPr>
              <a:t> </a:t>
            </a:r>
            <a:r>
              <a:rPr dirty="0" sz="2100" spc="-5">
                <a:latin typeface="Lucida Console"/>
                <a:cs typeface="Lucida Console"/>
              </a:rPr>
              <a:t>work</a:t>
            </a:r>
            <a:endParaRPr sz="21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3476" y="2404617"/>
            <a:ext cx="6686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latin typeface="Lucida Console"/>
                <a:cs typeface="Lucida Console"/>
              </a:rPr>
              <a:t>w</a:t>
            </a:r>
            <a:r>
              <a:rPr dirty="0" sz="2100">
                <a:latin typeface="Lucida Console"/>
                <a:cs typeface="Lucida Console"/>
              </a:rPr>
              <a:t>ith</a:t>
            </a:r>
            <a:endParaRPr sz="21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748" y="2724658"/>
            <a:ext cx="740283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latin typeface="Lucida Console"/>
                <a:cs typeface="Lucida Console"/>
              </a:rPr>
              <a:t>webkit </a:t>
            </a:r>
            <a:r>
              <a:rPr dirty="0" sz="2100" spc="-5">
                <a:latin typeface="Lucida Console"/>
                <a:cs typeface="Lucida Console"/>
              </a:rPr>
              <a:t>based browsers, such as Chrome, Safari,  </a:t>
            </a:r>
            <a:r>
              <a:rPr dirty="0" sz="2100" spc="-10">
                <a:latin typeface="Lucida Console"/>
                <a:cs typeface="Lucida Console"/>
              </a:rPr>
              <a:t>android</a:t>
            </a:r>
            <a:r>
              <a:rPr dirty="0" sz="2100" spc="-5">
                <a:latin typeface="Lucida Console"/>
                <a:cs typeface="Lucida Console"/>
              </a:rPr>
              <a:t> </a:t>
            </a:r>
            <a:r>
              <a:rPr dirty="0" sz="2100">
                <a:latin typeface="Lucida Console"/>
                <a:cs typeface="Lucida Console"/>
              </a:rPr>
              <a:t>and</a:t>
            </a:r>
            <a:endParaRPr sz="21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3045" y="3045078"/>
            <a:ext cx="194945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latin typeface="Lucida Console"/>
                <a:cs typeface="Lucida Console"/>
              </a:rPr>
              <a:t>IOS</a:t>
            </a:r>
            <a:r>
              <a:rPr dirty="0" sz="2100" spc="-90">
                <a:latin typeface="Lucida Console"/>
                <a:cs typeface="Lucida Console"/>
              </a:rPr>
              <a:t> </a:t>
            </a:r>
            <a:r>
              <a:rPr dirty="0" sz="2100" spc="-5">
                <a:latin typeface="Lucida Console"/>
                <a:cs typeface="Lucida Console"/>
              </a:rPr>
              <a:t>browsers</a:t>
            </a:r>
            <a:endParaRPr sz="21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4361" y="3484367"/>
          <a:ext cx="7073900" cy="164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5090"/>
                <a:gridCol w="722629"/>
                <a:gridCol w="809625"/>
                <a:gridCol w="813435"/>
                <a:gridCol w="832484"/>
              </a:tblGrid>
              <a:tr h="639317">
                <a:tc>
                  <a:txBody>
                    <a:bodyPr/>
                    <a:lstStyle/>
                    <a:p>
                      <a:pPr marL="287655" indent="-256540">
                        <a:lnSpc>
                          <a:spcPts val="2075"/>
                        </a:lnSpc>
                        <a:buClr>
                          <a:srgbClr val="DA1F28"/>
                        </a:buClr>
                        <a:buSzPct val="66666"/>
                        <a:buFont typeface="Wingdings 3"/>
                        <a:buChar char=""/>
                        <a:tabLst>
                          <a:tab pos="287655" algn="l"/>
                          <a:tab pos="288290" algn="l"/>
                        </a:tabLst>
                      </a:pPr>
                      <a:r>
                        <a:rPr dirty="0" sz="2100" spc="-10">
                          <a:latin typeface="Lucida Console"/>
                          <a:cs typeface="Lucida Console"/>
                        </a:rPr>
                        <a:t>Extensions with</a:t>
                      </a:r>
                      <a:r>
                        <a:rPr dirty="0" sz="2100" spc="-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2100" spc="-5">
                          <a:latin typeface="Lucida Console"/>
                          <a:cs typeface="Lucida Console"/>
                        </a:rPr>
                        <a:t>prefix</a:t>
                      </a:r>
                      <a:endParaRPr sz="2100">
                        <a:latin typeface="Lucida Console"/>
                        <a:cs typeface="Lucida Console"/>
                      </a:endParaRPr>
                    </a:p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dirty="0" sz="2100" spc="-10">
                          <a:latin typeface="Lucida Console"/>
                          <a:cs typeface="Lucida Console"/>
                        </a:rPr>
                        <a:t>Mozilla Firefox</a:t>
                      </a:r>
                      <a:endParaRPr sz="2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75"/>
                        </a:lnSpc>
                      </a:pPr>
                      <a:r>
                        <a:rPr dirty="0" sz="2100" spc="-10">
                          <a:latin typeface="Lucida Console"/>
                          <a:cs typeface="Lucida Console"/>
                        </a:rPr>
                        <a:t>–</a:t>
                      </a:r>
                      <a:r>
                        <a:rPr dirty="0" sz="2100" spc="5">
                          <a:latin typeface="Lucida Console"/>
                          <a:cs typeface="Lucida Console"/>
                        </a:rPr>
                        <a:t>m</a:t>
                      </a:r>
                      <a:r>
                        <a:rPr dirty="0" sz="2100">
                          <a:latin typeface="Lucida Console"/>
                          <a:cs typeface="Lucida Console"/>
                        </a:rPr>
                        <a:t>oz</a:t>
                      </a:r>
                      <a:endParaRPr sz="2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2075"/>
                        </a:lnSpc>
                      </a:pPr>
                      <a:r>
                        <a:rPr dirty="0" sz="2100" spc="-10">
                          <a:latin typeface="Lucida Console"/>
                          <a:cs typeface="Lucida Console"/>
                        </a:rPr>
                        <a:t>onl</a:t>
                      </a:r>
                      <a:r>
                        <a:rPr dirty="0" sz="2100">
                          <a:latin typeface="Lucida Console"/>
                          <a:cs typeface="Lucida Console"/>
                        </a:rPr>
                        <a:t>y</a:t>
                      </a:r>
                      <a:endParaRPr sz="2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2075"/>
                        </a:lnSpc>
                      </a:pPr>
                      <a:r>
                        <a:rPr dirty="0" sz="2100">
                          <a:latin typeface="Lucida Console"/>
                          <a:cs typeface="Lucida Console"/>
                        </a:rPr>
                        <a:t>work</a:t>
                      </a:r>
                      <a:endParaRPr sz="2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2075"/>
                        </a:lnSpc>
                      </a:pPr>
                      <a:r>
                        <a:rPr dirty="0" sz="2100" spc="-10">
                          <a:latin typeface="Lucida Console"/>
                          <a:cs typeface="Lucida Console"/>
                        </a:rPr>
                        <a:t>with</a:t>
                      </a:r>
                      <a:endParaRPr sz="2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691293">
                <a:tc>
                  <a:txBody>
                    <a:bodyPr/>
                    <a:lstStyle/>
                    <a:p>
                      <a:pPr marL="287655" indent="-256540">
                        <a:lnSpc>
                          <a:spcPts val="2490"/>
                        </a:lnSpc>
                        <a:buClr>
                          <a:srgbClr val="DA1F28"/>
                        </a:buClr>
                        <a:buSzPct val="66666"/>
                        <a:buFont typeface="Wingdings 3"/>
                        <a:buChar char=""/>
                        <a:tabLst>
                          <a:tab pos="287655" algn="l"/>
                          <a:tab pos="288290" algn="l"/>
                        </a:tabLst>
                      </a:pPr>
                      <a:r>
                        <a:rPr dirty="0" sz="2100" spc="-10">
                          <a:latin typeface="Lucida Console"/>
                          <a:cs typeface="Lucida Console"/>
                        </a:rPr>
                        <a:t>Extensions with</a:t>
                      </a:r>
                      <a:r>
                        <a:rPr dirty="0" sz="2100" spc="-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2100" spc="-5">
                          <a:latin typeface="Lucida Console"/>
                          <a:cs typeface="Lucida Console"/>
                        </a:rPr>
                        <a:t>prefex</a:t>
                      </a:r>
                      <a:endParaRPr sz="2100">
                        <a:latin typeface="Lucida Console"/>
                        <a:cs typeface="Lucida Console"/>
                      </a:endParaRPr>
                    </a:p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dirty="0" sz="2100" spc="-10">
                          <a:latin typeface="Lucida Console"/>
                          <a:cs typeface="Lucida Console"/>
                        </a:rPr>
                        <a:t>Microsoft</a:t>
                      </a:r>
                      <a:r>
                        <a:rPr dirty="0" sz="2100" spc="-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2100" spc="-5">
                          <a:latin typeface="Lucida Console"/>
                          <a:cs typeface="Lucida Console"/>
                        </a:rPr>
                        <a:t>browsers</a:t>
                      </a:r>
                      <a:endParaRPr sz="2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490"/>
                        </a:lnSpc>
                      </a:pPr>
                      <a:r>
                        <a:rPr dirty="0" sz="2100">
                          <a:latin typeface="Lucida Console"/>
                          <a:cs typeface="Lucida Console"/>
                        </a:rPr>
                        <a:t>–ms</a:t>
                      </a:r>
                      <a:endParaRPr sz="2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490"/>
                        </a:lnSpc>
                      </a:pPr>
                      <a:r>
                        <a:rPr dirty="0" sz="2100" spc="-10">
                          <a:latin typeface="Lucida Console"/>
                          <a:cs typeface="Lucida Console"/>
                        </a:rPr>
                        <a:t>only</a:t>
                      </a:r>
                      <a:endParaRPr sz="2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490"/>
                        </a:lnSpc>
                      </a:pPr>
                      <a:r>
                        <a:rPr dirty="0" sz="2100" spc="-5">
                          <a:latin typeface="Lucida Console"/>
                          <a:cs typeface="Lucida Console"/>
                        </a:rPr>
                        <a:t>work</a:t>
                      </a:r>
                      <a:endParaRPr sz="2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90"/>
                        </a:lnSpc>
                      </a:pPr>
                      <a:r>
                        <a:rPr dirty="0" sz="2100" spc="-10">
                          <a:latin typeface="Lucida Console"/>
                          <a:cs typeface="Lucida Console"/>
                        </a:rPr>
                        <a:t>with</a:t>
                      </a:r>
                      <a:endParaRPr sz="2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318610">
                <a:tc>
                  <a:txBody>
                    <a:bodyPr/>
                    <a:lstStyle/>
                    <a:p>
                      <a:pPr marL="287655" indent="-256540">
                        <a:lnSpc>
                          <a:spcPts val="2410"/>
                        </a:lnSpc>
                        <a:buClr>
                          <a:srgbClr val="DA1F28"/>
                        </a:buClr>
                        <a:buSzPct val="66666"/>
                        <a:buFont typeface="Wingdings 3"/>
                        <a:buChar char=""/>
                        <a:tabLst>
                          <a:tab pos="287655" algn="l"/>
                          <a:tab pos="288290" algn="l"/>
                        </a:tabLst>
                      </a:pPr>
                      <a:r>
                        <a:rPr dirty="0" sz="2100" spc="-10">
                          <a:latin typeface="Lucida Console"/>
                          <a:cs typeface="Lucida Console"/>
                        </a:rPr>
                        <a:t>Other </a:t>
                      </a:r>
                      <a:r>
                        <a:rPr dirty="0" sz="2100" spc="-5">
                          <a:latin typeface="Lucida Console"/>
                          <a:cs typeface="Lucida Console"/>
                        </a:rPr>
                        <a:t>extensions</a:t>
                      </a:r>
                      <a:r>
                        <a:rPr dirty="0" sz="2100" spc="-7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2100" spc="-5">
                          <a:latin typeface="Lucida Console"/>
                          <a:cs typeface="Lucida Console"/>
                        </a:rPr>
                        <a:t>exist</a:t>
                      </a:r>
                      <a:endParaRPr sz="2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82156" y="572954"/>
            <a:ext cx="5529856" cy="53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600200"/>
            <a:ext cx="8229600" cy="426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9491" y="312375"/>
            <a:ext cx="6941068" cy="967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157" y="588196"/>
            <a:ext cx="4850150" cy="429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917316"/>
            <a:ext cx="7814309" cy="215201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68605" marR="330835" indent="-256540">
              <a:lnSpc>
                <a:spcPts val="3240"/>
              </a:lnSpc>
              <a:spcBef>
                <a:spcPts val="35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The </a:t>
            </a:r>
            <a:r>
              <a:rPr dirty="0" sz="2850" spc="-15" b="1" i="1">
                <a:latin typeface="Lucida Sans Unicode"/>
                <a:cs typeface="Lucida Sans Unicode"/>
              </a:rPr>
              <a:t>z</a:t>
            </a:r>
            <a:r>
              <a:rPr dirty="0" sz="2700" spc="-15" b="1">
                <a:latin typeface="Lucida Sans Unicode"/>
                <a:cs typeface="Lucida Sans Unicode"/>
              </a:rPr>
              <a:t>-index </a:t>
            </a:r>
            <a:r>
              <a:rPr dirty="0" sz="2700" spc="-5">
                <a:latin typeface="Lucida Sans Unicode"/>
                <a:cs typeface="Lucida Sans Unicode"/>
              </a:rPr>
              <a:t>property </a:t>
            </a:r>
            <a:r>
              <a:rPr dirty="0" sz="2700" spc="-10">
                <a:latin typeface="Lucida Sans Unicode"/>
                <a:cs typeface="Lucida Sans Unicode"/>
              </a:rPr>
              <a:t>allows </a:t>
            </a:r>
            <a:r>
              <a:rPr dirty="0" sz="2700">
                <a:latin typeface="Lucida Sans Unicode"/>
                <a:cs typeface="Lucida Sans Unicode"/>
              </a:rPr>
              <a:t>a </a:t>
            </a:r>
            <a:r>
              <a:rPr dirty="0" sz="2700" spc="-5">
                <a:latin typeface="Lucida Sans Unicode"/>
                <a:cs typeface="Lucida Sans Unicode"/>
              </a:rPr>
              <a:t>developer to  layer overlapping</a:t>
            </a:r>
            <a:r>
              <a:rPr dirty="0" sz="2700" spc="-3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elements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96900"/>
              </a:lnSpc>
              <a:spcBef>
                <a:spcPts val="24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Elements </a:t>
            </a:r>
            <a:r>
              <a:rPr dirty="0" sz="2700" spc="-5">
                <a:latin typeface="Lucida Sans Unicode"/>
                <a:cs typeface="Lucida Sans Unicode"/>
              </a:rPr>
              <a:t>that </a:t>
            </a:r>
            <a:r>
              <a:rPr dirty="0" sz="2700">
                <a:latin typeface="Lucida Sans Unicode"/>
                <a:cs typeface="Lucida Sans Unicode"/>
              </a:rPr>
              <a:t>have higher </a:t>
            </a:r>
            <a:r>
              <a:rPr dirty="0" sz="2850" spc="-15" i="1">
                <a:latin typeface="Lucida Sans Unicode"/>
                <a:cs typeface="Lucida Sans Unicode"/>
              </a:rPr>
              <a:t>z</a:t>
            </a:r>
            <a:r>
              <a:rPr dirty="0" sz="2700" spc="-15">
                <a:latin typeface="Lucida Sans Unicode"/>
                <a:cs typeface="Lucida Sans Unicode"/>
              </a:rPr>
              <a:t>-index </a:t>
            </a:r>
            <a:r>
              <a:rPr dirty="0" sz="2700" spc="-5">
                <a:latin typeface="Lucida Sans Unicode"/>
                <a:cs typeface="Lucida Sans Unicode"/>
              </a:rPr>
              <a:t>values</a:t>
            </a:r>
            <a:r>
              <a:rPr dirty="0" sz="2700" spc="-16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are  displayed in </a:t>
            </a:r>
            <a:r>
              <a:rPr dirty="0" sz="2700">
                <a:latin typeface="Lucida Sans Unicode"/>
                <a:cs typeface="Lucida Sans Unicode"/>
              </a:rPr>
              <a:t>front </a:t>
            </a:r>
            <a:r>
              <a:rPr dirty="0" sz="2700" spc="-5">
                <a:latin typeface="Lucida Sans Unicode"/>
                <a:cs typeface="Lucida Sans Unicode"/>
              </a:rPr>
              <a:t>of elements </a:t>
            </a:r>
            <a:r>
              <a:rPr dirty="0" sz="2700">
                <a:latin typeface="Lucida Sans Unicode"/>
                <a:cs typeface="Lucida Sans Unicode"/>
              </a:rPr>
              <a:t>with </a:t>
            </a:r>
            <a:r>
              <a:rPr dirty="0" sz="2700" spc="-5">
                <a:latin typeface="Lucida Sans Unicode"/>
                <a:cs typeface="Lucida Sans Unicode"/>
              </a:rPr>
              <a:t>lower </a:t>
            </a:r>
            <a:r>
              <a:rPr dirty="0" sz="2850" spc="-45" i="1">
                <a:latin typeface="Lucida Sans Unicode"/>
                <a:cs typeface="Lucida Sans Unicode"/>
              </a:rPr>
              <a:t>z</a:t>
            </a:r>
            <a:r>
              <a:rPr dirty="0" sz="2700" spc="-45">
                <a:latin typeface="Lucida Sans Unicode"/>
                <a:cs typeface="Lucida Sans Unicode"/>
              </a:rPr>
              <a:t>-  </a:t>
            </a:r>
            <a:r>
              <a:rPr dirty="0" sz="2700" spc="-5">
                <a:latin typeface="Lucida Sans Unicode"/>
                <a:cs typeface="Lucida Sans Unicode"/>
              </a:rPr>
              <a:t>index</a:t>
            </a:r>
            <a:r>
              <a:rPr dirty="0" sz="2700" spc="-3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values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88" y="36560"/>
            <a:ext cx="6825248" cy="1581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15285"/>
            <a:ext cx="5312410" cy="4597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70">
                <a:latin typeface="Lucida Sans Unicode"/>
                <a:cs typeface="Lucida Sans Unicode"/>
              </a:rPr>
              <a:t>Inline </a:t>
            </a:r>
            <a:r>
              <a:rPr dirty="0" sz="2850" spc="-90">
                <a:latin typeface="Lucida Sans Unicode"/>
                <a:cs typeface="Lucida Sans Unicode"/>
              </a:rPr>
              <a:t>and </a:t>
            </a:r>
            <a:r>
              <a:rPr dirty="0" sz="2850" spc="-80">
                <a:latin typeface="Lucida Sans Unicode"/>
                <a:cs typeface="Lucida Sans Unicode"/>
              </a:rPr>
              <a:t>Block-Level</a:t>
            </a:r>
            <a:r>
              <a:rPr dirty="0" sz="2850" spc="-105">
                <a:latin typeface="Lucida Sans Unicode"/>
                <a:cs typeface="Lucida Sans Unicode"/>
              </a:rPr>
              <a:t> </a:t>
            </a:r>
            <a:r>
              <a:rPr dirty="0" sz="2850" spc="-85">
                <a:latin typeface="Lucida Sans Unicode"/>
                <a:cs typeface="Lucida Sans Unicode"/>
              </a:rPr>
              <a:t>Elements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855978"/>
            <a:ext cx="7233920" cy="4044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Inline-level</a:t>
            </a:r>
            <a:r>
              <a:rPr dirty="0" sz="2700" spc="-40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elements</a:t>
            </a:r>
            <a:endParaRPr sz="27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ts val="2740"/>
              </a:lnSpc>
              <a:spcBef>
                <a:spcPts val="12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Do </a:t>
            </a:r>
            <a:r>
              <a:rPr dirty="0" sz="2300" spc="-5">
                <a:latin typeface="Lucida Sans Unicode"/>
                <a:cs typeface="Lucida Sans Unicode"/>
              </a:rPr>
              <a:t>not </a:t>
            </a:r>
            <a:r>
              <a:rPr dirty="0" sz="2300">
                <a:latin typeface="Lucida Sans Unicode"/>
                <a:cs typeface="Lucida Sans Unicode"/>
              </a:rPr>
              <a:t>change </a:t>
            </a:r>
            <a:r>
              <a:rPr dirty="0" sz="2300" spc="-5">
                <a:latin typeface="Lucida Sans Unicode"/>
                <a:cs typeface="Lucida Sans Unicode"/>
              </a:rPr>
              <a:t>the </a:t>
            </a:r>
            <a:r>
              <a:rPr dirty="0" sz="2300">
                <a:latin typeface="Lucida Sans Unicode"/>
                <a:cs typeface="Lucida Sans Unicode"/>
              </a:rPr>
              <a:t>flow </a:t>
            </a:r>
            <a:r>
              <a:rPr dirty="0" sz="2300" spc="-5">
                <a:latin typeface="Lucida Sans Unicode"/>
                <a:cs typeface="Lucida Sans Unicode"/>
              </a:rPr>
              <a:t>of the</a:t>
            </a:r>
            <a:r>
              <a:rPr dirty="0" sz="2300" spc="-5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document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ts val="2740"/>
              </a:lnSpc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Examples:</a:t>
            </a:r>
            <a:endParaRPr sz="2300">
              <a:latin typeface="Lucida Sans Unicode"/>
              <a:cs typeface="Lucida Sans Unicode"/>
            </a:endParaRPr>
          </a:p>
          <a:p>
            <a:pPr lvl="2" marL="762635" indent="-229235">
              <a:lnSpc>
                <a:spcPct val="100000"/>
              </a:lnSpc>
              <a:spcBef>
                <a:spcPts val="300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2100" spc="-10">
                <a:latin typeface="Lucida Console"/>
                <a:cs typeface="Lucida Console"/>
              </a:rPr>
              <a:t>img</a:t>
            </a:r>
            <a:endParaRPr sz="2100">
              <a:latin typeface="Lucida Console"/>
              <a:cs typeface="Lucida Console"/>
            </a:endParaRPr>
          </a:p>
          <a:p>
            <a:pPr lvl="2" marL="762635" indent="-229235">
              <a:lnSpc>
                <a:spcPct val="100000"/>
              </a:lnSpc>
              <a:spcBef>
                <a:spcPts val="155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2100">
                <a:latin typeface="Lucida Console"/>
                <a:cs typeface="Lucida Console"/>
              </a:rPr>
              <a:t>a</a:t>
            </a:r>
            <a:endParaRPr sz="2100">
              <a:latin typeface="Lucida Console"/>
              <a:cs typeface="Lucida Console"/>
            </a:endParaRPr>
          </a:p>
          <a:p>
            <a:pPr lvl="2" marL="762635" indent="-229235">
              <a:lnSpc>
                <a:spcPct val="100000"/>
              </a:lnSpc>
              <a:spcBef>
                <a:spcPts val="145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2100" spc="-10">
                <a:latin typeface="Lucida Console"/>
                <a:cs typeface="Lucida Console"/>
              </a:rPr>
              <a:t>em</a:t>
            </a:r>
            <a:endParaRPr sz="2100">
              <a:latin typeface="Lucida Console"/>
              <a:cs typeface="Lucida Console"/>
            </a:endParaRPr>
          </a:p>
          <a:p>
            <a:pPr lvl="2" marL="762635" indent="-229235">
              <a:lnSpc>
                <a:spcPct val="100000"/>
              </a:lnSpc>
              <a:spcBef>
                <a:spcPts val="145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2100" spc="-10">
                <a:latin typeface="Lucida Console"/>
                <a:cs typeface="Lucida Console"/>
              </a:rPr>
              <a:t>strong</a:t>
            </a:r>
            <a:endParaRPr sz="2100">
              <a:latin typeface="Lucida Console"/>
              <a:cs typeface="Lucida Console"/>
            </a:endParaRPr>
          </a:p>
          <a:p>
            <a:pPr lvl="2" marL="762635" indent="-229235">
              <a:lnSpc>
                <a:spcPct val="100000"/>
              </a:lnSpc>
              <a:spcBef>
                <a:spcPts val="155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2100" spc="-10">
                <a:latin typeface="Lucida Console"/>
                <a:cs typeface="Lucida Console"/>
              </a:rPr>
              <a:t>span</a:t>
            </a:r>
            <a:endParaRPr sz="2100">
              <a:latin typeface="Lucida Console"/>
              <a:cs typeface="Lucida Console"/>
            </a:endParaRPr>
          </a:p>
          <a:p>
            <a:pPr marL="817244">
              <a:lnSpc>
                <a:spcPct val="100000"/>
              </a:lnSpc>
              <a:spcBef>
                <a:spcPts val="70"/>
              </a:spcBef>
            </a:pPr>
            <a:r>
              <a:rPr dirty="0" sz="1900" spc="-5">
                <a:latin typeface="Lucida Sans Unicode"/>
                <a:cs typeface="Lucida Sans Unicode"/>
              </a:rPr>
              <a:t>Grouping</a:t>
            </a:r>
            <a:r>
              <a:rPr dirty="0" sz="1900" spc="5">
                <a:latin typeface="Lucida Sans Unicode"/>
                <a:cs typeface="Lucida Sans Unicode"/>
              </a:rPr>
              <a:t> </a:t>
            </a:r>
            <a:r>
              <a:rPr dirty="0" sz="1900" spc="-10">
                <a:latin typeface="Lucida Sans Unicode"/>
                <a:cs typeface="Lucida Sans Unicode"/>
              </a:rPr>
              <a:t>element</a:t>
            </a:r>
            <a:endParaRPr sz="19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170"/>
              </a:spcBef>
            </a:pPr>
            <a:r>
              <a:rPr dirty="0" sz="1900" spc="-10">
                <a:latin typeface="Lucida Sans Unicode"/>
                <a:cs typeface="Lucida Sans Unicode"/>
              </a:rPr>
              <a:t>Does </a:t>
            </a:r>
            <a:r>
              <a:rPr dirty="0" sz="1900" spc="-5">
                <a:latin typeface="Lucida Sans Unicode"/>
                <a:cs typeface="Lucida Sans Unicode"/>
              </a:rPr>
              <a:t>not </a:t>
            </a:r>
            <a:r>
              <a:rPr dirty="0" sz="1900" spc="-10">
                <a:latin typeface="Lucida Sans Unicode"/>
                <a:cs typeface="Lucida Sans Unicode"/>
              </a:rPr>
              <a:t>apply any </a:t>
            </a:r>
            <a:r>
              <a:rPr dirty="0" sz="1900" spc="-5">
                <a:latin typeface="Lucida Sans Unicode"/>
                <a:cs typeface="Lucida Sans Unicode"/>
              </a:rPr>
              <a:t>formatting to its</a:t>
            </a:r>
            <a:r>
              <a:rPr dirty="0" sz="1900" spc="50">
                <a:latin typeface="Lucida Sans Unicode"/>
                <a:cs typeface="Lucida Sans Unicode"/>
              </a:rPr>
              <a:t> </a:t>
            </a:r>
            <a:r>
              <a:rPr dirty="0" sz="1900" spc="-10">
                <a:latin typeface="Lucida Sans Unicode"/>
                <a:cs typeface="Lucida Sans Unicode"/>
              </a:rPr>
              <a:t>contents</a:t>
            </a:r>
            <a:endParaRPr sz="1900">
              <a:latin typeface="Lucida Sans Unicode"/>
              <a:cs typeface="Lucida Sans Unicode"/>
            </a:endParaRPr>
          </a:p>
          <a:p>
            <a:pPr marL="1045844" marR="5080" indent="-228600">
              <a:lnSpc>
                <a:spcPts val="2000"/>
              </a:lnSpc>
              <a:spcBef>
                <a:spcPts val="515"/>
              </a:spcBef>
            </a:pPr>
            <a:r>
              <a:rPr dirty="0" sz="1900" spc="-5">
                <a:latin typeface="Lucida Sans Unicode"/>
                <a:cs typeface="Lucida Sans Unicode"/>
              </a:rPr>
              <a:t>Creates a </a:t>
            </a:r>
            <a:r>
              <a:rPr dirty="0" sz="1900" spc="-10">
                <a:latin typeface="Lucida Sans Unicode"/>
                <a:cs typeface="Lucida Sans Unicode"/>
              </a:rPr>
              <a:t>container </a:t>
            </a:r>
            <a:r>
              <a:rPr dirty="0" sz="1900" spc="-5">
                <a:latin typeface="Lucida Sans Unicode"/>
                <a:cs typeface="Lucida Sans Unicode"/>
              </a:rPr>
              <a:t>for CSS rules or </a:t>
            </a:r>
            <a:r>
              <a:rPr dirty="0" sz="1900" spc="-5">
                <a:latin typeface="Lucida Console"/>
                <a:cs typeface="Lucida Console"/>
              </a:rPr>
              <a:t>id</a:t>
            </a:r>
            <a:r>
              <a:rPr dirty="0" sz="1900" spc="-420">
                <a:latin typeface="Lucida Console"/>
                <a:cs typeface="Lucida Console"/>
              </a:rPr>
              <a:t> </a:t>
            </a:r>
            <a:r>
              <a:rPr dirty="0" sz="1900" spc="-10">
                <a:latin typeface="Lucida Sans Unicode"/>
                <a:cs typeface="Lucida Sans Unicode"/>
              </a:rPr>
              <a:t>attributes </a:t>
            </a:r>
            <a:r>
              <a:rPr dirty="0" sz="1900" spc="-5">
                <a:latin typeface="Lucida Sans Unicode"/>
                <a:cs typeface="Lucida Sans Unicode"/>
              </a:rPr>
              <a:t>to </a:t>
            </a:r>
            <a:r>
              <a:rPr dirty="0" sz="1900" spc="-10">
                <a:latin typeface="Lucida Sans Unicode"/>
                <a:cs typeface="Lucida Sans Unicode"/>
              </a:rPr>
              <a:t>be  applied </a:t>
            </a:r>
            <a:r>
              <a:rPr dirty="0" sz="1900" spc="-5">
                <a:latin typeface="Lucida Sans Unicode"/>
                <a:cs typeface="Lucida Sans Unicode"/>
              </a:rPr>
              <a:t>to a</a:t>
            </a:r>
            <a:r>
              <a:rPr dirty="0" sz="1900" spc="40">
                <a:latin typeface="Lucida Sans Unicode"/>
                <a:cs typeface="Lucida Sans Unicode"/>
              </a:rPr>
              <a:t> </a:t>
            </a:r>
            <a:r>
              <a:rPr dirty="0" sz="1900" spc="-5">
                <a:latin typeface="Lucida Sans Unicode"/>
                <a:cs typeface="Lucida Sans Unicode"/>
              </a:rPr>
              <a:t>section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163" y="313931"/>
            <a:ext cx="7802118" cy="1063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042"/>
            <a:ext cx="5074920" cy="31280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10">
                <a:latin typeface="Lucida Sans Unicode"/>
                <a:cs typeface="Lucida Sans Unicode"/>
              </a:rPr>
              <a:t>Block-level </a:t>
            </a:r>
            <a:r>
              <a:rPr dirty="0" sz="2700" spc="-5">
                <a:latin typeface="Lucida Sans Unicode"/>
                <a:cs typeface="Lucida Sans Unicode"/>
              </a:rPr>
              <a:t>elements</a:t>
            </a:r>
            <a:endParaRPr sz="27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5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Displayed on </a:t>
            </a:r>
            <a:r>
              <a:rPr dirty="0" sz="2300" spc="-5">
                <a:latin typeface="Lucida Sans Unicode"/>
                <a:cs typeface="Lucida Sans Unicode"/>
              </a:rPr>
              <a:t>their own</a:t>
            </a:r>
            <a:r>
              <a:rPr dirty="0" sz="2300" spc="-9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line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Have </a:t>
            </a:r>
            <a:r>
              <a:rPr dirty="0" sz="2300" spc="-5">
                <a:latin typeface="Lucida Sans Unicode"/>
                <a:cs typeface="Lucida Sans Unicode"/>
              </a:rPr>
              <a:t>virtual boxes around</a:t>
            </a:r>
            <a:r>
              <a:rPr dirty="0" sz="2300" spc="-8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them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Examples:</a:t>
            </a:r>
            <a:endParaRPr sz="2300">
              <a:latin typeface="Lucida Sans Unicode"/>
              <a:cs typeface="Lucida Sans Unicode"/>
            </a:endParaRPr>
          </a:p>
          <a:p>
            <a:pPr lvl="2" marL="762635" indent="-229235">
              <a:lnSpc>
                <a:spcPct val="100000"/>
              </a:lnSpc>
              <a:spcBef>
                <a:spcPts val="620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2100">
                <a:latin typeface="Lucida Console"/>
                <a:cs typeface="Lucida Console"/>
              </a:rPr>
              <a:t>p</a:t>
            </a:r>
            <a:endParaRPr sz="2100">
              <a:latin typeface="Lucida Console"/>
              <a:cs typeface="Lucida Console"/>
            </a:endParaRPr>
          </a:p>
          <a:p>
            <a:pPr lvl="2" marL="762635" indent="-229235">
              <a:lnSpc>
                <a:spcPct val="100000"/>
              </a:lnSpc>
              <a:spcBef>
                <a:spcPts val="265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2100">
                <a:latin typeface="Lucida Sans Unicode"/>
                <a:cs typeface="Lucida Sans Unicode"/>
              </a:rPr>
              <a:t>all headings </a:t>
            </a:r>
            <a:r>
              <a:rPr dirty="0" sz="2100" spc="-5">
                <a:latin typeface="Lucida Sans Unicode"/>
                <a:cs typeface="Lucida Sans Unicode"/>
              </a:rPr>
              <a:t>(</a:t>
            </a:r>
            <a:r>
              <a:rPr dirty="0" sz="2100" spc="-5">
                <a:latin typeface="Lucida Console"/>
                <a:cs typeface="Lucida Console"/>
              </a:rPr>
              <a:t>h1</a:t>
            </a:r>
            <a:r>
              <a:rPr dirty="0" sz="2100" spc="-625">
                <a:latin typeface="Lucida Console"/>
                <a:cs typeface="Lucida Console"/>
              </a:rPr>
              <a:t> </a:t>
            </a:r>
            <a:r>
              <a:rPr dirty="0" sz="2100" spc="-5">
                <a:latin typeface="Lucida Sans Unicode"/>
                <a:cs typeface="Lucida Sans Unicode"/>
              </a:rPr>
              <a:t>through </a:t>
            </a:r>
            <a:r>
              <a:rPr dirty="0" sz="2100" spc="-10">
                <a:latin typeface="Lucida Console"/>
                <a:cs typeface="Lucida Console"/>
              </a:rPr>
              <a:t>h6</a:t>
            </a:r>
            <a:r>
              <a:rPr dirty="0" sz="2100" spc="-10">
                <a:latin typeface="Lucida Sans Unicode"/>
                <a:cs typeface="Lucida Sans Unicode"/>
              </a:rPr>
              <a:t>)</a:t>
            </a:r>
            <a:endParaRPr sz="2100">
              <a:latin typeface="Lucida Sans Unicode"/>
              <a:cs typeface="Lucida Sans Unicode"/>
            </a:endParaRPr>
          </a:p>
          <a:p>
            <a:pPr lvl="2" marL="762635" indent="-229235">
              <a:lnSpc>
                <a:spcPct val="100000"/>
              </a:lnSpc>
              <a:spcBef>
                <a:spcPts val="540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dirty="0" sz="2100" spc="-10">
                <a:latin typeface="Lucida Console"/>
                <a:cs typeface="Lucida Console"/>
              </a:rPr>
              <a:t>div</a:t>
            </a:r>
            <a:endParaRPr sz="2100">
              <a:latin typeface="Lucida Console"/>
              <a:cs typeface="Lucida Console"/>
            </a:endParaRPr>
          </a:p>
          <a:p>
            <a:pPr marL="817244">
              <a:lnSpc>
                <a:spcPct val="100000"/>
              </a:lnSpc>
              <a:spcBef>
                <a:spcPts val="285"/>
              </a:spcBef>
            </a:pPr>
            <a:r>
              <a:rPr dirty="0" sz="1900" spc="-5">
                <a:latin typeface="Lucida Sans Unicode"/>
                <a:cs typeface="Lucida Sans Unicode"/>
              </a:rPr>
              <a:t>A </a:t>
            </a:r>
            <a:r>
              <a:rPr dirty="0" sz="1900" spc="-10">
                <a:latin typeface="Lucida Sans Unicode"/>
                <a:cs typeface="Lucida Sans Unicode"/>
              </a:rPr>
              <a:t>grouping element </a:t>
            </a:r>
            <a:r>
              <a:rPr dirty="0" sz="1900" spc="-5">
                <a:latin typeface="Lucida Sans Unicode"/>
                <a:cs typeface="Lucida Sans Unicode"/>
              </a:rPr>
              <a:t>like </a:t>
            </a:r>
            <a:r>
              <a:rPr dirty="0" sz="1900" spc="-5">
                <a:latin typeface="Lucida Console"/>
                <a:cs typeface="Lucida Console"/>
              </a:rPr>
              <a:t>span,</a:t>
            </a:r>
            <a:r>
              <a:rPr dirty="0" sz="1900" spc="100">
                <a:latin typeface="Lucida Console"/>
                <a:cs typeface="Lucida Console"/>
              </a:rPr>
              <a:t> </a:t>
            </a:r>
            <a:r>
              <a:rPr dirty="0" sz="1900" spc="-5">
                <a:latin typeface="Lucida Console"/>
                <a:cs typeface="Lucida Console"/>
              </a:rPr>
              <a:t>but</a:t>
            </a:r>
            <a:endParaRPr sz="19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6718" y="4227703"/>
            <a:ext cx="23577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Lucida Console"/>
                <a:cs typeface="Lucida Console"/>
              </a:rPr>
              <a:t>it's</a:t>
            </a:r>
            <a:r>
              <a:rPr dirty="0" sz="1900" spc="-10">
                <a:latin typeface="Lucida Console"/>
                <a:cs typeface="Lucida Console"/>
              </a:rPr>
              <a:t> </a:t>
            </a:r>
            <a:r>
              <a:rPr dirty="0" sz="1900" spc="-5">
                <a:latin typeface="Lucida Console"/>
                <a:cs typeface="Lucida Console"/>
              </a:rPr>
              <a:t>block-level</a:t>
            </a:r>
            <a:endParaRPr sz="1900"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163" y="313931"/>
            <a:ext cx="7802118" cy="1063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423150" cy="1632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CSS </a:t>
            </a:r>
            <a:r>
              <a:rPr dirty="0" sz="2700" spc="-5">
                <a:latin typeface="Lucida Sans Unicode"/>
                <a:cs typeface="Lucida Sans Unicode"/>
              </a:rPr>
              <a:t>can control the </a:t>
            </a:r>
            <a:r>
              <a:rPr dirty="0" sz="2700">
                <a:latin typeface="Lucida Sans Unicode"/>
                <a:cs typeface="Lucida Sans Unicode"/>
              </a:rPr>
              <a:t>backgrounds </a:t>
            </a:r>
            <a:r>
              <a:rPr dirty="0" sz="2700" spc="-5">
                <a:latin typeface="Lucida Sans Unicode"/>
                <a:cs typeface="Lucida Sans Unicode"/>
              </a:rPr>
              <a:t>of </a:t>
            </a:r>
            <a:r>
              <a:rPr dirty="0" sz="2700" spc="-10">
                <a:latin typeface="Lucida Sans Unicode"/>
                <a:cs typeface="Lucida Sans Unicode"/>
              </a:rPr>
              <a:t>block-  </a:t>
            </a:r>
            <a:r>
              <a:rPr dirty="0" sz="2700" spc="-5">
                <a:latin typeface="Lucida Sans Unicode"/>
                <a:cs typeface="Lucida Sans Unicode"/>
              </a:rPr>
              <a:t>level elements </a:t>
            </a:r>
            <a:r>
              <a:rPr dirty="0" sz="2700">
                <a:latin typeface="Lucida Sans Unicode"/>
                <a:cs typeface="Lucida Sans Unicode"/>
              </a:rPr>
              <a:t>by</a:t>
            </a:r>
            <a:r>
              <a:rPr dirty="0" sz="2700" spc="-3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adding:</a:t>
            </a:r>
            <a:endParaRPr sz="27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5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Background-color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Background-image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0814" y="572967"/>
            <a:ext cx="4316765" cy="538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54909"/>
            <a:ext cx="4832985" cy="4597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95"/>
              <a:t>background-image</a:t>
            </a:r>
            <a:r>
              <a:rPr dirty="0" sz="2850" spc="-955"/>
              <a:t> </a:t>
            </a:r>
            <a:r>
              <a:rPr dirty="0" sz="2850" spc="-80">
                <a:latin typeface="Lucida Sans Unicode"/>
                <a:cs typeface="Lucida Sans Unicode"/>
              </a:rPr>
              <a:t>Property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927605"/>
            <a:ext cx="7969884" cy="342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25146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Specifies </a:t>
            </a:r>
            <a:r>
              <a:rPr dirty="0" sz="2700" spc="-5">
                <a:latin typeface="Lucida Sans Unicode"/>
                <a:cs typeface="Lucida Sans Unicode"/>
              </a:rPr>
              <a:t>the </a:t>
            </a:r>
            <a:r>
              <a:rPr dirty="0" sz="2700">
                <a:latin typeface="Lucida Sans Unicode"/>
                <a:cs typeface="Lucida Sans Unicode"/>
              </a:rPr>
              <a:t>URL </a:t>
            </a:r>
            <a:r>
              <a:rPr dirty="0" sz="2700" spc="-5">
                <a:latin typeface="Lucida Sans Unicode"/>
                <a:cs typeface="Lucida Sans Unicode"/>
              </a:rPr>
              <a:t>of the image, in the </a:t>
            </a:r>
            <a:r>
              <a:rPr dirty="0" sz="2700">
                <a:latin typeface="Lucida Sans Unicode"/>
                <a:cs typeface="Lucida Sans Unicode"/>
              </a:rPr>
              <a:t>format  </a:t>
            </a:r>
            <a:r>
              <a:rPr dirty="0" sz="2700" spc="-5">
                <a:latin typeface="Lucida Sans Unicode"/>
                <a:cs typeface="Lucida Sans Unicode"/>
              </a:rPr>
              <a:t>url(fileLocation)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850" spc="-95" b="1" i="1">
                <a:latin typeface="Lucida Console"/>
                <a:cs typeface="Lucida Console"/>
              </a:rPr>
              <a:t>background-position</a:t>
            </a:r>
            <a:r>
              <a:rPr dirty="0" sz="2850" spc="-935" b="1" i="1">
                <a:latin typeface="Lucida Console"/>
                <a:cs typeface="Lucida Console"/>
              </a:rPr>
              <a:t> </a:t>
            </a:r>
            <a:r>
              <a:rPr dirty="0" sz="2850" spc="-80" b="1" i="1">
                <a:latin typeface="Lucida Sans Unicode"/>
                <a:cs typeface="Lucida Sans Unicode"/>
              </a:rPr>
              <a:t>Property</a:t>
            </a:r>
            <a:endParaRPr sz="285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31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Places </a:t>
            </a:r>
            <a:r>
              <a:rPr dirty="0" sz="2700" spc="-5">
                <a:latin typeface="Lucida Sans Unicode"/>
                <a:cs typeface="Lucida Sans Unicode"/>
              </a:rPr>
              <a:t>the image on the page </a:t>
            </a:r>
            <a:r>
              <a:rPr dirty="0" sz="2700">
                <a:latin typeface="Lucida Sans Unicode"/>
                <a:cs typeface="Lucida Sans Unicode"/>
              </a:rPr>
              <a:t>using </a:t>
            </a:r>
            <a:r>
              <a:rPr dirty="0" sz="2700" spc="-5">
                <a:latin typeface="Lucida Sans Unicode"/>
                <a:cs typeface="Lucida Sans Unicode"/>
              </a:rPr>
              <a:t>the </a:t>
            </a:r>
            <a:r>
              <a:rPr dirty="0" sz="2700">
                <a:latin typeface="Lucida Sans Unicode"/>
                <a:cs typeface="Lucida Sans Unicode"/>
              </a:rPr>
              <a:t>values  </a:t>
            </a:r>
            <a:r>
              <a:rPr dirty="0" sz="2700">
                <a:latin typeface="Lucida Console"/>
                <a:cs typeface="Lucida Console"/>
              </a:rPr>
              <a:t>top</a:t>
            </a:r>
            <a:r>
              <a:rPr dirty="0" sz="2700">
                <a:latin typeface="Lucida Sans Unicode"/>
                <a:cs typeface="Lucida Sans Unicode"/>
              </a:rPr>
              <a:t>, </a:t>
            </a:r>
            <a:r>
              <a:rPr dirty="0" sz="2700">
                <a:latin typeface="Lucida Console"/>
                <a:cs typeface="Lucida Console"/>
              </a:rPr>
              <a:t>bottom</a:t>
            </a:r>
            <a:r>
              <a:rPr dirty="0" sz="2700">
                <a:latin typeface="Lucida Sans Unicode"/>
                <a:cs typeface="Lucida Sans Unicode"/>
              </a:rPr>
              <a:t>, </a:t>
            </a:r>
            <a:r>
              <a:rPr dirty="0" sz="2700">
                <a:latin typeface="Lucida Console"/>
                <a:cs typeface="Lucida Console"/>
              </a:rPr>
              <a:t>center</a:t>
            </a:r>
            <a:r>
              <a:rPr dirty="0" sz="2700">
                <a:latin typeface="Lucida Sans Unicode"/>
                <a:cs typeface="Lucida Sans Unicode"/>
              </a:rPr>
              <a:t>, </a:t>
            </a:r>
            <a:r>
              <a:rPr dirty="0" sz="2700">
                <a:latin typeface="Lucida Console"/>
                <a:cs typeface="Lucida Console"/>
              </a:rPr>
              <a:t>left </a:t>
            </a:r>
            <a:r>
              <a:rPr dirty="0" sz="2700" spc="-5">
                <a:latin typeface="Lucida Sans Unicode"/>
                <a:cs typeface="Lucida Sans Unicode"/>
              </a:rPr>
              <a:t>and </a:t>
            </a:r>
            <a:r>
              <a:rPr dirty="0" sz="2700" spc="5">
                <a:latin typeface="Lucida Console"/>
                <a:cs typeface="Lucida Console"/>
              </a:rPr>
              <a:t>right  </a:t>
            </a:r>
            <a:r>
              <a:rPr dirty="0" sz="2700" spc="-5">
                <a:latin typeface="Lucida Sans Unicode"/>
                <a:cs typeface="Lucida Sans Unicode"/>
              </a:rPr>
              <a:t>individually or in combination </a:t>
            </a:r>
            <a:r>
              <a:rPr dirty="0" sz="2700">
                <a:latin typeface="Lucida Sans Unicode"/>
                <a:cs typeface="Lucida Sans Unicode"/>
              </a:rPr>
              <a:t>for vertical and  </a:t>
            </a:r>
            <a:r>
              <a:rPr dirty="0" sz="2700" spc="-5">
                <a:latin typeface="Lucida Sans Unicode"/>
                <a:cs typeface="Lucida Sans Unicode"/>
              </a:rPr>
              <a:t>horizontal positioning. You can also position  </a:t>
            </a:r>
            <a:r>
              <a:rPr dirty="0" sz="2700">
                <a:latin typeface="Lucida Sans Unicode"/>
                <a:cs typeface="Lucida Sans Unicode"/>
              </a:rPr>
              <a:t>by </a:t>
            </a:r>
            <a:r>
              <a:rPr dirty="0" sz="2700" spc="-5">
                <a:latin typeface="Lucida Sans Unicode"/>
                <a:cs typeface="Lucida Sans Unicode"/>
              </a:rPr>
              <a:t>using</a:t>
            </a:r>
            <a:r>
              <a:rPr dirty="0" sz="2700" spc="-3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lengths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821" y="572967"/>
            <a:ext cx="6201933" cy="538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54909"/>
            <a:ext cx="5039995" cy="4597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-95"/>
              <a:t>background-repeat</a:t>
            </a:r>
            <a:r>
              <a:rPr dirty="0" sz="2850" spc="-950"/>
              <a:t> </a:t>
            </a:r>
            <a:r>
              <a:rPr dirty="0" sz="2850" spc="-80">
                <a:latin typeface="Lucida Sans Unicode"/>
                <a:cs typeface="Lucida Sans Unicode"/>
              </a:rPr>
              <a:t>Property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935226"/>
            <a:ext cx="7941945" cy="310515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268605" marR="528955" indent="-256540">
              <a:lnSpc>
                <a:spcPts val="3180"/>
              </a:lnSpc>
              <a:spcBef>
                <a:spcPts val="254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Console"/>
                <a:cs typeface="Lucida Console"/>
              </a:rPr>
              <a:t>background-repeat</a:t>
            </a:r>
            <a:r>
              <a:rPr dirty="0" sz="2700" spc="-850">
                <a:latin typeface="Lucida Console"/>
                <a:cs typeface="Lucida Consol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property controls the  </a:t>
            </a:r>
            <a:r>
              <a:rPr dirty="0" sz="2700" spc="5" b="1">
                <a:latin typeface="Lucida Sans Unicode"/>
                <a:cs typeface="Lucida Sans Unicode"/>
              </a:rPr>
              <a:t>tiling </a:t>
            </a:r>
            <a:r>
              <a:rPr dirty="0" sz="2700" spc="-5">
                <a:latin typeface="Lucida Sans Unicode"/>
                <a:cs typeface="Lucida Sans Unicode"/>
              </a:rPr>
              <a:t>of the background</a:t>
            </a:r>
            <a:r>
              <a:rPr dirty="0" sz="2700" spc="-70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image</a:t>
            </a:r>
            <a:endParaRPr sz="27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ts val="2735"/>
              </a:lnSpc>
              <a:spcBef>
                <a:spcPts val="31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Setting </a:t>
            </a:r>
            <a:r>
              <a:rPr dirty="0" sz="2300">
                <a:latin typeface="Lucida Sans Unicode"/>
                <a:cs typeface="Lucida Sans Unicode"/>
              </a:rPr>
              <a:t>the tiling to </a:t>
            </a:r>
            <a:r>
              <a:rPr dirty="0" sz="2300">
                <a:latin typeface="Lucida Console"/>
                <a:cs typeface="Lucida Console"/>
              </a:rPr>
              <a:t>no-repeat</a:t>
            </a:r>
            <a:r>
              <a:rPr dirty="0" sz="2300" spc="-780">
                <a:latin typeface="Lucida Console"/>
                <a:cs typeface="Lucida Consol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displays </a:t>
            </a:r>
            <a:r>
              <a:rPr dirty="0" sz="2300">
                <a:latin typeface="Lucida Sans Unicode"/>
                <a:cs typeface="Lucida Sans Unicode"/>
              </a:rPr>
              <a:t>one </a:t>
            </a:r>
            <a:r>
              <a:rPr dirty="0" sz="2300" spc="-5">
                <a:latin typeface="Lucida Sans Unicode"/>
                <a:cs typeface="Lucida Sans Unicode"/>
              </a:rPr>
              <a:t>copy of</a:t>
            </a:r>
            <a:endParaRPr sz="2300">
              <a:latin typeface="Lucida Sans Unicode"/>
              <a:cs typeface="Lucida Sans Unicode"/>
            </a:endParaRPr>
          </a:p>
          <a:p>
            <a:pPr marL="524510">
              <a:lnSpc>
                <a:spcPts val="2735"/>
              </a:lnSpc>
            </a:pPr>
            <a:r>
              <a:rPr dirty="0" sz="2300" spc="-5">
                <a:latin typeface="Lucida Sans Unicode"/>
                <a:cs typeface="Lucida Sans Unicode"/>
              </a:rPr>
              <a:t>the background image </a:t>
            </a:r>
            <a:r>
              <a:rPr dirty="0" sz="2300">
                <a:latin typeface="Lucida Sans Unicode"/>
                <a:cs typeface="Lucida Sans Unicode"/>
              </a:rPr>
              <a:t>on</a:t>
            </a:r>
            <a:r>
              <a:rPr dirty="0" sz="2300" spc="-4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screen</a:t>
            </a:r>
            <a:endParaRPr sz="2300">
              <a:latin typeface="Lucida Sans Unicode"/>
              <a:cs typeface="Lucida Sans Unicode"/>
            </a:endParaRPr>
          </a:p>
          <a:p>
            <a:pPr lvl="1" marL="524510" marR="884555" indent="-229235">
              <a:lnSpc>
                <a:spcPts val="2710"/>
              </a:lnSpc>
              <a:spcBef>
                <a:spcPts val="48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Setting </a:t>
            </a:r>
            <a:r>
              <a:rPr dirty="0" sz="2300" spc="-5">
                <a:latin typeface="Lucida Sans Unicode"/>
                <a:cs typeface="Lucida Sans Unicode"/>
              </a:rPr>
              <a:t>to </a:t>
            </a:r>
            <a:r>
              <a:rPr dirty="0" sz="2300">
                <a:latin typeface="Lucida Console"/>
                <a:cs typeface="Lucida Console"/>
              </a:rPr>
              <a:t>repeat</a:t>
            </a:r>
            <a:r>
              <a:rPr dirty="0" sz="2300" spc="-710">
                <a:latin typeface="Lucida Console"/>
                <a:cs typeface="Lucida Consol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(the default) tiles the </a:t>
            </a:r>
            <a:r>
              <a:rPr dirty="0" sz="2300">
                <a:latin typeface="Lucida Sans Unicode"/>
                <a:cs typeface="Lucida Sans Unicode"/>
              </a:rPr>
              <a:t>image  vertically </a:t>
            </a:r>
            <a:r>
              <a:rPr dirty="0" sz="2300" spc="-5">
                <a:latin typeface="Lucida Sans Unicode"/>
                <a:cs typeface="Lucida Sans Unicode"/>
              </a:rPr>
              <a:t>and</a:t>
            </a:r>
            <a:r>
              <a:rPr dirty="0" sz="2300" spc="-6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horizontally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22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Setting </a:t>
            </a:r>
            <a:r>
              <a:rPr dirty="0" sz="2300">
                <a:latin typeface="Lucida Sans Unicode"/>
                <a:cs typeface="Lucida Sans Unicode"/>
              </a:rPr>
              <a:t>to repeat-x </a:t>
            </a:r>
            <a:r>
              <a:rPr dirty="0" sz="2300" spc="-5">
                <a:latin typeface="Lucida Sans Unicode"/>
                <a:cs typeface="Lucida Sans Unicode"/>
              </a:rPr>
              <a:t>tiles </a:t>
            </a:r>
            <a:r>
              <a:rPr dirty="0" sz="2300">
                <a:latin typeface="Lucida Sans Unicode"/>
                <a:cs typeface="Lucida Sans Unicode"/>
              </a:rPr>
              <a:t>the </a:t>
            </a:r>
            <a:r>
              <a:rPr dirty="0" sz="2300" spc="-5">
                <a:latin typeface="Lucida Sans Unicode"/>
                <a:cs typeface="Lucida Sans Unicode"/>
              </a:rPr>
              <a:t>image only</a:t>
            </a:r>
            <a:r>
              <a:rPr dirty="0" sz="2300" spc="-8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horizontally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Setting </a:t>
            </a:r>
            <a:r>
              <a:rPr dirty="0" sz="2300" spc="-5">
                <a:latin typeface="Lucida Sans Unicode"/>
                <a:cs typeface="Lucida Sans Unicode"/>
              </a:rPr>
              <a:t>to repeat-y </a:t>
            </a:r>
            <a:r>
              <a:rPr dirty="0" sz="2300">
                <a:latin typeface="Lucida Sans Unicode"/>
                <a:cs typeface="Lucida Sans Unicode"/>
              </a:rPr>
              <a:t>tile </a:t>
            </a:r>
            <a:r>
              <a:rPr dirty="0" sz="2300" spc="-5">
                <a:latin typeface="Lucida Sans Unicode"/>
                <a:cs typeface="Lucida Sans Unicode"/>
              </a:rPr>
              <a:t>the image only</a:t>
            </a:r>
            <a:r>
              <a:rPr dirty="0" sz="2300" spc="-6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vertically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821" y="572967"/>
            <a:ext cx="6197366" cy="538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4541" y="318474"/>
            <a:ext cx="5574043" cy="1049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pc="-10"/>
              <a:t>©1992-2013 </a:t>
            </a:r>
            <a:r>
              <a:rPr dirty="0" spc="-5"/>
              <a:t>by Pearson Education, Inc.</a:t>
            </a:r>
            <a:r>
              <a:rPr dirty="0" spc="-35"/>
              <a:t> </a:t>
            </a:r>
            <a:r>
              <a:rPr dirty="0" spc="-10"/>
              <a:t>All</a:t>
            </a:r>
          </a:p>
          <a:p>
            <a:pPr algn="r" marR="5080">
              <a:lnSpc>
                <a:spcPct val="100000"/>
              </a:lnSpc>
            </a:pPr>
            <a:r>
              <a:rPr dirty="0" spc="-5"/>
              <a:t>Rights</a:t>
            </a:r>
            <a:r>
              <a:rPr dirty="0" spc="-80"/>
              <a:t> </a:t>
            </a:r>
            <a:r>
              <a:rPr dirty="0" spc="-5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CK</dc:creator>
  <dc:title>1</dc:title>
  <dcterms:created xsi:type="dcterms:W3CDTF">2023-12-21T07:18:03Z</dcterms:created>
  <dcterms:modified xsi:type="dcterms:W3CDTF">2023-12-21T07:18:03Z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2023-12-21T00:00:00Z</vt:filetime>
  </property>
</Properties>
</file>