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jpg" ContentType="image/jp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61427" y="1965176"/>
            <a:ext cx="3529329" cy="3681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98315" y="2050732"/>
            <a:ext cx="3714115" cy="359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0062" y="5945187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604" y="21324"/>
                </a:moveTo>
                <a:lnTo>
                  <a:pt x="3636808" y="912811"/>
                </a:lnTo>
                <a:lnTo>
                  <a:pt x="4897453" y="912811"/>
                </a:lnTo>
                <a:lnTo>
                  <a:pt x="85604" y="21324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4"/>
                </a:lnTo>
                <a:lnTo>
                  <a:pt x="85604" y="21324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85775" y="5938837"/>
            <a:ext cx="3653154" cy="919480"/>
          </a:xfrm>
          <a:custGeom>
            <a:avLst/>
            <a:gdLst/>
            <a:ahLst/>
            <a:cxnLst/>
            <a:rect l="l" t="t" r="r" b="b"/>
            <a:pathLst>
              <a:path w="3653154" h="919479">
                <a:moveTo>
                  <a:pt x="0" y="0"/>
                </a:moveTo>
                <a:lnTo>
                  <a:pt x="7921" y="6349"/>
                </a:lnTo>
                <a:lnTo>
                  <a:pt x="2869796" y="919161"/>
                </a:lnTo>
                <a:lnTo>
                  <a:pt x="3653079" y="919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6966"/>
            <a:ext cx="3399367" cy="107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348"/>
            <a:ext cx="3371806" cy="107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246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05800" y="152399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627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686800" y="152399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246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8305800" y="152399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8627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8686800" y="152399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549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3"/>
                </a:moveTo>
                <a:lnTo>
                  <a:pt x="438150" y="474663"/>
                </a:lnTo>
                <a:lnTo>
                  <a:pt x="438150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549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24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3"/>
                </a:moveTo>
                <a:lnTo>
                  <a:pt x="422275" y="474663"/>
                </a:lnTo>
                <a:lnTo>
                  <a:pt x="422275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225" y="1520824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7000" y="1447799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875" y="990599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3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678" y="272605"/>
            <a:ext cx="53206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847" y="2046479"/>
            <a:ext cx="8282304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38515" y="6428971"/>
            <a:ext cx="454025" cy="24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512" y="4953000"/>
            <a:ext cx="7456805" cy="487680"/>
          </a:xfrm>
          <a:custGeom>
            <a:avLst/>
            <a:gdLst/>
            <a:ahLst/>
            <a:cxnLst/>
            <a:rect l="l" t="t" r="r" b="b"/>
            <a:pathLst>
              <a:path w="7456805" h="487679">
                <a:moveTo>
                  <a:pt x="7456487" y="0"/>
                </a:moveTo>
                <a:lnTo>
                  <a:pt x="0" y="289496"/>
                </a:lnTo>
                <a:lnTo>
                  <a:pt x="7456487" y="487362"/>
                </a:lnTo>
                <a:lnTo>
                  <a:pt x="7456487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929" y="5237633"/>
            <a:ext cx="9032240" cy="788670"/>
          </a:xfrm>
          <a:custGeom>
            <a:avLst/>
            <a:gdLst/>
            <a:ahLst/>
            <a:cxnLst/>
            <a:rect l="l" t="t" r="r" b="b"/>
            <a:pathLst>
              <a:path w="9032240" h="788670">
                <a:moveTo>
                  <a:pt x="9032070" y="0"/>
                </a:moveTo>
                <a:lnTo>
                  <a:pt x="0" y="0"/>
                </a:lnTo>
                <a:lnTo>
                  <a:pt x="9032070" y="788357"/>
                </a:lnTo>
                <a:lnTo>
                  <a:pt x="903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995333"/>
            <a:ext cx="9144000" cy="186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991872"/>
            <a:ext cx="9144000" cy="80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27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86800" y="152399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21932" y="2108200"/>
            <a:ext cx="6451600" cy="1363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68432" y="3593783"/>
            <a:ext cx="4458335" cy="85216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53769" marR="5080" indent="-941705">
              <a:lnSpc>
                <a:spcPct val="100800"/>
              </a:lnSpc>
              <a:spcBef>
                <a:spcPts val="75"/>
              </a:spcBef>
            </a:pP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Internet </a:t>
            </a:r>
            <a:r>
              <a:rPr dirty="0" sz="2700">
                <a:solidFill>
                  <a:srgbClr val="464646"/>
                </a:solidFill>
                <a:latin typeface="Lucida Sans Unicode"/>
                <a:cs typeface="Lucida Sans Unicode"/>
              </a:rPr>
              <a:t>&amp;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World Wide Web  </a:t>
            </a:r>
            <a:r>
              <a:rPr dirty="0" sz="2700">
                <a:solidFill>
                  <a:srgbClr val="464646"/>
                </a:solidFill>
                <a:latin typeface="Lucida Sans Unicode"/>
                <a:cs typeface="Lucida Sans Unicode"/>
              </a:rPr>
              <a:t>How to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Program,</a:t>
            </a:r>
            <a:r>
              <a:rPr dirty="0" sz="2700" spc="-8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5/e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3" y="2546349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3"/>
                </a:moveTo>
                <a:lnTo>
                  <a:pt x="437661" y="474663"/>
                </a:lnTo>
                <a:lnTo>
                  <a:pt x="437661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466" y="2546349"/>
            <a:ext cx="328245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337" y="2968624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3"/>
                </a:moveTo>
                <a:lnTo>
                  <a:pt x="421821" y="474663"/>
                </a:lnTo>
                <a:lnTo>
                  <a:pt x="421821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4530" y="2968624"/>
            <a:ext cx="367995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0875" y="2438399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29">
                <a:moveTo>
                  <a:pt x="0" y="0"/>
                </a:moveTo>
                <a:lnTo>
                  <a:pt x="0" y="1052513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913" y="3260724"/>
            <a:ext cx="8693150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339" y="2405254"/>
            <a:ext cx="6356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Tahoma"/>
                <a:cs typeface="Tahoma"/>
              </a:rPr>
              <a:t>Introduction </a:t>
            </a:r>
            <a:r>
              <a:rPr dirty="0" b="0">
                <a:latin typeface="Tahoma"/>
                <a:cs typeface="Tahoma"/>
              </a:rPr>
              <a:t>to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15" b="0">
                <a:latin typeface="Tahoma"/>
                <a:cs typeface="Tahoma"/>
              </a:rPr>
              <a:t>JavaScript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4032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 b="0">
                <a:latin typeface="Tahoma"/>
                <a:cs typeface="Tahoma"/>
              </a:rPr>
              <a:t>Why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15" b="0">
                <a:latin typeface="Tahoma"/>
                <a:cs typeface="Tahoma"/>
              </a:rPr>
              <a:t>JavaScript?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945726"/>
            <a:ext cx="8011159" cy="40443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Adds </a:t>
            </a:r>
            <a:r>
              <a:rPr dirty="0" sz="3200" spc="-10">
                <a:latin typeface="Tahoma"/>
                <a:cs typeface="Tahoma"/>
              </a:rPr>
              <a:t>interactivity </a:t>
            </a:r>
            <a:r>
              <a:rPr dirty="0" sz="3200" spc="-5">
                <a:latin typeface="Tahoma"/>
                <a:cs typeface="Tahoma"/>
              </a:rPr>
              <a:t>and </a:t>
            </a:r>
            <a:r>
              <a:rPr dirty="0" sz="3200">
                <a:latin typeface="Tahoma"/>
                <a:cs typeface="Tahoma"/>
              </a:rPr>
              <a:t>visual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enhancement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Mainly </a:t>
            </a:r>
            <a:r>
              <a:rPr dirty="0" sz="3200" spc="-5">
                <a:latin typeface="Tahoma"/>
                <a:cs typeface="Tahoma"/>
              </a:rPr>
              <a:t>used </a:t>
            </a:r>
            <a:r>
              <a:rPr dirty="0" sz="3200" spc="-10">
                <a:latin typeface="Tahoma"/>
                <a:cs typeface="Tahoma"/>
              </a:rPr>
              <a:t>for </a:t>
            </a:r>
            <a:r>
              <a:rPr dirty="0" sz="3200" spc="-5">
                <a:latin typeface="Tahoma"/>
                <a:cs typeface="Tahoma"/>
              </a:rPr>
              <a:t>client-side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execution</a:t>
            </a:r>
            <a:endParaRPr sz="3200">
              <a:latin typeface="Tahoma"/>
              <a:cs typeface="Tahoma"/>
            </a:endParaRPr>
          </a:p>
          <a:p>
            <a:pPr lvl="1" marL="755650" marR="124460" indent="-285750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5">
                <a:latin typeface="Tahoma"/>
                <a:cs typeface="Tahoma"/>
              </a:rPr>
              <a:t>Processing client requests </a:t>
            </a:r>
            <a:r>
              <a:rPr dirty="0" sz="2800">
                <a:latin typeface="Tahoma"/>
                <a:cs typeface="Tahoma"/>
              </a:rPr>
              <a:t>that do not </a:t>
            </a:r>
            <a:r>
              <a:rPr dirty="0" sz="2800" spc="-5">
                <a:latin typeface="Tahoma"/>
                <a:cs typeface="Tahoma"/>
              </a:rPr>
              <a:t>require  server processing</a:t>
            </a:r>
            <a:endParaRPr sz="28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No </a:t>
            </a:r>
            <a:r>
              <a:rPr dirty="0" sz="2800" spc="-5">
                <a:latin typeface="Tahoma"/>
                <a:cs typeface="Tahoma"/>
              </a:rPr>
              <a:t>Internet </a:t>
            </a:r>
            <a:r>
              <a:rPr dirty="0" sz="2800" spc="-15">
                <a:latin typeface="Tahoma"/>
                <a:cs typeface="Tahoma"/>
              </a:rPr>
              <a:t>traffic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Cons</a:t>
            </a:r>
            <a:endParaRPr sz="28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The client </a:t>
            </a:r>
            <a:r>
              <a:rPr dirty="0" sz="2400" spc="-10">
                <a:latin typeface="Tahoma"/>
                <a:cs typeface="Tahoma"/>
              </a:rPr>
              <a:t>may </a:t>
            </a:r>
            <a:r>
              <a:rPr dirty="0" sz="2400" spc="-5">
                <a:latin typeface="Tahoma"/>
                <a:cs typeface="Tahoma"/>
              </a:rPr>
              <a:t>not </a:t>
            </a:r>
            <a:r>
              <a:rPr dirty="0" sz="2400" spc="-10">
                <a:latin typeface="Tahoma"/>
                <a:cs typeface="Tahoma"/>
              </a:rPr>
              <a:t>have </a:t>
            </a:r>
            <a:r>
              <a:rPr dirty="0" sz="2400" spc="-5">
                <a:latin typeface="Tahoma"/>
                <a:cs typeface="Tahoma"/>
              </a:rPr>
              <a:t>enough processing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resources</a:t>
            </a:r>
            <a:endParaRPr sz="24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JavaScript </a:t>
            </a:r>
            <a:r>
              <a:rPr dirty="0" sz="2400">
                <a:latin typeface="Tahoma"/>
                <a:cs typeface="Tahoma"/>
              </a:rPr>
              <a:t>can </a:t>
            </a:r>
            <a:r>
              <a:rPr dirty="0" sz="2400" spc="-5">
                <a:latin typeface="Tahoma"/>
                <a:cs typeface="Tahoma"/>
              </a:rPr>
              <a:t>be turned </a:t>
            </a:r>
            <a:r>
              <a:rPr dirty="0" sz="2400" spc="-10">
                <a:latin typeface="Tahoma"/>
                <a:cs typeface="Tahoma"/>
              </a:rPr>
              <a:t>off for </a:t>
            </a:r>
            <a:r>
              <a:rPr dirty="0" sz="2400" spc="-5">
                <a:latin typeface="Tahoma"/>
                <a:cs typeface="Tahoma"/>
              </a:rPr>
              <a:t>security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reasons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2203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O</a:t>
            </a:r>
            <a:r>
              <a:rPr dirty="0" b="0">
                <a:latin typeface="Tahoma"/>
                <a:cs typeface="Tahoma"/>
              </a:rPr>
              <a:t>r</a:t>
            </a:r>
            <a:r>
              <a:rPr dirty="0" spc="-10" b="0">
                <a:latin typeface="Tahoma"/>
                <a:cs typeface="Tahoma"/>
              </a:rPr>
              <a:t>i</a:t>
            </a:r>
            <a:r>
              <a:rPr dirty="0" spc="5" b="0">
                <a:latin typeface="Tahoma"/>
                <a:cs typeface="Tahoma"/>
              </a:rPr>
              <a:t>g</a:t>
            </a:r>
            <a:r>
              <a:rPr dirty="0" spc="-10" b="0">
                <a:latin typeface="Tahoma"/>
                <a:cs typeface="Tahoma"/>
              </a:rPr>
              <a:t>i</a:t>
            </a:r>
            <a:r>
              <a:rPr dirty="0" spc="-5" b="0">
                <a:latin typeface="Tahoma"/>
                <a:cs typeface="Tahoma"/>
              </a:rPr>
              <a:t>ns…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2046479"/>
            <a:ext cx="7169150" cy="39560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241300" indent="-342900">
              <a:lnSpc>
                <a:spcPts val="4330"/>
              </a:lnSpc>
              <a:spcBef>
                <a:spcPts val="23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  <a:tab pos="2252345" algn="l"/>
                <a:tab pos="6438900" algn="l"/>
              </a:tabLst>
            </a:pPr>
            <a:r>
              <a:rPr dirty="0" sz="3600" spc="-5">
                <a:latin typeface="Tahoma"/>
                <a:cs typeface="Tahoma"/>
              </a:rPr>
              <a:t>S</a:t>
            </a:r>
            <a:r>
              <a:rPr dirty="0" sz="3600">
                <a:latin typeface="Tahoma"/>
                <a:cs typeface="Tahoma"/>
              </a:rPr>
              <a:t>cri</a:t>
            </a:r>
            <a:r>
              <a:rPr dirty="0" sz="3600" spc="-5">
                <a:latin typeface="Tahoma"/>
                <a:cs typeface="Tahoma"/>
              </a:rPr>
              <a:t>pt</a:t>
            </a:r>
            <a:r>
              <a:rPr dirty="0" sz="3600">
                <a:latin typeface="Tahoma"/>
                <a:cs typeface="Tahoma"/>
              </a:rPr>
              <a:t>i</a:t>
            </a:r>
            <a:r>
              <a:rPr dirty="0" sz="3600" spc="5">
                <a:latin typeface="Tahoma"/>
                <a:cs typeface="Tahoma"/>
              </a:rPr>
              <a:t>n</a:t>
            </a:r>
            <a:r>
              <a:rPr dirty="0" sz="3600">
                <a:latin typeface="Tahoma"/>
                <a:cs typeface="Tahoma"/>
              </a:rPr>
              <a:t>g	l</a:t>
            </a:r>
            <a:r>
              <a:rPr dirty="0" sz="3600" spc="-5">
                <a:latin typeface="Tahoma"/>
                <a:cs typeface="Tahoma"/>
              </a:rPr>
              <a:t>a</a:t>
            </a:r>
            <a:r>
              <a:rPr dirty="0" sz="3600" spc="5">
                <a:latin typeface="Tahoma"/>
                <a:cs typeface="Tahoma"/>
              </a:rPr>
              <a:t>n</a:t>
            </a:r>
            <a:r>
              <a:rPr dirty="0" sz="3600" spc="-5">
                <a:latin typeface="Tahoma"/>
                <a:cs typeface="Tahoma"/>
              </a:rPr>
              <a:t>g</a:t>
            </a:r>
            <a:r>
              <a:rPr dirty="0" sz="3600" spc="5">
                <a:latin typeface="Tahoma"/>
                <a:cs typeface="Tahoma"/>
              </a:rPr>
              <a:t>u</a:t>
            </a:r>
            <a:r>
              <a:rPr dirty="0" sz="3600" spc="-5">
                <a:latin typeface="Tahoma"/>
                <a:cs typeface="Tahoma"/>
              </a:rPr>
              <a:t>ag</a:t>
            </a:r>
            <a:r>
              <a:rPr dirty="0" sz="3600">
                <a:latin typeface="Tahoma"/>
                <a:cs typeface="Tahoma"/>
              </a:rPr>
              <a:t>e</a:t>
            </a:r>
            <a:r>
              <a:rPr dirty="0" sz="3600" spc="5"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d</a:t>
            </a:r>
            <a:r>
              <a:rPr dirty="0" sz="3600" spc="5">
                <a:latin typeface="Tahoma"/>
                <a:cs typeface="Tahoma"/>
              </a:rPr>
              <a:t>e</a:t>
            </a:r>
            <a:r>
              <a:rPr dirty="0" sz="3600" spc="-35">
                <a:latin typeface="Tahoma"/>
                <a:cs typeface="Tahoma"/>
              </a:rPr>
              <a:t>v</a:t>
            </a:r>
            <a:r>
              <a:rPr dirty="0" sz="3600">
                <a:latin typeface="Tahoma"/>
                <a:cs typeface="Tahoma"/>
              </a:rPr>
              <a:t>el</a:t>
            </a:r>
            <a:r>
              <a:rPr dirty="0" sz="3600" spc="-10">
                <a:latin typeface="Tahoma"/>
                <a:cs typeface="Tahoma"/>
              </a:rPr>
              <a:t>o</a:t>
            </a:r>
            <a:r>
              <a:rPr dirty="0" sz="3600" spc="-5">
                <a:latin typeface="Tahoma"/>
                <a:cs typeface="Tahoma"/>
              </a:rPr>
              <a:t>p</a:t>
            </a:r>
            <a:r>
              <a:rPr dirty="0" sz="3600" spc="5">
                <a:latin typeface="Tahoma"/>
                <a:cs typeface="Tahoma"/>
              </a:rPr>
              <a:t>e</a:t>
            </a:r>
            <a:r>
              <a:rPr dirty="0" sz="3600">
                <a:latin typeface="Tahoma"/>
                <a:cs typeface="Tahoma"/>
              </a:rPr>
              <a:t>d	</a:t>
            </a:r>
            <a:r>
              <a:rPr dirty="0" sz="3600" spc="-5">
                <a:latin typeface="Tahoma"/>
                <a:cs typeface="Tahoma"/>
              </a:rPr>
              <a:t>b</a:t>
            </a:r>
            <a:r>
              <a:rPr dirty="0" sz="3600">
                <a:latin typeface="Tahoma"/>
                <a:cs typeface="Tahoma"/>
              </a:rPr>
              <a:t>y  </a:t>
            </a:r>
            <a:r>
              <a:rPr dirty="0" sz="3600" spc="-5">
                <a:latin typeface="Tahoma"/>
                <a:cs typeface="Tahoma"/>
              </a:rPr>
              <a:t>Netscape </a:t>
            </a:r>
            <a:r>
              <a:rPr dirty="0" sz="3600">
                <a:latin typeface="Tahoma"/>
                <a:cs typeface="Tahoma"/>
              </a:rPr>
              <a:t>– </a:t>
            </a:r>
            <a:r>
              <a:rPr dirty="0" sz="3700" spc="-50" i="1">
                <a:latin typeface="Tahoma"/>
                <a:cs typeface="Tahoma"/>
              </a:rPr>
              <a:t>Mocha</a:t>
            </a:r>
            <a:r>
              <a:rPr dirty="0" sz="3600" spc="-50">
                <a:latin typeface="Tahoma"/>
                <a:cs typeface="Tahoma"/>
              </a:rPr>
              <a:t>,</a:t>
            </a:r>
            <a:r>
              <a:rPr dirty="0" sz="3600" spc="-20">
                <a:latin typeface="Tahoma"/>
                <a:cs typeface="Tahoma"/>
              </a:rPr>
              <a:t> </a:t>
            </a:r>
            <a:r>
              <a:rPr dirty="0" sz="3700" spc="-50" i="1">
                <a:latin typeface="Tahoma"/>
                <a:cs typeface="Tahoma"/>
              </a:rPr>
              <a:t>LiveScript</a:t>
            </a:r>
            <a:endParaRPr sz="3700">
              <a:latin typeface="Tahoma"/>
              <a:cs typeface="Tahoma"/>
            </a:endParaRPr>
          </a:p>
          <a:p>
            <a:pPr marL="355600" indent="-342900">
              <a:lnSpc>
                <a:spcPts val="4260"/>
              </a:lnSpc>
              <a:spcBef>
                <a:spcPts val="73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600" spc="-5">
                <a:latin typeface="Tahoma"/>
                <a:cs typeface="Tahoma"/>
              </a:rPr>
              <a:t>Netscape and Sun </a:t>
            </a:r>
            <a:r>
              <a:rPr dirty="0" sz="3600" spc="-10">
                <a:latin typeface="Tahoma"/>
                <a:cs typeface="Tahoma"/>
              </a:rPr>
              <a:t>collaborate</a:t>
            </a:r>
            <a:r>
              <a:rPr dirty="0" sz="3600" spc="-5">
                <a:latin typeface="Tahoma"/>
                <a:cs typeface="Tahoma"/>
              </a:rPr>
              <a:t> </a:t>
            </a:r>
            <a:r>
              <a:rPr dirty="0" sz="3600">
                <a:latin typeface="Tahoma"/>
                <a:cs typeface="Tahoma"/>
              </a:rPr>
              <a:t>–</a:t>
            </a:r>
            <a:endParaRPr sz="3600">
              <a:latin typeface="Tahoma"/>
              <a:cs typeface="Tahoma"/>
            </a:endParaRPr>
          </a:p>
          <a:p>
            <a:pPr marL="354965">
              <a:lnSpc>
                <a:spcPts val="4380"/>
              </a:lnSpc>
            </a:pPr>
            <a:r>
              <a:rPr dirty="0" sz="3700" spc="-60" i="1">
                <a:solidFill>
                  <a:srgbClr val="FF0000"/>
                </a:solidFill>
                <a:latin typeface="Tahoma"/>
                <a:cs typeface="Tahoma"/>
              </a:rPr>
              <a:t>JavaScript</a:t>
            </a:r>
            <a:r>
              <a:rPr dirty="0" sz="3700" spc="-5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(1995)</a:t>
            </a:r>
            <a:endParaRPr sz="3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600" spc="-5">
                <a:latin typeface="Tahoma"/>
                <a:cs typeface="Tahoma"/>
              </a:rPr>
              <a:t>Microsoft creates </a:t>
            </a:r>
            <a:r>
              <a:rPr dirty="0" sz="3700" spc="-40" i="1">
                <a:latin typeface="Tahoma"/>
                <a:cs typeface="Tahoma"/>
              </a:rPr>
              <a:t>Jscript</a:t>
            </a:r>
            <a:r>
              <a:rPr dirty="0" sz="3700" spc="-65" i="1"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(1996)</a:t>
            </a:r>
            <a:endParaRPr sz="3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3333CC"/>
              </a:buClr>
              <a:buSzPct val="5810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700" spc="-55" i="1">
                <a:latin typeface="Tahoma"/>
                <a:cs typeface="Tahoma"/>
              </a:rPr>
              <a:t>ECMAScript </a:t>
            </a:r>
            <a:r>
              <a:rPr dirty="0" sz="3600">
                <a:latin typeface="Tahoma"/>
                <a:cs typeface="Tahoma"/>
              </a:rPr>
              <a:t>is </a:t>
            </a:r>
            <a:r>
              <a:rPr dirty="0" sz="3600" spc="-5">
                <a:latin typeface="Tahoma"/>
                <a:cs typeface="Tahoma"/>
              </a:rPr>
              <a:t>now </a:t>
            </a:r>
            <a:r>
              <a:rPr dirty="0" sz="3600">
                <a:latin typeface="Tahoma"/>
                <a:cs typeface="Tahoma"/>
              </a:rPr>
              <a:t>the </a:t>
            </a:r>
            <a:r>
              <a:rPr dirty="0" sz="3600" spc="-5">
                <a:latin typeface="Tahoma"/>
                <a:cs typeface="Tahoma"/>
              </a:rPr>
              <a:t>"standard"</a:t>
            </a:r>
            <a:endParaRPr sz="3600">
              <a:latin typeface="Tahoma"/>
              <a:cs typeface="Tahoma"/>
            </a:endParaRPr>
          </a:p>
          <a:p>
            <a:pPr marL="1231265">
              <a:lnSpc>
                <a:spcPct val="100000"/>
              </a:lnSpc>
              <a:spcBef>
                <a:spcPts val="1205"/>
              </a:spcBef>
            </a:pPr>
            <a:r>
              <a:rPr dirty="0" sz="1000" spc="-5">
                <a:latin typeface="Tahoma"/>
                <a:cs typeface="Tahoma"/>
              </a:rPr>
              <a:t>European Computer Manufacturing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Association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5727"/>
            <a:ext cx="5840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 b="0">
                <a:latin typeface="Tahoma"/>
                <a:cs typeface="Tahoma"/>
              </a:rPr>
              <a:t>(JavaScript </a:t>
            </a:r>
            <a:r>
              <a:rPr dirty="0" spc="-5" b="0">
                <a:latin typeface="Tahoma"/>
                <a:cs typeface="Tahoma"/>
              </a:rPr>
              <a:t>is not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55" b="0">
                <a:latin typeface="Tahoma"/>
                <a:cs typeface="Tahoma"/>
              </a:rPr>
              <a:t>JAVA)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5726"/>
            <a:ext cx="7216140" cy="34461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485775" indent="-473709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86409" algn="l"/>
              </a:tabLst>
            </a:pPr>
            <a:r>
              <a:rPr dirty="0" sz="3200">
                <a:latin typeface="Tahoma"/>
                <a:cs typeface="Tahoma"/>
              </a:rPr>
              <a:t>No </a:t>
            </a:r>
            <a:r>
              <a:rPr dirty="0" sz="3200" spc="-10">
                <a:latin typeface="Tahoma"/>
                <a:cs typeface="Tahoma"/>
              </a:rPr>
              <a:t>graphical </a:t>
            </a:r>
            <a:r>
              <a:rPr dirty="0" sz="3200" spc="-5">
                <a:latin typeface="Tahoma"/>
                <a:cs typeface="Tahoma"/>
              </a:rPr>
              <a:t>user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interface</a:t>
            </a:r>
            <a:endParaRPr sz="3200">
              <a:latin typeface="Tahoma"/>
              <a:cs typeface="Tahoma"/>
            </a:endParaRPr>
          </a:p>
          <a:p>
            <a:pPr marL="485775" indent="-473709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86409" algn="l"/>
              </a:tabLst>
            </a:pPr>
            <a:r>
              <a:rPr dirty="0" sz="3200">
                <a:latin typeface="Tahoma"/>
                <a:cs typeface="Tahoma"/>
              </a:rPr>
              <a:t>No </a:t>
            </a:r>
            <a:r>
              <a:rPr dirty="0" sz="3200" spc="-5">
                <a:latin typeface="Tahoma"/>
                <a:cs typeface="Tahoma"/>
              </a:rPr>
              <a:t>read/write </a:t>
            </a:r>
            <a:r>
              <a:rPr dirty="0" sz="3200">
                <a:latin typeface="Tahoma"/>
                <a:cs typeface="Tahoma"/>
              </a:rPr>
              <a:t>file </a:t>
            </a:r>
            <a:r>
              <a:rPr dirty="0" sz="3200" spc="-5">
                <a:latin typeface="Tahoma"/>
                <a:cs typeface="Tahoma"/>
              </a:rPr>
              <a:t>access </a:t>
            </a:r>
            <a:r>
              <a:rPr dirty="0" sz="3200">
                <a:latin typeface="Tahoma"/>
                <a:cs typeface="Tahoma"/>
              </a:rPr>
              <a:t>on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clients</a:t>
            </a:r>
            <a:endParaRPr sz="3200">
              <a:latin typeface="Tahoma"/>
              <a:cs typeface="Tahoma"/>
            </a:endParaRPr>
          </a:p>
          <a:p>
            <a:pPr marL="485775" indent="-473709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86409" algn="l"/>
              </a:tabLst>
            </a:pPr>
            <a:r>
              <a:rPr dirty="0" sz="3200">
                <a:latin typeface="Tahoma"/>
                <a:cs typeface="Tahoma"/>
              </a:rPr>
              <a:t>Not a </a:t>
            </a:r>
            <a:r>
              <a:rPr dirty="0" sz="3200" spc="-5">
                <a:latin typeface="Tahoma"/>
                <a:cs typeface="Tahoma"/>
              </a:rPr>
              <a:t>class-based object </a:t>
            </a:r>
            <a:r>
              <a:rPr dirty="0" sz="320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  <a:p>
            <a:pPr marL="481965" indent="-4699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82600" algn="l"/>
              </a:tabLst>
            </a:pPr>
            <a:r>
              <a:rPr dirty="0" sz="3200">
                <a:latin typeface="Tahoma"/>
                <a:cs typeface="Tahoma"/>
              </a:rPr>
              <a:t>No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multithreading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00699"/>
              </a:lnSpc>
              <a:spcBef>
                <a:spcPts val="735"/>
              </a:spcBef>
              <a:buAutoNum type="arabicPeriod"/>
              <a:tabLst>
                <a:tab pos="486409" algn="l"/>
              </a:tabLst>
            </a:pPr>
            <a:r>
              <a:rPr dirty="0" sz="3200">
                <a:latin typeface="Tahoma"/>
                <a:cs typeface="Tahoma"/>
              </a:rPr>
              <a:t>Do not need the </a:t>
            </a:r>
            <a:r>
              <a:rPr dirty="0" sz="3200" spc="-20">
                <a:latin typeface="Tahoma"/>
                <a:cs typeface="Tahoma"/>
              </a:rPr>
              <a:t>Java </a:t>
            </a:r>
            <a:r>
              <a:rPr dirty="0" sz="3200" spc="-5">
                <a:latin typeface="Tahoma"/>
                <a:cs typeface="Tahoma"/>
              </a:rPr>
              <a:t>Virtual Machine  </a:t>
            </a:r>
            <a:r>
              <a:rPr dirty="0" sz="3200">
                <a:latin typeface="Tahoma"/>
                <a:cs typeface="Tahoma"/>
              </a:rPr>
              <a:t>(needs a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browser)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800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What </a:t>
            </a:r>
            <a:r>
              <a:rPr dirty="0" spc="-15" b="0">
                <a:latin typeface="Tahoma"/>
                <a:cs typeface="Tahoma"/>
              </a:rPr>
              <a:t>JavaScript </a:t>
            </a:r>
            <a:r>
              <a:rPr dirty="0" spc="-5" b="0">
                <a:latin typeface="Tahoma"/>
                <a:cs typeface="Tahoma"/>
              </a:rPr>
              <a:t>can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65733"/>
            <a:ext cx="6600190" cy="36093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Client-side: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Control </a:t>
            </a:r>
            <a:r>
              <a:rPr dirty="0" sz="2400" spc="-5">
                <a:latin typeface="Tahoma"/>
                <a:cs typeface="Tahoma"/>
              </a:rPr>
              <a:t>browser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features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Modify </a:t>
            </a:r>
            <a:r>
              <a:rPr dirty="0" sz="2400" spc="-5">
                <a:latin typeface="Tahoma"/>
                <a:cs typeface="Tahoma"/>
              </a:rPr>
              <a:t>document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appearance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Modify </a:t>
            </a:r>
            <a:r>
              <a:rPr dirty="0" sz="2400" spc="-5">
                <a:latin typeface="Tahoma"/>
                <a:cs typeface="Tahoma"/>
              </a:rPr>
              <a:t>document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content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Store </a:t>
            </a:r>
            <a:r>
              <a:rPr dirty="0" sz="2400">
                <a:latin typeface="Tahoma"/>
                <a:cs typeface="Tahoma"/>
              </a:rPr>
              <a:t>&amp; </a:t>
            </a:r>
            <a:r>
              <a:rPr dirty="0" sz="2400" spc="-5">
                <a:latin typeface="Tahoma"/>
                <a:cs typeface="Tahoma"/>
              </a:rPr>
              <a:t>use information about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Manipulate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images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React </a:t>
            </a:r>
            <a:r>
              <a:rPr dirty="0" sz="2400" spc="-5">
                <a:latin typeface="Tahoma"/>
                <a:cs typeface="Tahoma"/>
              </a:rPr>
              <a:t>to state of browser and client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8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More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847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When </a:t>
            </a:r>
            <a:r>
              <a:rPr dirty="0" b="0">
                <a:latin typeface="Tahoma"/>
                <a:cs typeface="Tahoma"/>
              </a:rPr>
              <a:t>to </a:t>
            </a:r>
            <a:r>
              <a:rPr dirty="0" spc="-5" b="0">
                <a:latin typeface="Tahoma"/>
                <a:cs typeface="Tahoma"/>
              </a:rPr>
              <a:t>Use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-15" b="0">
                <a:latin typeface="Tahoma"/>
                <a:cs typeface="Tahoma"/>
              </a:rPr>
              <a:t>JavaScript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5847"/>
            <a:ext cx="6732270" cy="427418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0">
                <a:latin typeface="Tahoma"/>
                <a:cs typeface="Tahoma"/>
              </a:rPr>
              <a:t>CSS:</a:t>
            </a:r>
            <a:endParaRPr sz="32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10">
                <a:latin typeface="Tahoma"/>
                <a:cs typeface="Tahoma"/>
              </a:rPr>
              <a:t>Hover </a:t>
            </a:r>
            <a:r>
              <a:rPr dirty="0" sz="2800">
                <a:latin typeface="Tahoma"/>
                <a:cs typeface="Tahoma"/>
              </a:rPr>
              <a:t>and </a:t>
            </a:r>
            <a:r>
              <a:rPr dirty="0" sz="2800" spc="-10">
                <a:latin typeface="Tahoma"/>
                <a:cs typeface="Tahoma"/>
              </a:rPr>
              <a:t>focus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events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5">
                <a:latin typeface="Tahoma"/>
                <a:cs typeface="Tahoma"/>
              </a:rPr>
              <a:t>Image </a:t>
            </a:r>
            <a:r>
              <a:rPr dirty="0" sz="2800" spc="-10">
                <a:latin typeface="Tahoma"/>
                <a:cs typeface="Tahoma"/>
              </a:rPr>
              <a:t>swaps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Basic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animation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5">
                <a:latin typeface="Tahoma"/>
                <a:cs typeface="Tahoma"/>
              </a:rPr>
              <a:t>Drop-down menus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0">
                <a:latin typeface="Tahoma"/>
                <a:cs typeface="Tahoma"/>
              </a:rPr>
              <a:t>JavaScript</a:t>
            </a:r>
            <a:endParaRPr sz="32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Visual </a:t>
            </a:r>
            <a:r>
              <a:rPr dirty="0" sz="2800" spc="-5">
                <a:latin typeface="Tahoma"/>
                <a:cs typeface="Tahoma"/>
              </a:rPr>
              <a:t>enhancement </a:t>
            </a:r>
            <a:r>
              <a:rPr dirty="0" sz="2800">
                <a:latin typeface="Tahoma"/>
                <a:cs typeface="Tahoma"/>
              </a:rPr>
              <a:t>that </a:t>
            </a:r>
            <a:r>
              <a:rPr dirty="0" sz="2800" spc="-10">
                <a:latin typeface="Tahoma"/>
                <a:cs typeface="Tahoma"/>
              </a:rPr>
              <a:t>CSS </a:t>
            </a:r>
            <a:r>
              <a:rPr dirty="0" sz="2800" spc="-5">
                <a:latin typeface="Tahoma"/>
                <a:cs typeface="Tahoma"/>
              </a:rPr>
              <a:t>can't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do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10">
                <a:latin typeface="Tahoma"/>
                <a:cs typeface="Tahoma"/>
              </a:rPr>
              <a:t>Advanced</a:t>
            </a:r>
            <a:r>
              <a:rPr dirty="0" sz="2800" spc="-5">
                <a:latin typeface="Tahoma"/>
                <a:cs typeface="Tahoma"/>
              </a:rPr>
              <a:t> animation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272605"/>
            <a:ext cx="7202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Tahoma"/>
                <a:cs typeface="Tahoma"/>
              </a:rPr>
              <a:t>Where </a:t>
            </a:r>
            <a:r>
              <a:rPr dirty="0" spc="-5" b="0">
                <a:latin typeface="Tahoma"/>
                <a:cs typeface="Tahoma"/>
              </a:rPr>
              <a:t>Does </a:t>
            </a:r>
            <a:r>
              <a:rPr dirty="0" spc="-35" b="0">
                <a:latin typeface="Tahoma"/>
                <a:cs typeface="Tahoma"/>
              </a:rPr>
              <a:t>One’s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-15" b="0">
                <a:latin typeface="Tahoma"/>
                <a:cs typeface="Tahoma"/>
              </a:rPr>
              <a:t>JavaScript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9678" y="945727"/>
            <a:ext cx="4826635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Code</a:t>
            </a:r>
            <a:r>
              <a:rPr dirty="0" sz="4400" spc="-1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Go?</a:t>
            </a:r>
            <a:endParaRPr sz="4400">
              <a:latin typeface="Tahoma"/>
              <a:cs typeface="Tahoma"/>
            </a:endParaRPr>
          </a:p>
          <a:p>
            <a:pPr marL="387350" indent="-343535">
              <a:lnSpc>
                <a:spcPct val="100000"/>
              </a:lnSpc>
              <a:spcBef>
                <a:spcPts val="3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dirty="0" sz="3200" spc="-100">
                <a:latin typeface="Tahoma"/>
                <a:cs typeface="Tahoma"/>
              </a:rPr>
              <a:t>Two </a:t>
            </a:r>
            <a:r>
              <a:rPr dirty="0" sz="3200" spc="-10">
                <a:latin typeface="Tahoma"/>
                <a:cs typeface="Tahoma"/>
              </a:rPr>
              <a:t>general </a:t>
            </a:r>
            <a:r>
              <a:rPr dirty="0" sz="3200" spc="-5">
                <a:latin typeface="Tahoma"/>
                <a:cs typeface="Tahoma"/>
              </a:rPr>
              <a:t>scenarios</a:t>
            </a:r>
            <a:r>
              <a:rPr dirty="0" sz="3200" spc="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272605"/>
            <a:ext cx="66954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1. Embedding </a:t>
            </a:r>
            <a:r>
              <a:rPr dirty="0" spc="-15" b="0">
                <a:latin typeface="Tahoma"/>
                <a:cs typeface="Tahoma"/>
              </a:rPr>
              <a:t>JavaScript</a:t>
            </a:r>
            <a:r>
              <a:rPr dirty="0" spc="-5" b="0">
                <a:latin typeface="Tahoma"/>
                <a:cs typeface="Tahoma"/>
              </a:rPr>
              <a:t> 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928177" y="945727"/>
            <a:ext cx="143827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HT</a:t>
            </a:r>
            <a:r>
              <a:rPr dirty="0" sz="4400" spc="-1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627" y="1999085"/>
            <a:ext cx="5826125" cy="21043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Tahoma"/>
                <a:cs typeface="Tahoma"/>
              </a:rPr>
              <a:t>&lt;head&gt;</a:t>
            </a:r>
            <a:endParaRPr sz="18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405"/>
              </a:spcBef>
            </a:pPr>
            <a:r>
              <a:rPr dirty="0" sz="1800" spc="-5">
                <a:latin typeface="Tahoma"/>
                <a:cs typeface="Tahoma"/>
              </a:rPr>
              <a:t>&lt;title&gt;JavaScript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template&lt;/title&gt;</a:t>
            </a:r>
            <a:endParaRPr sz="18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440"/>
              </a:spcBef>
              <a:tabLst>
                <a:tab pos="1263015" algn="l"/>
              </a:tabLst>
            </a:pPr>
            <a:r>
              <a:rPr dirty="0" sz="1800" spc="-5" b="1">
                <a:solidFill>
                  <a:srgbClr val="FF0000"/>
                </a:solidFill>
                <a:latin typeface="Tahoma"/>
                <a:cs typeface="Tahoma"/>
              </a:rPr>
              <a:t>&lt;script	type=“text/javascript”&gt;</a:t>
            </a:r>
            <a:endParaRPr sz="18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3333CC"/>
                </a:solidFill>
                <a:latin typeface="Tahoma"/>
                <a:cs typeface="Tahoma"/>
              </a:rPr>
              <a:t>// </a:t>
            </a:r>
            <a:r>
              <a:rPr dirty="0" sz="2400" spc="-5" b="1">
                <a:solidFill>
                  <a:srgbClr val="3333CC"/>
                </a:solidFill>
                <a:latin typeface="Tahoma"/>
                <a:cs typeface="Tahoma"/>
              </a:rPr>
              <a:t>JavaScript </a:t>
            </a:r>
            <a:r>
              <a:rPr dirty="0" sz="2400" b="1">
                <a:solidFill>
                  <a:srgbClr val="3333CC"/>
                </a:solidFill>
                <a:latin typeface="Tahoma"/>
                <a:cs typeface="Tahoma"/>
              </a:rPr>
              <a:t>code goes</a:t>
            </a:r>
            <a:r>
              <a:rPr dirty="0" sz="2400" spc="-75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ahoma"/>
                <a:cs typeface="Tahoma"/>
              </a:rPr>
              <a:t>here</a:t>
            </a:r>
            <a:endParaRPr sz="24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455"/>
              </a:spcBef>
            </a:pPr>
            <a:r>
              <a:rPr dirty="0" sz="1800" spc="-5" b="1">
                <a:solidFill>
                  <a:srgbClr val="FF0000"/>
                </a:solidFill>
                <a:latin typeface="Tahoma"/>
                <a:cs typeface="Tahoma"/>
              </a:rPr>
              <a:t>&lt;/script&gt;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>
                <a:latin typeface="Tahoma"/>
                <a:cs typeface="Tahoma"/>
              </a:rPr>
              <a:t>&lt;/head&gt;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627" y="4409721"/>
            <a:ext cx="850900" cy="115697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00" spc="-5">
                <a:latin typeface="Tahoma"/>
                <a:cs typeface="Tahoma"/>
              </a:rPr>
              <a:t>&lt;body&gt;</a:t>
            </a:r>
            <a:endParaRPr sz="18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040"/>
              </a:spcBef>
            </a:pPr>
            <a:r>
              <a:rPr dirty="0" sz="4400">
                <a:latin typeface="Tahoma"/>
                <a:cs typeface="Tahoma"/>
              </a:rPr>
              <a:t>…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0" y="4114800"/>
            <a:ext cx="4800600" cy="2428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800" spc="-20">
                <a:latin typeface="Tahoma"/>
                <a:cs typeface="Tahoma"/>
              </a:rPr>
              <a:t>Actually,</a:t>
            </a:r>
            <a:endParaRPr sz="1800">
              <a:latin typeface="Tahoma"/>
              <a:cs typeface="Tahoma"/>
            </a:endParaRPr>
          </a:p>
          <a:p>
            <a:pPr marL="90805" marR="10922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196215" algn="l"/>
              </a:tabLst>
            </a:pPr>
            <a:r>
              <a:rPr dirty="0" sz="1800" spc="-5">
                <a:latin typeface="Tahoma"/>
                <a:cs typeface="Tahoma"/>
              </a:rPr>
              <a:t>JavaScript code </a:t>
            </a:r>
            <a:r>
              <a:rPr dirty="0" sz="1800">
                <a:latin typeface="Tahoma"/>
                <a:cs typeface="Tahoma"/>
              </a:rPr>
              <a:t>can be </a:t>
            </a:r>
            <a:r>
              <a:rPr dirty="0" sz="1800" spc="-5">
                <a:latin typeface="Tahoma"/>
                <a:cs typeface="Tahoma"/>
              </a:rPr>
              <a:t>inserted anywhere </a:t>
            </a:r>
            <a:r>
              <a:rPr dirty="0" sz="1800">
                <a:latin typeface="Tahoma"/>
                <a:cs typeface="Tahoma"/>
              </a:rPr>
              <a:t>in  </a:t>
            </a:r>
            <a:r>
              <a:rPr dirty="0" sz="1800" spc="-5">
                <a:latin typeface="Tahoma"/>
                <a:cs typeface="Tahoma"/>
              </a:rPr>
              <a:t>the HTML, including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the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body.</a:t>
            </a:r>
            <a:endParaRPr sz="1800">
              <a:latin typeface="Tahoma"/>
              <a:cs typeface="Tahoma"/>
            </a:endParaRPr>
          </a:p>
          <a:p>
            <a:pPr marL="90805" marR="97155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6215" algn="l"/>
              </a:tabLst>
            </a:pPr>
            <a:r>
              <a:rPr dirty="0" sz="1800" spc="-5">
                <a:latin typeface="Tahoma"/>
                <a:cs typeface="Tahoma"/>
              </a:rPr>
              <a:t>There are no limits on how many &lt;script&gt;  </a:t>
            </a:r>
            <a:r>
              <a:rPr dirty="0" sz="1800">
                <a:latin typeface="Tahoma"/>
                <a:cs typeface="Tahoma"/>
              </a:rPr>
              <a:t>tags </a:t>
            </a:r>
            <a:r>
              <a:rPr dirty="0" sz="1800" spc="-5">
                <a:latin typeface="Tahoma"/>
                <a:cs typeface="Tahoma"/>
              </a:rPr>
              <a:t>can </a:t>
            </a:r>
            <a:r>
              <a:rPr dirty="0" sz="1800">
                <a:latin typeface="Tahoma"/>
                <a:cs typeface="Tahoma"/>
              </a:rPr>
              <a:t>be embedded in </a:t>
            </a:r>
            <a:r>
              <a:rPr dirty="0" sz="1800" spc="-5">
                <a:latin typeface="Tahoma"/>
                <a:cs typeface="Tahoma"/>
              </a:rPr>
              <a:t>the HTML code of </a:t>
            </a:r>
            <a:r>
              <a:rPr dirty="0" sz="1800">
                <a:latin typeface="Tahoma"/>
                <a:cs typeface="Tahoma"/>
              </a:rPr>
              <a:t>a  web page.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272605"/>
            <a:ext cx="7386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2. </a:t>
            </a:r>
            <a:r>
              <a:rPr dirty="0" spc="-10" b="0">
                <a:latin typeface="Tahoma"/>
                <a:cs typeface="Tahoma"/>
              </a:rPr>
              <a:t>Putting </a:t>
            </a:r>
            <a:r>
              <a:rPr dirty="0" spc="-5" b="0">
                <a:latin typeface="Tahoma"/>
                <a:cs typeface="Tahoma"/>
              </a:rPr>
              <a:t>the </a:t>
            </a:r>
            <a:r>
              <a:rPr dirty="0" spc="-15" b="0">
                <a:latin typeface="Tahoma"/>
                <a:cs typeface="Tahoma"/>
              </a:rPr>
              <a:t>JavaScript </a:t>
            </a:r>
            <a:r>
              <a:rPr dirty="0" spc="-5" b="0">
                <a:latin typeface="Tahoma"/>
                <a:cs typeface="Tahoma"/>
              </a:rPr>
              <a:t>in</a:t>
            </a:r>
            <a:r>
              <a:rPr dirty="0" spc="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928177" y="945727"/>
            <a:ext cx="21615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Own</a:t>
            </a:r>
            <a:r>
              <a:rPr dirty="0" sz="4400" spc="-9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File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" y="2270866"/>
            <a:ext cx="5998845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&lt;head&gt;</a:t>
            </a:r>
            <a:endParaRPr sz="2000">
              <a:latin typeface="Tahoma"/>
              <a:cs typeface="Tahoma"/>
            </a:endParaRPr>
          </a:p>
          <a:p>
            <a:pPr marL="53467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&lt;title&gt;Client-side input</a:t>
            </a:r>
            <a:r>
              <a:rPr dirty="0" sz="2000" spc="-5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validation&lt;/title&gt;</a:t>
            </a:r>
            <a:endParaRPr sz="2000">
              <a:latin typeface="Tahoma"/>
              <a:cs typeface="Tahoma"/>
            </a:endParaRPr>
          </a:p>
          <a:p>
            <a:pPr marL="1275080" marR="294640" indent="-740410">
              <a:lnSpc>
                <a:spcPct val="79200"/>
              </a:lnSpc>
              <a:spcBef>
                <a:spcPts val="500"/>
              </a:spcBef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&lt;script src="inputValidator.js"  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"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t/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2000" spc="5" b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ri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"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&gt;&lt;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ri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2000" spc="-10" b="1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&lt;/head&gt;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580" y="4006533"/>
            <a:ext cx="126238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Tahoma"/>
                <a:cs typeface="Tahoma"/>
              </a:rPr>
              <a:t>A</a:t>
            </a:r>
            <a:r>
              <a:rPr dirty="0" sz="1800" b="1">
                <a:latin typeface="Tahoma"/>
                <a:cs typeface="Tahoma"/>
              </a:rPr>
              <a:t>tt</a:t>
            </a:r>
            <a:r>
              <a:rPr dirty="0" sz="1800" spc="-10" b="1">
                <a:latin typeface="Tahoma"/>
                <a:cs typeface="Tahoma"/>
              </a:rPr>
              <a:t>ri</a:t>
            </a:r>
            <a:r>
              <a:rPr dirty="0" sz="1800" spc="-5" b="1">
                <a:latin typeface="Tahoma"/>
                <a:cs typeface="Tahoma"/>
              </a:rPr>
              <a:t>bu</a:t>
            </a:r>
            <a:r>
              <a:rPr dirty="0" sz="1800" b="1">
                <a:latin typeface="Tahoma"/>
                <a:cs typeface="Tahoma"/>
              </a:rPr>
              <a:t>t</a:t>
            </a:r>
            <a:r>
              <a:rPr dirty="0" sz="1800" spc="5" b="1">
                <a:latin typeface="Tahoma"/>
                <a:cs typeface="Tahoma"/>
              </a:rPr>
              <a:t>e</a:t>
            </a:r>
            <a:r>
              <a:rPr dirty="0" sz="1800" spc="-5" b="1">
                <a:latin typeface="Tahoma"/>
                <a:cs typeface="Tahoma"/>
              </a:rPr>
              <a:t>s</a:t>
            </a:r>
            <a:r>
              <a:rPr dirty="0" sz="1800" b="1">
                <a:latin typeface="Tahoma"/>
                <a:cs typeface="Tahoma"/>
              </a:rPr>
              <a:t>:  </a:t>
            </a:r>
            <a:r>
              <a:rPr dirty="0" sz="1800" spc="-5" b="1">
                <a:latin typeface="Tahoma"/>
                <a:cs typeface="Tahoma"/>
              </a:rPr>
              <a:t>src</a:t>
            </a:r>
            <a:r>
              <a:rPr dirty="0" sz="1800" spc="-1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960" y="4281699"/>
            <a:ext cx="421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ahoma"/>
                <a:cs typeface="Tahoma"/>
              </a:rPr>
              <a:t>Specify URL </a:t>
            </a:r>
            <a:r>
              <a:rPr dirty="0" sz="1800" b="1">
                <a:latin typeface="Tahoma"/>
                <a:cs typeface="Tahoma"/>
              </a:rPr>
              <a:t>of </a:t>
            </a:r>
            <a:r>
              <a:rPr dirty="0" sz="1800" spc="-5" b="1">
                <a:latin typeface="Tahoma"/>
                <a:cs typeface="Tahoma"/>
              </a:rPr>
              <a:t>external </a:t>
            </a:r>
            <a:r>
              <a:rPr dirty="0" sz="1800" b="1">
                <a:latin typeface="Tahoma"/>
                <a:cs typeface="Tahoma"/>
              </a:rPr>
              <a:t>code</a:t>
            </a:r>
            <a:r>
              <a:rPr dirty="0" sz="1800" spc="-3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source.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580" y="4827779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ahoma"/>
                <a:cs typeface="Tahoma"/>
              </a:rPr>
              <a:t>type</a:t>
            </a:r>
            <a:r>
              <a:rPr dirty="0" sz="1800" spc="-8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5960" y="4827779"/>
            <a:ext cx="321818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ahoma"/>
                <a:cs typeface="Tahoma"/>
              </a:rPr>
              <a:t>specifies scripting language  ("text/javascript")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580" y="5976620"/>
            <a:ext cx="4069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B050"/>
                </a:solidFill>
                <a:latin typeface="Tahoma"/>
                <a:cs typeface="Tahoma"/>
              </a:rPr>
              <a:t>This is the </a:t>
            </a:r>
            <a:r>
              <a:rPr dirty="0" sz="1800" b="1">
                <a:solidFill>
                  <a:srgbClr val="00B050"/>
                </a:solidFill>
                <a:latin typeface="Tahoma"/>
                <a:cs typeface="Tahoma"/>
              </a:rPr>
              <a:t>best </a:t>
            </a:r>
            <a:r>
              <a:rPr dirty="0" sz="1800" spc="-5" b="1">
                <a:solidFill>
                  <a:srgbClr val="00B050"/>
                </a:solidFill>
                <a:latin typeface="Tahoma"/>
                <a:cs typeface="Tahoma"/>
              </a:rPr>
              <a:t>way for </a:t>
            </a:r>
            <a:r>
              <a:rPr dirty="0" sz="1800" b="1">
                <a:solidFill>
                  <a:srgbClr val="00B050"/>
                </a:solidFill>
                <a:latin typeface="Tahoma"/>
                <a:cs typeface="Tahoma"/>
              </a:rPr>
              <a:t>code</a:t>
            </a:r>
            <a:r>
              <a:rPr dirty="0" sz="1800" spc="-55" b="1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B050"/>
                </a:solidFill>
                <a:latin typeface="Tahoma"/>
                <a:cs typeface="Tahoma"/>
              </a:rPr>
              <a:t>reuse.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65443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Development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Environment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8228"/>
            <a:ext cx="7493634" cy="30778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75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300" spc="-130" i="1">
                <a:latin typeface="Tahoma"/>
                <a:cs typeface="Tahoma"/>
              </a:rPr>
              <a:t>Text </a:t>
            </a:r>
            <a:r>
              <a:rPr dirty="0" sz="3300" spc="-45" i="1">
                <a:latin typeface="Tahoma"/>
                <a:cs typeface="Tahoma"/>
              </a:rPr>
              <a:t>editor </a:t>
            </a:r>
            <a:r>
              <a:rPr dirty="0" sz="3200">
                <a:latin typeface="Tahoma"/>
                <a:cs typeface="Tahoma"/>
              </a:rPr>
              <a:t>or </a:t>
            </a:r>
            <a:r>
              <a:rPr dirty="0" sz="3300" spc="-65" i="1">
                <a:latin typeface="Tahoma"/>
                <a:cs typeface="Tahoma"/>
              </a:rPr>
              <a:t>HTML </a:t>
            </a:r>
            <a:r>
              <a:rPr dirty="0" sz="3300" spc="-45" i="1">
                <a:latin typeface="Tahoma"/>
                <a:cs typeface="Tahoma"/>
              </a:rPr>
              <a:t>editor </a:t>
            </a:r>
            <a:r>
              <a:rPr dirty="0" sz="3200">
                <a:latin typeface="Tahoma"/>
                <a:cs typeface="Tahoma"/>
              </a:rPr>
              <a:t>to do</a:t>
            </a:r>
            <a:r>
              <a:rPr dirty="0" sz="3200" spc="11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editing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75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300" spc="-55" i="1">
                <a:latin typeface="Tahoma"/>
                <a:cs typeface="Tahoma"/>
              </a:rPr>
              <a:t>Browser </a:t>
            </a:r>
            <a:r>
              <a:rPr dirty="0" sz="3200">
                <a:latin typeface="Tahoma"/>
                <a:cs typeface="Tahoma"/>
              </a:rPr>
              <a:t>to </a:t>
            </a:r>
            <a:r>
              <a:rPr dirty="0" sz="3200" spc="-5">
                <a:latin typeface="Tahoma"/>
                <a:cs typeface="Tahoma"/>
              </a:rPr>
              <a:t>run and </a:t>
            </a:r>
            <a:r>
              <a:rPr dirty="0" sz="3200">
                <a:latin typeface="Tahoma"/>
                <a:cs typeface="Tahoma"/>
              </a:rPr>
              <a:t>debug</a:t>
            </a:r>
            <a:r>
              <a:rPr dirty="0" sz="3200" spc="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code</a:t>
            </a:r>
            <a:endParaRPr sz="3200">
              <a:latin typeface="Tahoma"/>
              <a:cs typeface="Tahoma"/>
            </a:endParaRPr>
          </a:p>
          <a:p>
            <a:pPr lvl="1" marL="755015" marR="907415" indent="-28575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 spc="-5">
                <a:latin typeface="Tahoma"/>
                <a:cs typeface="Tahoma"/>
              </a:rPr>
              <a:t>Open </a:t>
            </a:r>
            <a:r>
              <a:rPr dirty="0" sz="280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developer's tools </a:t>
            </a:r>
            <a:r>
              <a:rPr dirty="0" sz="2800">
                <a:latin typeface="Tahoma"/>
                <a:cs typeface="Tahoma"/>
              </a:rPr>
              <a:t>under the  </a:t>
            </a:r>
            <a:r>
              <a:rPr dirty="0" sz="2800" spc="-5">
                <a:latin typeface="Tahoma"/>
                <a:cs typeface="Tahoma"/>
              </a:rPr>
              <a:t>browser's settings </a:t>
            </a:r>
            <a:r>
              <a:rPr dirty="0" sz="2800">
                <a:latin typeface="Tahoma"/>
                <a:cs typeface="Tahoma"/>
              </a:rPr>
              <a:t>or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preferences</a:t>
            </a:r>
            <a:endParaRPr sz="2800">
              <a:latin typeface="Tahoma"/>
              <a:cs typeface="Tahoma"/>
            </a:endParaRPr>
          </a:p>
          <a:p>
            <a:pPr lvl="1" marL="755015" marR="629920" indent="-28575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Use the </a:t>
            </a:r>
            <a:r>
              <a:rPr dirty="0" sz="2800" spc="-10">
                <a:latin typeface="Tahoma"/>
                <a:cs typeface="Tahoma"/>
              </a:rPr>
              <a:t>JavaScript </a:t>
            </a:r>
            <a:r>
              <a:rPr dirty="0" sz="2800" spc="-5">
                <a:latin typeface="Tahoma"/>
                <a:cs typeface="Tahoma"/>
              </a:rPr>
              <a:t>console </a:t>
            </a:r>
            <a:r>
              <a:rPr dirty="0" sz="2800">
                <a:latin typeface="Tahoma"/>
                <a:cs typeface="Tahoma"/>
              </a:rPr>
              <a:t>to test </a:t>
            </a:r>
            <a:r>
              <a:rPr dirty="0" sz="2800" spc="-5">
                <a:latin typeface="Tahoma"/>
                <a:cs typeface="Tahoma"/>
              </a:rPr>
              <a:t>your  code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63357"/>
            <a:ext cx="7871459" cy="387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8605" marR="285115" indent="-255904">
              <a:lnSpc>
                <a:spcPct val="100099"/>
              </a:lnSpc>
              <a:spcBef>
                <a:spcPts val="95"/>
              </a:spcBef>
              <a:buClr>
                <a:srgbClr val="2DA2BF"/>
              </a:buClr>
              <a:buSzPct val="69230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baseline="1068" sz="3900" spc="89" b="1">
                <a:latin typeface="Lucida Sans Unicode"/>
                <a:cs typeface="Lucida Sans Unicode"/>
              </a:rPr>
              <a:t>XML </a:t>
            </a:r>
            <a:r>
              <a:rPr dirty="0" sz="2700" spc="-5">
                <a:latin typeface="Lucida Sans Unicode"/>
                <a:cs typeface="Lucida Sans Unicode"/>
              </a:rPr>
              <a:t>(e</a:t>
            </a:r>
            <a:r>
              <a:rPr dirty="0" u="heavy" sz="27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X</a:t>
            </a:r>
            <a:r>
              <a:rPr dirty="0" sz="2700" spc="-5">
                <a:latin typeface="Lucida Sans Unicode"/>
                <a:cs typeface="Lucida Sans Unicode"/>
              </a:rPr>
              <a:t>tensible </a:t>
            </a:r>
            <a:r>
              <a:rPr dirty="0" u="heavy" sz="27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dirty="0" sz="2700" spc="-5">
                <a:latin typeface="Lucida Sans Unicode"/>
                <a:cs typeface="Lucida Sans Unicode"/>
              </a:rPr>
              <a:t>arkup </a:t>
            </a:r>
            <a:r>
              <a:rPr dirty="0" u="heavy" sz="27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dirty="0" sz="2700" spc="-5">
                <a:latin typeface="Lucida Sans Unicode"/>
                <a:cs typeface="Lucida Sans Unicode"/>
              </a:rPr>
              <a:t>anguage) is </a:t>
            </a:r>
            <a:r>
              <a:rPr dirty="0" sz="2700">
                <a:latin typeface="Lucida Sans Unicode"/>
                <a:cs typeface="Lucida Sans Unicode"/>
              </a:rPr>
              <a:t>a  </a:t>
            </a:r>
            <a:r>
              <a:rPr dirty="0" sz="2700" spc="-5">
                <a:latin typeface="Lucida Sans Unicode"/>
                <a:cs typeface="Lucida Sans Unicode"/>
              </a:rPr>
              <a:t>portable, </a:t>
            </a:r>
            <a:r>
              <a:rPr dirty="0" sz="2700" spc="-10">
                <a:latin typeface="Lucida Sans Unicode"/>
                <a:cs typeface="Lucida Sans Unicode"/>
              </a:rPr>
              <a:t>widely </a:t>
            </a:r>
            <a:r>
              <a:rPr dirty="0" sz="2700" spc="-5">
                <a:latin typeface="Lucida Sans Unicode"/>
                <a:cs typeface="Lucida Sans Unicode"/>
              </a:rPr>
              <a:t>supported, open (i.e.,  nonproprietary) technology for data storage  and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exchange</a:t>
            </a:r>
            <a:endParaRPr sz="2700">
              <a:latin typeface="Lucida Sans Unicode"/>
              <a:cs typeface="Lucida Sans Unicode"/>
            </a:endParaRPr>
          </a:p>
          <a:p>
            <a:pPr marL="269240" marR="5080" indent="-255904">
              <a:lnSpc>
                <a:spcPct val="100299"/>
              </a:lnSpc>
              <a:spcBef>
                <a:spcPts val="68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Extensible: XML permits </a:t>
            </a:r>
            <a:r>
              <a:rPr dirty="0" sz="2700">
                <a:latin typeface="Lucida Sans Unicode"/>
                <a:cs typeface="Lucida Sans Unicode"/>
              </a:rPr>
              <a:t>document </a:t>
            </a:r>
            <a:r>
              <a:rPr dirty="0" sz="2700" spc="-5">
                <a:latin typeface="Lucida Sans Unicode"/>
                <a:cs typeface="Lucida Sans Unicode"/>
              </a:rPr>
              <a:t>authors </a:t>
            </a:r>
            <a:r>
              <a:rPr dirty="0" sz="2700">
                <a:latin typeface="Lucida Sans Unicode"/>
                <a:cs typeface="Lucida Sans Unicode"/>
              </a:rPr>
              <a:t>to  </a:t>
            </a:r>
            <a:r>
              <a:rPr dirty="0" sz="2700" spc="-5">
                <a:latin typeface="Lucida Sans Unicode"/>
                <a:cs typeface="Lucida Sans Unicode"/>
              </a:rPr>
              <a:t>create markup for </a:t>
            </a:r>
            <a:r>
              <a:rPr dirty="0" sz="2700" spc="-10">
                <a:latin typeface="Lucida Sans Unicode"/>
                <a:cs typeface="Lucida Sans Unicode"/>
              </a:rPr>
              <a:t>virtually </a:t>
            </a:r>
            <a:r>
              <a:rPr dirty="0" sz="2700" spc="-5">
                <a:latin typeface="Lucida Sans Unicode"/>
                <a:cs typeface="Lucida Sans Unicode"/>
              </a:rPr>
              <a:t>any </a:t>
            </a:r>
            <a:r>
              <a:rPr dirty="0" sz="2700">
                <a:latin typeface="Lucida Sans Unicode"/>
                <a:cs typeface="Lucida Sans Unicode"/>
              </a:rPr>
              <a:t>type of  </a:t>
            </a:r>
            <a:r>
              <a:rPr dirty="0" sz="2700" spc="-5">
                <a:latin typeface="Lucida Sans Unicode"/>
                <a:cs typeface="Lucida Sans Unicode"/>
              </a:rPr>
              <a:t>information</a:t>
            </a:r>
            <a:endParaRPr sz="2700">
              <a:latin typeface="Lucida Sans Unicode"/>
              <a:cs typeface="Lucida Sans Unicode"/>
            </a:endParaRPr>
          </a:p>
          <a:p>
            <a:pPr lvl="1" marL="525145" marR="176530" indent="-228600">
              <a:lnSpc>
                <a:spcPct val="99500"/>
              </a:lnSpc>
              <a:spcBef>
                <a:spcPts val="434"/>
              </a:spcBef>
              <a:buClr>
                <a:srgbClr val="2DA2BF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>
                <a:latin typeface="Lucida Sans Unicode"/>
                <a:cs typeface="Lucida Sans Unicode"/>
              </a:rPr>
              <a:t>Can create </a:t>
            </a:r>
            <a:r>
              <a:rPr dirty="0" sz="1800" spc="-5">
                <a:latin typeface="Lucida Sans Unicode"/>
                <a:cs typeface="Lucida Sans Unicode"/>
              </a:rPr>
              <a:t>entirely new markup languages </a:t>
            </a:r>
            <a:r>
              <a:rPr dirty="0" sz="1800">
                <a:latin typeface="Lucida Sans Unicode"/>
                <a:cs typeface="Lucida Sans Unicode"/>
              </a:rPr>
              <a:t>that </a:t>
            </a:r>
            <a:r>
              <a:rPr dirty="0" sz="1800" spc="-5">
                <a:latin typeface="Lucida Sans Unicode"/>
                <a:cs typeface="Lucida Sans Unicode"/>
              </a:rPr>
              <a:t>describe specific  types of </a:t>
            </a:r>
            <a:r>
              <a:rPr dirty="0" sz="1800">
                <a:latin typeface="Lucida Sans Unicode"/>
                <a:cs typeface="Lucida Sans Unicode"/>
              </a:rPr>
              <a:t>data, including </a:t>
            </a:r>
            <a:r>
              <a:rPr dirty="0" sz="1800" spc="-5">
                <a:latin typeface="Lucida Sans Unicode"/>
                <a:cs typeface="Lucida Sans Unicode"/>
              </a:rPr>
              <a:t>mathematical formulas, chemical  molecular structures, music </a:t>
            </a:r>
            <a:r>
              <a:rPr dirty="0" sz="1800">
                <a:latin typeface="Lucida Sans Unicode"/>
                <a:cs typeface="Lucida Sans Unicode"/>
              </a:rPr>
              <a:t>and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recipes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563032"/>
            <a:ext cx="3094567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9265" y="6418419"/>
            <a:ext cx="2372360" cy="320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Inc.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All </a:t>
            </a: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8877" y="6542744"/>
            <a:ext cx="1612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19519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ahoma"/>
                <a:cs typeface="Tahoma"/>
              </a:rPr>
              <a:t>Demo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74532"/>
            <a:ext cx="5773420" cy="222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shown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above</a:t>
            </a:r>
            <a:r>
              <a:rPr dirty="0" sz="2400" spc="-5" b="1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79095" indent="-367030">
              <a:lnSpc>
                <a:spcPts val="2915"/>
              </a:lnSpc>
              <a:buAutoNum type="alphaLcPeriod"/>
              <a:tabLst>
                <a:tab pos="379730" algn="l"/>
              </a:tabLst>
            </a:pPr>
            <a:r>
              <a:rPr dirty="0" sz="2400" spc="-5" b="1">
                <a:latin typeface="Tahoma"/>
                <a:cs typeface="Tahoma"/>
              </a:rPr>
              <a:t>Embedded (in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20" b="1">
                <a:latin typeface="Tahoma"/>
                <a:cs typeface="Tahoma"/>
              </a:rPr>
              <a:t>&lt;</a:t>
            </a:r>
            <a:r>
              <a:rPr dirty="0" sz="2450" spc="-20" b="1" i="1">
                <a:latin typeface="Tahoma"/>
                <a:cs typeface="Tahoma"/>
              </a:rPr>
              <a:t>head</a:t>
            </a:r>
            <a:r>
              <a:rPr dirty="0" sz="2400" spc="-20" b="1">
                <a:latin typeface="Tahoma"/>
                <a:cs typeface="Tahoma"/>
              </a:rPr>
              <a:t>&gt;):</a:t>
            </a:r>
            <a:endParaRPr sz="2400">
              <a:latin typeface="Tahoma"/>
              <a:cs typeface="Tahoma"/>
            </a:endParaRPr>
          </a:p>
          <a:p>
            <a:pPr marL="388620" indent="-376555">
              <a:lnSpc>
                <a:spcPts val="2870"/>
              </a:lnSpc>
              <a:buAutoNum type="alphaLcPeriod"/>
              <a:tabLst>
                <a:tab pos="389255" algn="l"/>
              </a:tabLst>
            </a:pPr>
            <a:r>
              <a:rPr dirty="0" sz="2400" spc="-5" b="1">
                <a:latin typeface="Tahoma"/>
                <a:cs typeface="Tahoma"/>
              </a:rPr>
              <a:t>Separate (external) JavaScript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file: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lphaLcPeriod"/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</a:pPr>
            <a:r>
              <a:rPr dirty="0" u="heavy" sz="24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But,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can have embedded</a:t>
            </a:r>
            <a:r>
              <a:rPr dirty="0" u="heavy" sz="2400" spc="-3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elsewhere</a:t>
            </a:r>
            <a:r>
              <a:rPr dirty="0" sz="2400" spc="-5" b="1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56870" indent="-344805">
              <a:lnSpc>
                <a:spcPts val="2910"/>
              </a:lnSpc>
              <a:buAutoNum type="alphaLcPeriod" startAt="3"/>
              <a:tabLst>
                <a:tab pos="357505" algn="l"/>
              </a:tabLst>
            </a:pPr>
            <a:r>
              <a:rPr dirty="0" sz="2400" spc="-5" b="1">
                <a:latin typeface="Tahoma"/>
                <a:cs typeface="Tahoma"/>
              </a:rPr>
              <a:t>Embedded (in </a:t>
            </a:r>
            <a:r>
              <a:rPr dirty="0" sz="2400" spc="-20" b="1">
                <a:latin typeface="Tahoma"/>
                <a:cs typeface="Tahoma"/>
              </a:rPr>
              <a:t>&lt;</a:t>
            </a:r>
            <a:r>
              <a:rPr dirty="0" sz="2450" spc="-20" b="1" i="1">
                <a:latin typeface="Tahoma"/>
                <a:cs typeface="Tahoma"/>
              </a:rPr>
              <a:t>body</a:t>
            </a:r>
            <a:r>
              <a:rPr dirty="0" sz="2400" spc="-20" b="1">
                <a:latin typeface="Tahoma"/>
                <a:cs typeface="Tahoma"/>
              </a:rPr>
              <a:t>&gt;):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512" y="1098549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3"/>
                </a:moveTo>
                <a:lnTo>
                  <a:pt x="438150" y="474663"/>
                </a:lnTo>
                <a:lnTo>
                  <a:pt x="438150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0100" y="1098549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1337" y="1520824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3"/>
                </a:moveTo>
                <a:lnTo>
                  <a:pt x="422275" y="474663"/>
                </a:lnTo>
                <a:lnTo>
                  <a:pt x="422275" y="0"/>
                </a:lnTo>
                <a:lnTo>
                  <a:pt x="0" y="0"/>
                </a:lnTo>
                <a:lnTo>
                  <a:pt x="0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1225" y="1520824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00" y="1447799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875" y="990599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3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2627" y="3585400"/>
            <a:ext cx="48075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 b="0">
                <a:latin typeface="Tahoma"/>
                <a:cs typeface="Tahoma"/>
              </a:rPr>
              <a:t>The</a:t>
            </a:r>
            <a:r>
              <a:rPr dirty="0" sz="6000" spc="-60" b="0">
                <a:latin typeface="Tahoma"/>
                <a:cs typeface="Tahoma"/>
              </a:rPr>
              <a:t> </a:t>
            </a:r>
            <a:r>
              <a:rPr dirty="0" sz="6000" spc="-5" b="0">
                <a:latin typeface="Tahoma"/>
                <a:cs typeface="Tahoma"/>
              </a:rPr>
              <a:t>Language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22294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 b="0">
                <a:latin typeface="Tahoma"/>
                <a:cs typeface="Tahoma"/>
              </a:rPr>
              <a:t>V</a:t>
            </a:r>
            <a:r>
              <a:rPr dirty="0" b="0">
                <a:latin typeface="Tahoma"/>
                <a:cs typeface="Tahoma"/>
              </a:rPr>
              <a:t>ar</a:t>
            </a:r>
            <a:r>
              <a:rPr dirty="0" spc="-5" b="0">
                <a:latin typeface="Tahoma"/>
                <a:cs typeface="Tahoma"/>
              </a:rPr>
              <a:t>i</a:t>
            </a:r>
            <a:r>
              <a:rPr dirty="0" b="0">
                <a:latin typeface="Tahoma"/>
                <a:cs typeface="Tahoma"/>
              </a:rPr>
              <a:t>ab</a:t>
            </a:r>
            <a:r>
              <a:rPr dirty="0" spc="-5" b="0">
                <a:latin typeface="Tahoma"/>
                <a:cs typeface="Tahoma"/>
              </a:rPr>
              <a:t>le</a:t>
            </a:r>
            <a:r>
              <a:rPr dirty="0" b="0">
                <a:latin typeface="Tahoma"/>
                <a:cs typeface="Tahoma"/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5847"/>
            <a:ext cx="7372350" cy="43351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30">
                <a:latin typeface="Tahoma"/>
                <a:cs typeface="Tahoma"/>
              </a:rPr>
              <a:t>Valid </a:t>
            </a:r>
            <a:r>
              <a:rPr dirty="0" sz="3200" spc="-10">
                <a:latin typeface="Tahoma"/>
                <a:cs typeface="Tahoma"/>
              </a:rPr>
              <a:t>variable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names</a:t>
            </a:r>
            <a:endParaRPr sz="3200">
              <a:latin typeface="Tahoma"/>
              <a:cs typeface="Tahoma"/>
            </a:endParaRPr>
          </a:p>
          <a:p>
            <a:pPr lvl="1" marL="755015" marR="5080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Consist of </a:t>
            </a:r>
            <a:r>
              <a:rPr dirty="0" sz="2800" spc="-5">
                <a:latin typeface="Tahoma"/>
                <a:cs typeface="Tahoma"/>
              </a:rPr>
              <a:t>letters, digits, underscores, </a:t>
            </a:r>
            <a:r>
              <a:rPr dirty="0" sz="2800">
                <a:latin typeface="Tahoma"/>
                <a:cs typeface="Tahoma"/>
              </a:rPr>
              <a:t>and  dollar</a:t>
            </a:r>
            <a:r>
              <a:rPr dirty="0" sz="2800" spc="-5">
                <a:latin typeface="Tahoma"/>
                <a:cs typeface="Tahoma"/>
              </a:rPr>
              <a:t> signs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Do not </a:t>
            </a:r>
            <a:r>
              <a:rPr dirty="0" sz="2800" spc="-5">
                <a:latin typeface="Tahoma"/>
                <a:cs typeface="Tahoma"/>
              </a:rPr>
              <a:t>begin with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digit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800">
                <a:latin typeface="Tahoma"/>
                <a:cs typeface="Tahoma"/>
              </a:rPr>
              <a:t>Not a</a:t>
            </a:r>
            <a:r>
              <a:rPr dirty="0" sz="28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reserved </a:t>
            </a:r>
            <a:r>
              <a:rPr dirty="0" u="heavy" sz="2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JavaScript</a:t>
            </a:r>
            <a:r>
              <a:rPr dirty="0" u="heavy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keyword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0">
                <a:latin typeface="Tahoma"/>
                <a:cs typeface="Tahoma"/>
              </a:rPr>
              <a:t>JavaScript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case</a:t>
            </a:r>
            <a:r>
              <a:rPr dirty="0" sz="32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sensitive</a:t>
            </a:r>
            <a:endParaRPr sz="3200">
              <a:latin typeface="Tahoma"/>
              <a:cs typeface="Tahoma"/>
            </a:endParaRPr>
          </a:p>
          <a:p>
            <a:pPr marL="354965" marR="2381885" indent="-354965">
              <a:lnSpc>
                <a:spcPts val="4600"/>
              </a:lnSpc>
              <a:spcBef>
                <a:spcPts val="31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 </a:t>
            </a:r>
            <a:r>
              <a:rPr dirty="0" sz="3300" spc="-70" i="1">
                <a:latin typeface="Tahoma"/>
                <a:cs typeface="Tahoma"/>
              </a:rPr>
              <a:t>var </a:t>
            </a:r>
            <a:r>
              <a:rPr dirty="0" sz="3200" spc="-5">
                <a:latin typeface="Tahoma"/>
                <a:cs typeface="Tahoma"/>
              </a:rPr>
              <a:t>statement example:  </a:t>
            </a:r>
            <a:r>
              <a:rPr dirty="0" sz="3200" spc="-20">
                <a:latin typeface="Tahoma"/>
                <a:cs typeface="Tahoma"/>
              </a:rPr>
              <a:t>var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varName=1;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3722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Dynamic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-85" b="0">
                <a:latin typeface="Tahoma"/>
                <a:cs typeface="Tahoma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2046479"/>
            <a:ext cx="7386320" cy="100456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0">
                <a:latin typeface="Tahoma"/>
                <a:cs typeface="Tahoma"/>
              </a:rPr>
              <a:t>JavaScript variables </a:t>
            </a:r>
            <a:r>
              <a:rPr dirty="0" sz="3200" spc="-15">
                <a:latin typeface="Tahoma"/>
                <a:cs typeface="Tahoma"/>
              </a:rPr>
              <a:t>have </a:t>
            </a:r>
            <a:r>
              <a:rPr dirty="0" sz="3200">
                <a:latin typeface="Tahoma"/>
                <a:cs typeface="Tahoma"/>
              </a:rPr>
              <a:t>dynamic </a:t>
            </a:r>
            <a:r>
              <a:rPr dirty="0" sz="3200" spc="-5">
                <a:latin typeface="Tahoma"/>
                <a:cs typeface="Tahoma"/>
              </a:rPr>
              <a:t>data  types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499" y="3594839"/>
            <a:ext cx="7125475" cy="1171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580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Arithmetic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Operators…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957070" y="2046479"/>
            <a:ext cx="332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ahoma"/>
                <a:cs typeface="Tahoma"/>
              </a:rPr>
              <a:t>+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2632" y="2538391"/>
            <a:ext cx="222250" cy="11938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860"/>
              </a:spcBef>
            </a:pPr>
            <a:r>
              <a:rPr dirty="0" sz="3200" b="1">
                <a:latin typeface="Tahoma"/>
                <a:cs typeface="Tahoma"/>
              </a:rPr>
              <a:t>-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*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127" y="3706834"/>
            <a:ext cx="591185" cy="236664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860"/>
              </a:spcBef>
            </a:pPr>
            <a:r>
              <a:rPr dirty="0" sz="3200">
                <a:latin typeface="Tahoma"/>
                <a:cs typeface="Tahoma"/>
              </a:rPr>
              <a:t>/</a:t>
            </a:r>
            <a:endParaRPr sz="3200">
              <a:latin typeface="Tahoma"/>
              <a:cs typeface="Tahoma"/>
            </a:endParaRPr>
          </a:p>
          <a:p>
            <a:pPr marL="1587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%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3200" spc="-5">
                <a:latin typeface="Tahoma"/>
                <a:cs typeface="Tahoma"/>
              </a:rPr>
              <a:t>++</a:t>
            </a:r>
            <a:endParaRPr sz="32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--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7428" y="1945726"/>
            <a:ext cx="3799204" cy="412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395095">
              <a:lnSpc>
                <a:spcPct val="120100"/>
              </a:lnSpc>
              <a:spcBef>
                <a:spcPts val="120"/>
              </a:spcBef>
            </a:pPr>
            <a:r>
              <a:rPr dirty="0" sz="3200">
                <a:latin typeface="Tahoma"/>
                <a:cs typeface="Tahoma"/>
              </a:rPr>
              <a:t>addition  </a:t>
            </a:r>
            <a:r>
              <a:rPr dirty="0" sz="3200" spc="-10">
                <a:latin typeface="Tahoma"/>
                <a:cs typeface="Tahoma"/>
              </a:rPr>
              <a:t>subtraction  </a:t>
            </a:r>
            <a:r>
              <a:rPr dirty="0" sz="3200" spc="-5">
                <a:latin typeface="Tahoma"/>
                <a:cs typeface="Tahoma"/>
              </a:rPr>
              <a:t>m</a:t>
            </a:r>
            <a:r>
              <a:rPr dirty="0" sz="3200">
                <a:latin typeface="Tahoma"/>
                <a:cs typeface="Tahoma"/>
              </a:rPr>
              <a:t>u</a:t>
            </a:r>
            <a:r>
              <a:rPr dirty="0" sz="3200" spc="5">
                <a:latin typeface="Tahoma"/>
                <a:cs typeface="Tahoma"/>
              </a:rPr>
              <a:t>l</a:t>
            </a:r>
            <a:r>
              <a:rPr dirty="0" sz="3200">
                <a:latin typeface="Tahoma"/>
                <a:cs typeface="Tahoma"/>
              </a:rPr>
              <a:t>t</a:t>
            </a:r>
            <a:r>
              <a:rPr dirty="0" sz="3200" spc="5">
                <a:latin typeface="Tahoma"/>
                <a:cs typeface="Tahoma"/>
              </a:rPr>
              <a:t>ipli</a:t>
            </a:r>
            <a:r>
              <a:rPr dirty="0" sz="3200" spc="-5">
                <a:latin typeface="Tahoma"/>
                <a:cs typeface="Tahoma"/>
              </a:rPr>
              <a:t>ca</a:t>
            </a:r>
            <a:r>
              <a:rPr dirty="0" sz="3200">
                <a:latin typeface="Tahoma"/>
                <a:cs typeface="Tahoma"/>
              </a:rPr>
              <a:t>t</a:t>
            </a:r>
            <a:r>
              <a:rPr dirty="0" sz="3200" spc="5">
                <a:latin typeface="Tahoma"/>
                <a:cs typeface="Tahoma"/>
              </a:rPr>
              <a:t>i</a:t>
            </a:r>
            <a:r>
              <a:rPr dirty="0" sz="3200">
                <a:latin typeface="Tahoma"/>
                <a:cs typeface="Tahoma"/>
              </a:rPr>
              <a:t>on  division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modulus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(remainder)</a:t>
            </a:r>
            <a:endParaRPr sz="3200">
              <a:latin typeface="Tahoma"/>
              <a:cs typeface="Tahoma"/>
            </a:endParaRPr>
          </a:p>
          <a:p>
            <a:pPr marL="12700" marR="1873250">
              <a:lnSpc>
                <a:spcPct val="119800"/>
              </a:lnSpc>
              <a:spcBef>
                <a:spcPts val="35"/>
              </a:spcBef>
            </a:pPr>
            <a:r>
              <a:rPr dirty="0" sz="3200" spc="-5">
                <a:latin typeface="Tahoma"/>
                <a:cs typeface="Tahoma"/>
              </a:rPr>
              <a:t>increment  </a:t>
            </a:r>
            <a:r>
              <a:rPr dirty="0" sz="3200" spc="5">
                <a:latin typeface="Tahoma"/>
                <a:cs typeface="Tahoma"/>
              </a:rPr>
              <a:t>de</a:t>
            </a:r>
            <a:r>
              <a:rPr dirty="0" sz="3200" spc="-5">
                <a:latin typeface="Tahoma"/>
                <a:cs typeface="Tahoma"/>
              </a:rPr>
              <a:t>c</a:t>
            </a:r>
            <a:r>
              <a:rPr dirty="0" sz="3200" spc="-15">
                <a:latin typeface="Tahoma"/>
                <a:cs typeface="Tahoma"/>
              </a:rPr>
              <a:t>r</a:t>
            </a:r>
            <a:r>
              <a:rPr dirty="0" sz="3200">
                <a:latin typeface="Tahoma"/>
                <a:cs typeface="Tahoma"/>
              </a:rPr>
              <a:t>e</a:t>
            </a:r>
            <a:r>
              <a:rPr dirty="0" sz="3200" spc="-5">
                <a:latin typeface="Tahoma"/>
                <a:cs typeface="Tahoma"/>
              </a:rPr>
              <a:t>m</a:t>
            </a:r>
            <a:r>
              <a:rPr dirty="0" sz="3200">
                <a:latin typeface="Tahoma"/>
                <a:cs typeface="Tahoma"/>
              </a:rPr>
              <a:t>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2306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Example: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5726"/>
            <a:ext cx="1803400" cy="295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  <a:spcBef>
                <a:spcPts val="120"/>
              </a:spcBef>
            </a:pPr>
            <a:r>
              <a:rPr dirty="0" sz="3200" spc="-20">
                <a:latin typeface="Tahoma"/>
                <a:cs typeface="Tahoma"/>
              </a:rPr>
              <a:t>var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a=10;  </a:t>
            </a:r>
            <a:r>
              <a:rPr dirty="0" sz="3200">
                <a:latin typeface="Tahoma"/>
                <a:cs typeface="Tahoma"/>
              </a:rPr>
              <a:t>b = </a:t>
            </a:r>
            <a:r>
              <a:rPr dirty="0" sz="3200" spc="-5">
                <a:latin typeface="Tahoma"/>
                <a:cs typeface="Tahoma"/>
              </a:rPr>
              <a:t>a++;  </a:t>
            </a:r>
            <a:r>
              <a:rPr dirty="0" sz="3200">
                <a:latin typeface="Tahoma"/>
                <a:cs typeface="Tahoma"/>
              </a:rPr>
              <a:t>b = </a:t>
            </a:r>
            <a:r>
              <a:rPr dirty="0" sz="3200" spc="-5">
                <a:latin typeface="Tahoma"/>
                <a:cs typeface="Tahoma"/>
              </a:rPr>
              <a:t>++a;  </a:t>
            </a:r>
            <a:r>
              <a:rPr dirty="0" sz="3200">
                <a:latin typeface="Tahoma"/>
                <a:cs typeface="Tahoma"/>
              </a:rPr>
              <a:t>b =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a--;</a:t>
            </a:r>
            <a:endParaRPr sz="32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b =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--a;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9027" y="2538391"/>
            <a:ext cx="2505710" cy="236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(b=10,</a:t>
            </a:r>
            <a:r>
              <a:rPr dirty="0" sz="3200" spc="-8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a=11) 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(b=11,</a:t>
            </a:r>
            <a:r>
              <a:rPr dirty="0" sz="3200" spc="-8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a=11) 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(b=10, 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a=9) 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(b=9,</a:t>
            </a:r>
            <a:r>
              <a:rPr dirty="0" sz="3200" spc="-15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a=9)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9861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Comparison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Operators…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42377" y="2058980"/>
          <a:ext cx="7070725" cy="400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105"/>
                <a:gridCol w="2478405"/>
                <a:gridCol w="2481580"/>
              </a:tblGrid>
              <a:tr h="5268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Meaning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6695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JavaScript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Example…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4403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equal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6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==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(x==y)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  <a:tr h="438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strict</a:t>
                      </a:r>
                      <a:r>
                        <a:rPr dirty="0" sz="24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equal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6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===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(x===y)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  <a:tr h="438150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not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equal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!=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(x!=y)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</a:tr>
              <a:tr h="4402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strict not</a:t>
                      </a:r>
                      <a:r>
                        <a:rPr dirty="0" sz="24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equal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732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!==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(x!==y)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  <a:tr h="440266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greater</a:t>
                      </a:r>
                      <a:r>
                        <a:rPr dirty="0" sz="24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than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732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&gt;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(x&gt;y)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  <a:tr h="438150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(or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equal)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6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&gt;=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(x&gt;=y)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  <a:tr h="43814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less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than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&lt;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(x&lt;y)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4290"/>
                </a:tc>
              </a:tr>
              <a:tr h="404053">
                <a:tc>
                  <a:txBody>
                    <a:bodyPr/>
                    <a:lstStyle/>
                    <a:p>
                      <a:pPr marL="213995">
                        <a:lnSpc>
                          <a:spcPts val="2795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(or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equal)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226695">
                        <a:lnSpc>
                          <a:spcPts val="2795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&lt;=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795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(x&lt;=y)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3619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2306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Example: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1945726"/>
            <a:ext cx="3260725" cy="2371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90295">
              <a:lnSpc>
                <a:spcPct val="120700"/>
              </a:lnSpc>
              <a:spcBef>
                <a:spcPts val="95"/>
              </a:spcBef>
            </a:pPr>
            <a:r>
              <a:rPr dirty="0" sz="3200" spc="-20">
                <a:latin typeface="Tahoma"/>
                <a:cs typeface="Tahoma"/>
              </a:rPr>
              <a:t>var </a:t>
            </a:r>
            <a:r>
              <a:rPr dirty="0" sz="3200">
                <a:latin typeface="Tahoma"/>
                <a:cs typeface="Tahoma"/>
              </a:rPr>
              <a:t>a = 3;  </a:t>
            </a:r>
            <a:r>
              <a:rPr dirty="0" sz="3200" spc="-20">
                <a:latin typeface="Tahoma"/>
                <a:cs typeface="Tahoma"/>
              </a:rPr>
              <a:t>var </a:t>
            </a:r>
            <a:r>
              <a:rPr dirty="0" sz="3200">
                <a:latin typeface="Tahoma"/>
                <a:cs typeface="Tahoma"/>
              </a:rPr>
              <a:t>b =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"3";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9800"/>
              </a:lnSpc>
            </a:pPr>
            <a:r>
              <a:rPr dirty="0" sz="3200" spc="-20">
                <a:latin typeface="Tahoma"/>
                <a:cs typeface="Tahoma"/>
              </a:rPr>
              <a:t>var </a:t>
            </a:r>
            <a:r>
              <a:rPr dirty="0" sz="3200">
                <a:latin typeface="Tahoma"/>
                <a:cs typeface="Tahoma"/>
              </a:rPr>
              <a:t>c = </a:t>
            </a:r>
            <a:r>
              <a:rPr dirty="0" sz="3200" spc="-5">
                <a:latin typeface="Tahoma"/>
                <a:cs typeface="Tahoma"/>
              </a:rPr>
              <a:t>(a==b);  </a:t>
            </a:r>
            <a:r>
              <a:rPr dirty="0" sz="3200" spc="-20">
                <a:latin typeface="Tahoma"/>
                <a:cs typeface="Tahoma"/>
              </a:rPr>
              <a:t>var </a:t>
            </a:r>
            <a:r>
              <a:rPr dirty="0" sz="3200">
                <a:latin typeface="Tahoma"/>
                <a:cs typeface="Tahoma"/>
              </a:rPr>
              <a:t>d =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(a===b);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427" y="3122550"/>
            <a:ext cx="1685289" cy="119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(c=true) 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</a:t>
            </a:r>
            <a:r>
              <a:rPr dirty="0" sz="3200" spc="5">
                <a:solidFill>
                  <a:srgbClr val="00B050"/>
                </a:solidFill>
                <a:latin typeface="Tahoma"/>
                <a:cs typeface="Tahoma"/>
              </a:rPr>
              <a:t>d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=</a:t>
            </a:r>
            <a:r>
              <a:rPr dirty="0" sz="3200" spc="-35">
                <a:solidFill>
                  <a:srgbClr val="00B050"/>
                </a:solidFill>
                <a:latin typeface="Tahoma"/>
                <a:cs typeface="Tahoma"/>
              </a:rPr>
              <a:t>f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a</a:t>
            </a:r>
            <a:r>
              <a:rPr dirty="0" sz="3200" spc="5">
                <a:solidFill>
                  <a:srgbClr val="00B050"/>
                </a:solidFill>
                <a:latin typeface="Tahoma"/>
                <a:cs typeface="Tahoma"/>
              </a:rPr>
              <a:t>l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s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e)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4778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Logical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Operators…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42377" y="2058980"/>
          <a:ext cx="7183120" cy="22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5485"/>
                <a:gridCol w="2613025"/>
                <a:gridCol w="2593340"/>
              </a:tblGrid>
              <a:tr h="539485">
                <a:tc>
                  <a:txBody>
                    <a:bodyPr/>
                    <a:lstStyle/>
                    <a:p>
                      <a:pPr algn="ctr" marR="158115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Meaning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JavaScript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Example…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586316">
                <a:tc>
                  <a:txBody>
                    <a:bodyPr/>
                    <a:lstStyle/>
                    <a:p>
                      <a:pPr algn="ctr" marR="2057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And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3200" spc="5">
                          <a:latin typeface="Tahoma"/>
                          <a:cs typeface="Tahoma"/>
                        </a:rPr>
                        <a:t>&amp;&amp;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(A&lt;B) &amp;&amp;</a:t>
                      </a:r>
                      <a:r>
                        <a:rPr dirty="0" sz="24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(C&gt;D)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50495"/>
                </a:tc>
              </a:tr>
              <a:tr h="584220">
                <a:tc>
                  <a:txBody>
                    <a:bodyPr/>
                    <a:lstStyle/>
                    <a:p>
                      <a:pPr algn="ctr" marR="2044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Or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||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(A&lt;B) ||</a:t>
                      </a:r>
                      <a:r>
                        <a:rPr dirty="0" sz="24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(C&gt;D)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48590"/>
                </a:tc>
              </a:tr>
              <a:tr h="537389">
                <a:tc>
                  <a:txBody>
                    <a:bodyPr/>
                    <a:lstStyle/>
                    <a:p>
                      <a:pPr algn="ctr" marR="205104">
                        <a:lnSpc>
                          <a:spcPts val="3760"/>
                        </a:lnSpc>
                        <a:spcBef>
                          <a:spcPts val="370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Not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ts val="3760"/>
                        </a:lnSpc>
                        <a:spcBef>
                          <a:spcPts val="370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!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!(E&gt;F)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4859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9258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ahoma"/>
                <a:cs typeface="Tahoma"/>
              </a:rPr>
              <a:t>Assignment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Operators…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850" y="2058980"/>
          <a:ext cx="7924800" cy="342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5415"/>
                <a:gridCol w="2877185"/>
                <a:gridCol w="2361565"/>
              </a:tblGrid>
              <a:tr h="539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JavaScript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Example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</a:pPr>
                      <a:r>
                        <a:rPr dirty="0" sz="3200" spc="-5" b="1">
                          <a:latin typeface="Tahoma"/>
                          <a:cs typeface="Tahoma"/>
                        </a:rPr>
                        <a:t>Same</a:t>
                      </a:r>
                      <a:r>
                        <a:rPr dirty="0" sz="32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5" b="1">
                          <a:latin typeface="Tahoma"/>
                          <a:cs typeface="Tahoma"/>
                        </a:rPr>
                        <a:t>As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586316"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=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</a:tr>
              <a:tr h="584220"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+=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x+=y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x=x+y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</a:tr>
              <a:tr h="584220"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-=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20">
                          <a:latin typeface="Tahoma"/>
                          <a:cs typeface="Tahoma"/>
                        </a:rPr>
                        <a:t>x-=y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30">
                          <a:latin typeface="Tahoma"/>
                          <a:cs typeface="Tahoma"/>
                        </a:rPr>
                        <a:t>x=x-y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</a:tr>
              <a:tr h="586327"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*=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x*=y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x=x*y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6990"/>
                </a:tc>
              </a:tr>
              <a:tr h="539495">
                <a:tc>
                  <a:txBody>
                    <a:bodyPr/>
                    <a:lstStyle/>
                    <a:p>
                      <a:pPr marL="655955">
                        <a:lnSpc>
                          <a:spcPts val="3760"/>
                        </a:lnSpc>
                        <a:spcBef>
                          <a:spcPts val="385"/>
                        </a:spcBef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/=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626745">
                        <a:lnSpc>
                          <a:spcPts val="3760"/>
                        </a:lnSpc>
                        <a:spcBef>
                          <a:spcPts val="385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x/=y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ts val="3760"/>
                        </a:lnSpc>
                        <a:spcBef>
                          <a:spcPts val="385"/>
                        </a:spcBef>
                      </a:pPr>
                      <a:r>
                        <a:rPr dirty="0" sz="3200" spc="-5">
                          <a:latin typeface="Tahoma"/>
                          <a:cs typeface="Tahoma"/>
                        </a:rPr>
                        <a:t>x=x/y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94" y="1471803"/>
            <a:ext cx="7929880" cy="341820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68605" marR="5080" indent="-255904">
              <a:lnSpc>
                <a:spcPts val="2870"/>
              </a:lnSpc>
              <a:spcBef>
                <a:spcPts val="200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XML describes data </a:t>
            </a:r>
            <a:r>
              <a:rPr dirty="0" sz="2400">
                <a:latin typeface="Lucida Sans Unicode"/>
                <a:cs typeface="Lucida Sans Unicode"/>
              </a:rPr>
              <a:t>in a </a:t>
            </a:r>
            <a:r>
              <a:rPr dirty="0" sz="2400" spc="-5">
                <a:latin typeface="Lucida Sans Unicode"/>
                <a:cs typeface="Lucida Sans Unicode"/>
              </a:rPr>
              <a:t>way that human beings can  understand and computers can</a:t>
            </a:r>
            <a:r>
              <a:rPr dirty="0" sz="2400" spc="2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process.</a:t>
            </a:r>
            <a:endParaRPr sz="2400">
              <a:latin typeface="Lucida Sans Unicode"/>
              <a:cs typeface="Lucida Sans Unicode"/>
            </a:endParaRPr>
          </a:p>
          <a:p>
            <a:pPr marL="268605" marR="435609" indent="-255904">
              <a:lnSpc>
                <a:spcPct val="100099"/>
              </a:lnSpc>
              <a:spcBef>
                <a:spcPts val="290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An </a:t>
            </a:r>
            <a:r>
              <a:rPr dirty="0" baseline="1207" sz="3450" spc="89" b="1">
                <a:latin typeface="Lucida Sans Unicode"/>
                <a:cs typeface="Lucida Sans Unicode"/>
              </a:rPr>
              <a:t>XML </a:t>
            </a:r>
            <a:r>
              <a:rPr dirty="0" baseline="1207" sz="3450" spc="67" b="1">
                <a:latin typeface="Lucida Sans Unicode"/>
                <a:cs typeface="Lucida Sans Unicode"/>
              </a:rPr>
              <a:t>parser </a:t>
            </a:r>
            <a:r>
              <a:rPr dirty="0" sz="2400" spc="-5">
                <a:latin typeface="Lucida Sans Unicode"/>
                <a:cs typeface="Lucida Sans Unicode"/>
              </a:rPr>
              <a:t>(e.g., </a:t>
            </a:r>
            <a:r>
              <a:rPr dirty="0" sz="2400">
                <a:latin typeface="Lucida Sans Unicode"/>
                <a:cs typeface="Lucida Sans Unicode"/>
              </a:rPr>
              <a:t>a browser or </a:t>
            </a:r>
            <a:r>
              <a:rPr dirty="0" sz="2400" spc="-5">
                <a:latin typeface="Lucida Sans Unicode"/>
                <a:cs typeface="Lucida Sans Unicode"/>
              </a:rPr>
              <a:t>your web  application) </a:t>
            </a:r>
            <a:r>
              <a:rPr dirty="0" sz="2400">
                <a:latin typeface="Lucida Sans Unicode"/>
                <a:cs typeface="Lucida Sans Unicode"/>
              </a:rPr>
              <a:t>is </a:t>
            </a:r>
            <a:r>
              <a:rPr dirty="0" sz="2400" spc="-5">
                <a:latin typeface="Lucida Sans Unicode"/>
                <a:cs typeface="Lucida Sans Unicode"/>
              </a:rPr>
              <a:t>responsible </a:t>
            </a:r>
            <a:r>
              <a:rPr dirty="0" sz="2400">
                <a:latin typeface="Lucida Sans Unicode"/>
                <a:cs typeface="Lucida Sans Unicode"/>
              </a:rPr>
              <a:t>for identifying  </a:t>
            </a:r>
            <a:r>
              <a:rPr dirty="0" sz="2400" spc="-5">
                <a:latin typeface="Lucida Sans Unicode"/>
                <a:cs typeface="Lucida Sans Unicode"/>
              </a:rPr>
              <a:t>components </a:t>
            </a:r>
            <a:r>
              <a:rPr dirty="0" sz="2400">
                <a:latin typeface="Lucida Sans Unicode"/>
                <a:cs typeface="Lucida Sans Unicode"/>
              </a:rPr>
              <a:t>of </a:t>
            </a:r>
            <a:r>
              <a:rPr dirty="0" sz="2400" spc="-5">
                <a:latin typeface="Lucida Sans Unicode"/>
                <a:cs typeface="Lucida Sans Unicode"/>
              </a:rPr>
              <a:t>XML documents and then </a:t>
            </a:r>
            <a:r>
              <a:rPr dirty="0" sz="2400">
                <a:latin typeface="Lucida Sans Unicode"/>
                <a:cs typeface="Lucida Sans Unicode"/>
              </a:rPr>
              <a:t>storing  </a:t>
            </a:r>
            <a:r>
              <a:rPr dirty="0" sz="2400" spc="-5">
                <a:latin typeface="Lucida Sans Unicode"/>
                <a:cs typeface="Lucida Sans Unicode"/>
              </a:rPr>
              <a:t>those components </a:t>
            </a:r>
            <a:r>
              <a:rPr dirty="0" sz="2400">
                <a:latin typeface="Lucida Sans Unicode"/>
                <a:cs typeface="Lucida Sans Unicode"/>
              </a:rPr>
              <a:t>in a </a:t>
            </a:r>
            <a:r>
              <a:rPr dirty="0" sz="2400" spc="-5">
                <a:latin typeface="Lucida Sans Unicode"/>
                <a:cs typeface="Lucida Sans Unicode"/>
              </a:rPr>
              <a:t>data structure </a:t>
            </a:r>
            <a:r>
              <a:rPr dirty="0" sz="2400">
                <a:latin typeface="Lucida Sans Unicode"/>
                <a:cs typeface="Lucida Sans Unicode"/>
              </a:rPr>
              <a:t>for  manipulation</a:t>
            </a:r>
            <a:endParaRPr sz="2400">
              <a:latin typeface="Lucida Sans Unicode"/>
              <a:cs typeface="Lucida Sans Unicode"/>
            </a:endParaRPr>
          </a:p>
          <a:p>
            <a:pPr marL="268605" marR="541020" indent="-255904">
              <a:lnSpc>
                <a:spcPct val="100699"/>
              </a:lnSpc>
              <a:spcBef>
                <a:spcPts val="36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If </a:t>
            </a:r>
            <a:r>
              <a:rPr dirty="0" sz="2400">
                <a:latin typeface="Lucida Sans Unicode"/>
                <a:cs typeface="Lucida Sans Unicode"/>
              </a:rPr>
              <a:t>an </a:t>
            </a:r>
            <a:r>
              <a:rPr dirty="0" sz="2400" spc="-5">
                <a:latin typeface="Lucida Sans Unicode"/>
                <a:cs typeface="Lucida Sans Unicode"/>
              </a:rPr>
              <a:t>XML </a:t>
            </a:r>
            <a:r>
              <a:rPr dirty="0" sz="2400">
                <a:latin typeface="Lucida Sans Unicode"/>
                <a:cs typeface="Lucida Sans Unicode"/>
              </a:rPr>
              <a:t>parser </a:t>
            </a:r>
            <a:r>
              <a:rPr dirty="0" sz="2400" spc="-5">
                <a:latin typeface="Lucida Sans Unicode"/>
                <a:cs typeface="Lucida Sans Unicode"/>
              </a:rPr>
              <a:t>can </a:t>
            </a:r>
            <a:r>
              <a:rPr dirty="0" sz="2400">
                <a:latin typeface="Lucida Sans Unicode"/>
                <a:cs typeface="Lucida Sans Unicode"/>
              </a:rPr>
              <a:t>process an </a:t>
            </a:r>
            <a:r>
              <a:rPr dirty="0" sz="2400" spc="-5">
                <a:latin typeface="Lucida Sans Unicode"/>
                <a:cs typeface="Lucida Sans Unicode"/>
              </a:rPr>
              <a:t>XML document  successfully, that XML document </a:t>
            </a:r>
            <a:r>
              <a:rPr dirty="0" sz="2400">
                <a:latin typeface="Lucida Sans Unicode"/>
                <a:cs typeface="Lucida Sans Unicode"/>
              </a:rPr>
              <a:t>is</a:t>
            </a:r>
            <a:r>
              <a:rPr dirty="0" sz="2400" spc="70">
                <a:latin typeface="Lucida Sans Unicode"/>
                <a:cs typeface="Lucida Sans Unicode"/>
              </a:rPr>
              <a:t> </a:t>
            </a:r>
            <a:r>
              <a:rPr dirty="0" baseline="1207" sz="3450" spc="75" b="1">
                <a:latin typeface="Lucida Sans Unicode"/>
                <a:cs typeface="Lucida Sans Unicode"/>
              </a:rPr>
              <a:t>well-formed</a:t>
            </a:r>
            <a:endParaRPr baseline="1207" sz="3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588432"/>
            <a:ext cx="27940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9265" y="6418419"/>
            <a:ext cx="2372360" cy="320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Inc.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All </a:t>
            </a: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8877" y="6542744"/>
            <a:ext cx="1612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4212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Comment</a:t>
            </a:r>
            <a:r>
              <a:rPr dirty="0" spc="-75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1974532"/>
            <a:ext cx="477139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dirty="0" sz="2400" spc="-5">
                <a:latin typeface="Tahoma"/>
                <a:cs typeface="Tahoma"/>
              </a:rPr>
              <a:t>//	</a:t>
            </a:r>
            <a:r>
              <a:rPr dirty="0" sz="2400" spc="-10">
                <a:latin typeface="Tahoma"/>
                <a:cs typeface="Tahoma"/>
              </a:rPr>
              <a:t>JavaScript </a:t>
            </a:r>
            <a:r>
              <a:rPr dirty="0" sz="2400" spc="-5">
                <a:latin typeface="Tahoma"/>
                <a:cs typeface="Tahoma"/>
              </a:rPr>
              <a:t>comment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ahoma"/>
                <a:cs typeface="Tahoma"/>
              </a:rPr>
              <a:t>/*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75"/>
              </a:lnSpc>
              <a:spcBef>
                <a:spcPts val="20"/>
              </a:spcBef>
            </a:pPr>
            <a:r>
              <a:rPr dirty="0" sz="2400" spc="-5">
                <a:latin typeface="Tahoma"/>
                <a:cs typeface="Tahoma"/>
              </a:rPr>
              <a:t>Multiple line </a:t>
            </a:r>
            <a:r>
              <a:rPr dirty="0" sz="2400" spc="-10">
                <a:latin typeface="Tahoma"/>
                <a:cs typeface="Tahoma"/>
              </a:rPr>
              <a:t>JavaScript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comment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ahoma"/>
                <a:cs typeface="Tahoma"/>
              </a:rPr>
              <a:t>*/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dirty="0" sz="2400">
                <a:latin typeface="Tahoma"/>
                <a:cs typeface="Tahoma"/>
              </a:rPr>
              <a:t>&lt;!--	</a:t>
            </a:r>
            <a:r>
              <a:rPr dirty="0" sz="2400" spc="-5">
                <a:latin typeface="Tahoma"/>
                <a:cs typeface="Tahoma"/>
              </a:rPr>
              <a:t>HTML comment </a:t>
            </a:r>
            <a:r>
              <a:rPr dirty="0" sz="2400">
                <a:latin typeface="Tahoma"/>
                <a:cs typeface="Tahoma"/>
              </a:rPr>
              <a:t>--&gt;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ahoma"/>
                <a:cs typeface="Tahoma"/>
              </a:rPr>
              <a:t>&lt;!--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65"/>
              </a:lnSpc>
            </a:pPr>
            <a:r>
              <a:rPr dirty="0" sz="2400" spc="-5">
                <a:latin typeface="Tahoma"/>
                <a:cs typeface="Tahoma"/>
              </a:rPr>
              <a:t>Multiple line HTML comment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ahoma"/>
                <a:cs typeface="Tahoma"/>
              </a:rPr>
              <a:t>--&gt;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5908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7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40386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7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48006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7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46939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String</a:t>
            </a:r>
            <a:r>
              <a:rPr dirty="0" spc="-60"/>
              <a:t> </a:t>
            </a:r>
            <a:r>
              <a:rPr dirty="0" spc="-5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66606" y="1945726"/>
            <a:ext cx="4858385" cy="295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926465" algn="l"/>
              </a:tabLst>
            </a:pPr>
            <a:r>
              <a:rPr dirty="0" sz="3200">
                <a:latin typeface="Tahoma"/>
                <a:cs typeface="Tahoma"/>
              </a:rPr>
              <a:t>String </a:t>
            </a:r>
            <a:r>
              <a:rPr dirty="0" sz="3200" spc="-5">
                <a:latin typeface="Tahoma"/>
                <a:cs typeface="Tahoma"/>
              </a:rPr>
              <a:t>concatenation (+)  </a:t>
            </a:r>
            <a:r>
              <a:rPr dirty="0" sz="3200">
                <a:latin typeface="Tahoma"/>
                <a:cs typeface="Tahoma"/>
              </a:rPr>
              <a:t>Ex.:	x = "hello " +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"world"</a:t>
            </a:r>
            <a:endParaRPr sz="3200">
              <a:latin typeface="Tahoma"/>
              <a:cs typeface="Tahoma"/>
            </a:endParaRPr>
          </a:p>
          <a:p>
            <a:pPr marL="927100" marR="1224280">
              <a:lnSpc>
                <a:spcPct val="119800"/>
              </a:lnSpc>
            </a:pPr>
            <a:r>
              <a:rPr dirty="0" sz="3200">
                <a:latin typeface="Tahoma"/>
                <a:cs typeface="Tahoma"/>
              </a:rPr>
              <a:t>x = "hello" +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5  x = "5" +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x = </a:t>
            </a:r>
            <a:r>
              <a:rPr dirty="0" sz="3200" spc="-5">
                <a:latin typeface="Tahoma"/>
                <a:cs typeface="Tahoma"/>
              </a:rPr>
              <a:t>Number("5") </a:t>
            </a:r>
            <a:r>
              <a:rPr dirty="0" sz="3200">
                <a:latin typeface="Tahoma"/>
                <a:cs typeface="Tahoma"/>
              </a:rPr>
              <a:t>+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782" y="2538391"/>
            <a:ext cx="3125470" cy="236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480" marR="5080" indent="-272415">
              <a:lnSpc>
                <a:spcPct val="119800"/>
              </a:lnSpc>
              <a:spcBef>
                <a:spcPts val="100"/>
              </a:spcBef>
            </a:pP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(x="hello</a:t>
            </a:r>
            <a:r>
              <a:rPr dirty="0" sz="3200" spc="-85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world")  (x="hello5")</a:t>
            </a:r>
            <a:endParaRPr sz="3200">
              <a:latin typeface="Tahoma"/>
              <a:cs typeface="Tahoma"/>
            </a:endParaRPr>
          </a:p>
          <a:p>
            <a:pPr marL="284480" marR="1252220">
              <a:lnSpc>
                <a:spcPct val="119800"/>
              </a:lnSpc>
            </a:pP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(x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=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"55")  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(x=10)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5099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Work with</a:t>
            </a:r>
            <a:r>
              <a:rPr dirty="0" spc="-75"/>
              <a:t> </a:t>
            </a:r>
            <a:r>
              <a:rPr dirty="0" spc="-5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259" y="2046479"/>
            <a:ext cx="7648575" cy="44164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3235960">
              <a:lnSpc>
                <a:spcPct val="100699"/>
              </a:lnSpc>
              <a:spcBef>
                <a:spcPts val="70"/>
              </a:spcBef>
              <a:tabLst>
                <a:tab pos="3149600" algn="l"/>
              </a:tabLst>
            </a:pPr>
            <a:r>
              <a:rPr dirty="0" sz="3200" spc="-20">
                <a:latin typeface="Tahoma"/>
                <a:cs typeface="Tahoma"/>
              </a:rPr>
              <a:t>var </a:t>
            </a:r>
            <a:r>
              <a:rPr dirty="0" sz="3200" spc="-5">
                <a:latin typeface="Tahoma"/>
                <a:cs typeface="Tahoma"/>
              </a:rPr>
              <a:t>x="Virginia </a:t>
            </a:r>
            <a:r>
              <a:rPr dirty="0" sz="3200" spc="-65">
                <a:latin typeface="Tahoma"/>
                <a:cs typeface="Tahoma"/>
              </a:rPr>
              <a:t>Tech"  </a:t>
            </a:r>
            <a:r>
              <a:rPr dirty="0" sz="3200" spc="-55">
                <a:latin typeface="Tahoma"/>
                <a:cs typeface="Tahoma"/>
              </a:rPr>
              <a:t>v</a:t>
            </a:r>
            <a:r>
              <a:rPr dirty="0" sz="3200" spc="-5">
                <a:latin typeface="Tahoma"/>
                <a:cs typeface="Tahoma"/>
              </a:rPr>
              <a:t>a</a:t>
            </a:r>
            <a:r>
              <a:rPr dirty="0" sz="3200">
                <a:latin typeface="Tahoma"/>
                <a:cs typeface="Tahoma"/>
              </a:rPr>
              <a:t>r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y</a:t>
            </a:r>
            <a:r>
              <a:rPr dirty="0" sz="3200" spc="-5">
                <a:latin typeface="Tahoma"/>
                <a:cs typeface="Tahoma"/>
              </a:rPr>
              <a:t>=</a:t>
            </a:r>
            <a:r>
              <a:rPr dirty="0" sz="3200">
                <a:latin typeface="Tahoma"/>
                <a:cs typeface="Tahoma"/>
              </a:rPr>
              <a:t>x</a:t>
            </a:r>
            <a:r>
              <a:rPr dirty="0" sz="3200" spc="5">
                <a:latin typeface="Tahoma"/>
                <a:cs typeface="Tahoma"/>
              </a:rPr>
              <a:t>.le</a:t>
            </a:r>
            <a:r>
              <a:rPr dirty="0" sz="3200">
                <a:latin typeface="Tahoma"/>
                <a:cs typeface="Tahoma"/>
              </a:rPr>
              <a:t>n</a:t>
            </a:r>
            <a:r>
              <a:rPr dirty="0" sz="3200" spc="5">
                <a:latin typeface="Tahoma"/>
                <a:cs typeface="Tahoma"/>
              </a:rPr>
              <a:t>gt</a:t>
            </a:r>
            <a:r>
              <a:rPr dirty="0" sz="3200">
                <a:latin typeface="Tahoma"/>
                <a:cs typeface="Tahoma"/>
              </a:rPr>
              <a:t>h	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</a:t>
            </a:r>
            <a:r>
              <a:rPr dirty="0" sz="3200" spc="5">
                <a:solidFill>
                  <a:srgbClr val="00B050"/>
                </a:solidFill>
                <a:latin typeface="Tahoma"/>
                <a:cs typeface="Tahoma"/>
              </a:rPr>
              <a:t>y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=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13)</a:t>
            </a:r>
            <a:endParaRPr sz="3200">
              <a:latin typeface="Tahoma"/>
              <a:cs typeface="Tahoma"/>
            </a:endParaRPr>
          </a:p>
          <a:p>
            <a:pPr marL="12700" marR="224154">
              <a:lnSpc>
                <a:spcPts val="3829"/>
              </a:lnSpc>
              <a:spcBef>
                <a:spcPts val="130"/>
              </a:spcBef>
              <a:tabLst>
                <a:tab pos="3201670" algn="l"/>
                <a:tab pos="4009390" algn="l"/>
                <a:tab pos="4614545" algn="l"/>
              </a:tabLst>
            </a:pPr>
            <a:r>
              <a:rPr dirty="0" sz="3200">
                <a:latin typeface="Tahoma"/>
                <a:cs typeface="Tahoma"/>
              </a:rPr>
              <a:t>y=x.indexOf("i")	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(y=1)	</a:t>
            </a:r>
            <a:r>
              <a:rPr dirty="0" sz="3200" spc="-5">
                <a:latin typeface="Tahoma"/>
                <a:cs typeface="Tahoma"/>
              </a:rPr>
              <a:t>//counts </a:t>
            </a:r>
            <a:r>
              <a:rPr dirty="0" sz="3200" spc="-10">
                <a:latin typeface="Tahoma"/>
                <a:cs typeface="Tahoma"/>
              </a:rPr>
              <a:t>from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  y=x.lastIndexOf("i")	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(y=6)</a:t>
            </a:r>
            <a:endParaRPr sz="3200">
              <a:latin typeface="Tahoma"/>
              <a:cs typeface="Tahoma"/>
            </a:endParaRPr>
          </a:p>
          <a:p>
            <a:pPr marL="12700" marR="951230">
              <a:lnSpc>
                <a:spcPts val="3829"/>
              </a:lnSpc>
              <a:spcBef>
                <a:spcPts val="10"/>
              </a:spcBef>
              <a:tabLst>
                <a:tab pos="3669665" algn="l"/>
                <a:tab pos="4747895" algn="l"/>
              </a:tabLst>
            </a:pPr>
            <a:r>
              <a:rPr dirty="0" sz="3200" spc="-55">
                <a:latin typeface="Tahoma"/>
                <a:cs typeface="Tahoma"/>
              </a:rPr>
              <a:t>v</a:t>
            </a:r>
            <a:r>
              <a:rPr dirty="0" sz="3200" spc="-5">
                <a:latin typeface="Tahoma"/>
                <a:cs typeface="Tahoma"/>
              </a:rPr>
              <a:t>a</a:t>
            </a:r>
            <a:r>
              <a:rPr dirty="0" sz="3200">
                <a:latin typeface="Tahoma"/>
                <a:cs typeface="Tahoma"/>
              </a:rPr>
              <a:t>r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z</a:t>
            </a:r>
            <a:r>
              <a:rPr dirty="0" sz="3200" spc="-5">
                <a:latin typeface="Tahoma"/>
                <a:cs typeface="Tahoma"/>
              </a:rPr>
              <a:t>=</a:t>
            </a:r>
            <a:r>
              <a:rPr dirty="0" sz="3200">
                <a:latin typeface="Tahoma"/>
                <a:cs typeface="Tahoma"/>
              </a:rPr>
              <a:t>x</a:t>
            </a:r>
            <a:r>
              <a:rPr dirty="0" sz="3200" spc="5">
                <a:latin typeface="Tahoma"/>
                <a:cs typeface="Tahoma"/>
              </a:rPr>
              <a:t>.</a:t>
            </a:r>
            <a:r>
              <a:rPr dirty="0" sz="3200" spc="-5">
                <a:latin typeface="Tahoma"/>
                <a:cs typeface="Tahoma"/>
              </a:rPr>
              <a:t>s</a:t>
            </a:r>
            <a:r>
              <a:rPr dirty="0" sz="3200">
                <a:latin typeface="Tahoma"/>
                <a:cs typeface="Tahoma"/>
              </a:rPr>
              <a:t>u</a:t>
            </a:r>
            <a:r>
              <a:rPr dirty="0" sz="3200" spc="5">
                <a:latin typeface="Tahoma"/>
                <a:cs typeface="Tahoma"/>
              </a:rPr>
              <a:t>b</a:t>
            </a:r>
            <a:r>
              <a:rPr dirty="0" sz="3200" spc="-5">
                <a:latin typeface="Tahoma"/>
                <a:cs typeface="Tahoma"/>
              </a:rPr>
              <a:t>s</a:t>
            </a:r>
            <a:r>
              <a:rPr dirty="0" sz="3200" spc="5">
                <a:latin typeface="Tahoma"/>
                <a:cs typeface="Tahoma"/>
              </a:rPr>
              <a:t>t</a:t>
            </a:r>
            <a:r>
              <a:rPr dirty="0" sz="3200" spc="-5">
                <a:latin typeface="Tahoma"/>
                <a:cs typeface="Tahoma"/>
              </a:rPr>
              <a:t>r</a:t>
            </a:r>
            <a:r>
              <a:rPr dirty="0" sz="3200" spc="5">
                <a:latin typeface="Tahoma"/>
                <a:cs typeface="Tahoma"/>
              </a:rPr>
              <a:t>i</a:t>
            </a:r>
            <a:r>
              <a:rPr dirty="0" sz="3200">
                <a:latin typeface="Tahoma"/>
                <a:cs typeface="Tahoma"/>
              </a:rPr>
              <a:t>n</a:t>
            </a:r>
            <a:r>
              <a:rPr dirty="0" sz="3200" spc="10">
                <a:latin typeface="Tahoma"/>
                <a:cs typeface="Tahoma"/>
              </a:rPr>
              <a:t>g</a:t>
            </a:r>
            <a:r>
              <a:rPr dirty="0" sz="3200">
                <a:latin typeface="Tahoma"/>
                <a:cs typeface="Tahoma"/>
              </a:rPr>
              <a:t>(9</a:t>
            </a:r>
            <a:r>
              <a:rPr dirty="0" sz="3200" spc="5">
                <a:latin typeface="Tahoma"/>
                <a:cs typeface="Tahoma"/>
              </a:rPr>
              <a:t>,</a:t>
            </a:r>
            <a:r>
              <a:rPr dirty="0" sz="3200">
                <a:latin typeface="Tahoma"/>
                <a:cs typeface="Tahoma"/>
              </a:rPr>
              <a:t>13)	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</a:t>
            </a:r>
            <a:r>
              <a:rPr dirty="0" sz="3200" spc="5">
                <a:solidFill>
                  <a:srgbClr val="00B050"/>
                </a:solidFill>
                <a:latin typeface="Tahoma"/>
                <a:cs typeface="Tahoma"/>
              </a:rPr>
              <a:t>z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=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"</a:t>
            </a:r>
            <a:r>
              <a:rPr dirty="0" sz="3200" spc="-325">
                <a:solidFill>
                  <a:srgbClr val="00B050"/>
                </a:solidFill>
                <a:latin typeface="Tahoma"/>
                <a:cs typeface="Tahoma"/>
              </a:rPr>
              <a:t>T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e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c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h")  </a:t>
            </a:r>
            <a:r>
              <a:rPr dirty="0" sz="3200">
                <a:latin typeface="Tahoma"/>
                <a:cs typeface="Tahoma"/>
              </a:rPr>
              <a:t>z=x.substr(9,4)	</a:t>
            </a:r>
            <a:r>
              <a:rPr dirty="0" sz="3200" spc="-35">
                <a:solidFill>
                  <a:srgbClr val="00B050"/>
                </a:solidFill>
                <a:latin typeface="Tahoma"/>
                <a:cs typeface="Tahoma"/>
              </a:rPr>
              <a:t>(z="Tech")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ts val="3829"/>
              </a:lnSpc>
              <a:spcBef>
                <a:spcPts val="40"/>
              </a:spcBef>
              <a:tabLst>
                <a:tab pos="3666490" algn="l"/>
              </a:tabLst>
            </a:pPr>
            <a:r>
              <a:rPr dirty="0" sz="3200" spc="-5">
                <a:latin typeface="Tahoma"/>
                <a:cs typeface="Tahoma"/>
              </a:rPr>
              <a:t>z=x.toUpperCase()	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(z="VIRGINIA</a:t>
            </a:r>
            <a:r>
              <a:rPr dirty="0" sz="3200" spc="-7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B050"/>
                </a:solidFill>
                <a:latin typeface="Tahoma"/>
                <a:cs typeface="Tahoma"/>
              </a:rPr>
              <a:t>TECH")  </a:t>
            </a:r>
            <a:r>
              <a:rPr dirty="0" sz="3200" spc="-5">
                <a:latin typeface="Tahoma"/>
                <a:cs typeface="Tahoma"/>
              </a:rPr>
              <a:t>z=x.toLowerCase()	</a:t>
            </a:r>
            <a:r>
              <a:rPr dirty="0" sz="3200" spc="-5">
                <a:solidFill>
                  <a:srgbClr val="00B050"/>
                </a:solidFill>
                <a:latin typeface="Tahoma"/>
                <a:cs typeface="Tahoma"/>
              </a:rPr>
              <a:t>(z="virginia tech")  </a:t>
            </a:r>
            <a:r>
              <a:rPr dirty="0" u="heavy"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Link to other </a:t>
            </a:r>
            <a:r>
              <a:rPr dirty="0" u="heavy" sz="3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string</a:t>
            </a:r>
            <a:r>
              <a:rPr dirty="0" u="heavy" sz="3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methods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4095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Date </a:t>
            </a:r>
            <a:r>
              <a:rPr dirty="0" spc="-5"/>
              <a:t>and</a:t>
            </a:r>
            <a:r>
              <a:rPr dirty="0" spc="-95"/>
              <a:t> </a:t>
            </a:r>
            <a:r>
              <a:rPr dirty="0"/>
              <a:t>Time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15"/>
              <a:t>var </a:t>
            </a:r>
            <a:r>
              <a:rPr dirty="0"/>
              <a:t>a = new</a:t>
            </a:r>
            <a:r>
              <a:rPr dirty="0" spc="-80"/>
              <a:t> </a:t>
            </a:r>
            <a:r>
              <a:rPr dirty="0"/>
              <a:t>Date();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Date</a:t>
            </a:r>
            <a:r>
              <a:rPr dirty="0" spc="-15"/>
              <a:t> </a:t>
            </a:r>
            <a:r>
              <a:rPr dirty="0"/>
              <a:t>methods:</a:t>
            </a:r>
          </a:p>
          <a:p>
            <a:pPr lvl="1" marL="755650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getHours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0">
                <a:latin typeface="Tahoma"/>
                <a:cs typeface="Tahoma"/>
              </a:rPr>
              <a:t>getDay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getDate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getMinutes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5">
                <a:latin typeface="Tahoma"/>
                <a:cs typeface="Tahoma"/>
              </a:rPr>
              <a:t>getMonth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400" spc="-15">
                <a:latin typeface="Tahoma"/>
                <a:cs typeface="Tahoma"/>
              </a:rPr>
              <a:t>getFullYear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//current </a:t>
            </a:r>
            <a:r>
              <a:rPr dirty="0"/>
              <a:t>date and</a:t>
            </a:r>
            <a:r>
              <a:rPr dirty="0" spc="-40"/>
              <a:t> </a:t>
            </a:r>
            <a:r>
              <a:rPr dirty="0" spc="-5"/>
              <a:t>time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/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dirty="0" sz="2400" spc="-5"/>
              <a:t>//0-23</a:t>
            </a:r>
            <a:endParaRPr sz="2400"/>
          </a:p>
          <a:p>
            <a:pPr marL="118745">
              <a:lnSpc>
                <a:spcPct val="100000"/>
              </a:lnSpc>
              <a:spcBef>
                <a:spcPts val="550"/>
              </a:spcBef>
            </a:pPr>
            <a:r>
              <a:rPr dirty="0" sz="2400" spc="-5"/>
              <a:t>//0-6</a:t>
            </a:r>
            <a:endParaRPr sz="2400"/>
          </a:p>
          <a:p>
            <a:pPr marL="118745">
              <a:lnSpc>
                <a:spcPct val="100000"/>
              </a:lnSpc>
              <a:spcBef>
                <a:spcPts val="590"/>
              </a:spcBef>
            </a:pPr>
            <a:r>
              <a:rPr dirty="0" sz="2400" spc="-5"/>
              <a:t>//1-31</a:t>
            </a:r>
            <a:endParaRPr sz="2400"/>
          </a:p>
          <a:p>
            <a:pPr marL="118745">
              <a:lnSpc>
                <a:spcPct val="100000"/>
              </a:lnSpc>
              <a:spcBef>
                <a:spcPts val="585"/>
              </a:spcBef>
            </a:pPr>
            <a:r>
              <a:rPr dirty="0" sz="2400" spc="-5"/>
              <a:t>//0-59</a:t>
            </a:r>
            <a:endParaRPr sz="2400"/>
          </a:p>
          <a:p>
            <a:pPr marL="118745">
              <a:lnSpc>
                <a:spcPct val="100000"/>
              </a:lnSpc>
              <a:spcBef>
                <a:spcPts val="555"/>
              </a:spcBef>
            </a:pPr>
            <a:r>
              <a:rPr dirty="0" sz="2400" spc="-5"/>
              <a:t>//0-11</a:t>
            </a:r>
            <a:endParaRPr sz="2400"/>
          </a:p>
          <a:p>
            <a:pPr marL="118745">
              <a:lnSpc>
                <a:spcPct val="100000"/>
              </a:lnSpc>
              <a:spcBef>
                <a:spcPts val="585"/>
              </a:spcBef>
            </a:pPr>
            <a:r>
              <a:rPr dirty="0" sz="2400" spc="-5"/>
              <a:t>//yyyy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</a:t>
            </a:r>
            <a:r>
              <a:rPr dirty="0" spc="-55"/>
              <a:t> </a:t>
            </a:r>
            <a:r>
              <a:rPr dirty="0" spc="-5"/>
              <a:t>structures: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9678" y="945727"/>
            <a:ext cx="6405245" cy="454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Conditions</a:t>
            </a:r>
            <a:endParaRPr sz="44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3385"/>
              </a:spcBef>
            </a:pPr>
            <a:r>
              <a:rPr dirty="0" sz="3200">
                <a:latin typeface="Tahoma"/>
                <a:cs typeface="Tahoma"/>
              </a:rPr>
              <a:t>if (condition)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95885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// </a:t>
            </a:r>
            <a:r>
              <a:rPr dirty="0" sz="3200" spc="-10">
                <a:latin typeface="Tahoma"/>
                <a:cs typeface="Tahoma"/>
              </a:rPr>
              <a:t>area </a:t>
            </a:r>
            <a:r>
              <a:rPr dirty="0" sz="3200">
                <a:latin typeface="Tahoma"/>
                <a:cs typeface="Tahoma"/>
              </a:rPr>
              <a:t>when condition is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true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}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latin typeface="Tahoma"/>
                <a:cs typeface="Tahoma"/>
              </a:rPr>
              <a:t>else </a:t>
            </a:r>
            <a:r>
              <a:rPr dirty="0" sz="320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95885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// </a:t>
            </a:r>
            <a:r>
              <a:rPr dirty="0" sz="3200" spc="-10">
                <a:latin typeface="Tahoma"/>
                <a:cs typeface="Tahoma"/>
              </a:rPr>
              <a:t>area </a:t>
            </a:r>
            <a:r>
              <a:rPr dirty="0" sz="3200">
                <a:latin typeface="Tahoma"/>
                <a:cs typeface="Tahoma"/>
              </a:rPr>
              <a:t>when condition is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false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};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</a:t>
            </a:r>
            <a:r>
              <a:rPr dirty="0" spc="-55"/>
              <a:t> </a:t>
            </a:r>
            <a:r>
              <a:rPr dirty="0" spc="-5"/>
              <a:t>structures: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9678" y="945727"/>
            <a:ext cx="30099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333399"/>
                </a:solidFill>
                <a:latin typeface="Tahoma"/>
                <a:cs typeface="Tahoma"/>
              </a:rPr>
              <a:t>C</a:t>
            </a: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dirty="0" sz="4400" spc="5" b="1">
                <a:solidFill>
                  <a:srgbClr val="333399"/>
                </a:solidFill>
                <a:latin typeface="Tahoma"/>
                <a:cs typeface="Tahoma"/>
              </a:rPr>
              <a:t>d</a:t>
            </a:r>
            <a:r>
              <a:rPr dirty="0" sz="4400" spc="-10" b="1">
                <a:solidFill>
                  <a:srgbClr val="333399"/>
                </a:solidFill>
                <a:latin typeface="Tahoma"/>
                <a:cs typeface="Tahoma"/>
              </a:rPr>
              <a:t>i</a:t>
            </a: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t</a:t>
            </a:r>
            <a:r>
              <a:rPr dirty="0" sz="4400" spc="-10" b="1">
                <a:solidFill>
                  <a:srgbClr val="333399"/>
                </a:solidFill>
                <a:latin typeface="Tahoma"/>
                <a:cs typeface="Tahoma"/>
              </a:rPr>
              <a:t>i</a:t>
            </a: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dirty="0" sz="4400" b="1">
                <a:solidFill>
                  <a:srgbClr val="333399"/>
                </a:solidFill>
                <a:latin typeface="Tahoma"/>
                <a:cs typeface="Tahoma"/>
              </a:rPr>
              <a:t>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314" y="1865322"/>
            <a:ext cx="4356100" cy="397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90980" indent="-342900">
              <a:lnSpc>
                <a:spcPct val="1192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switch </a:t>
            </a:r>
            <a:r>
              <a:rPr dirty="0" sz="2400" spc="-5">
                <a:latin typeface="Tahoma"/>
                <a:cs typeface="Tahoma"/>
              </a:rPr>
              <a:t>(expression)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{  case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n;</a:t>
            </a:r>
            <a:endParaRPr sz="2400">
              <a:latin typeface="Tahoma"/>
              <a:cs typeface="Tahoma"/>
            </a:endParaRPr>
          </a:p>
          <a:p>
            <a:pPr marL="926465" marR="5080">
              <a:lnSpc>
                <a:spcPts val="3470"/>
              </a:lnSpc>
              <a:spcBef>
                <a:spcPts val="210"/>
              </a:spcBef>
            </a:pPr>
            <a:r>
              <a:rPr dirty="0" sz="2400" spc="-5">
                <a:latin typeface="Tahoma"/>
                <a:cs typeface="Tahoma"/>
              </a:rPr>
              <a:t>// code when </a:t>
            </a:r>
            <a:r>
              <a:rPr dirty="0" sz="2400">
                <a:latin typeface="Tahoma"/>
                <a:cs typeface="Tahoma"/>
              </a:rPr>
              <a:t>case is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true  break;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85"/>
              </a:spcBef>
            </a:pPr>
            <a:r>
              <a:rPr dirty="0" sz="2400" spc="-10">
                <a:latin typeface="Tahoma"/>
                <a:cs typeface="Tahoma"/>
              </a:rPr>
              <a:t>default:</a:t>
            </a:r>
            <a:endParaRPr sz="2400">
              <a:latin typeface="Tahoma"/>
              <a:cs typeface="Tahoma"/>
            </a:endParaRPr>
          </a:p>
          <a:p>
            <a:pPr marL="926465" marR="1439545">
              <a:lnSpc>
                <a:spcPct val="119200"/>
              </a:lnSpc>
              <a:spcBef>
                <a:spcPts val="35"/>
              </a:spcBef>
            </a:pPr>
            <a:r>
              <a:rPr dirty="0" sz="2400" spc="-5">
                <a:latin typeface="Tahoma"/>
                <a:cs typeface="Tahoma"/>
              </a:rPr>
              <a:t>// </a:t>
            </a:r>
            <a:r>
              <a:rPr dirty="0" sz="2400" spc="-10">
                <a:latin typeface="Tahoma"/>
                <a:cs typeface="Tahoma"/>
              </a:rPr>
              <a:t>default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code  break;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latin typeface="Tahoma"/>
                <a:cs typeface="Tahoma"/>
              </a:rPr>
              <a:t>};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</a:t>
            </a:r>
            <a:r>
              <a:rPr dirty="0" spc="-55"/>
              <a:t> </a:t>
            </a:r>
            <a:r>
              <a:rPr dirty="0" spc="-5"/>
              <a:t>structures: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9339" y="945727"/>
            <a:ext cx="5008245" cy="337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Loop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85"/>
              </a:spcBef>
            </a:pPr>
            <a:r>
              <a:rPr dirty="0" sz="3200">
                <a:latin typeface="Tahoma"/>
                <a:cs typeface="Tahoma"/>
              </a:rPr>
              <a:t>while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(condition)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// loop code goes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here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};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</a:t>
            </a:r>
            <a:r>
              <a:rPr dirty="0" spc="-55"/>
              <a:t> </a:t>
            </a:r>
            <a:r>
              <a:rPr dirty="0" spc="-5"/>
              <a:t>structures: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9339" y="945727"/>
            <a:ext cx="5008245" cy="337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Loop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85"/>
              </a:spcBef>
            </a:pPr>
            <a:r>
              <a:rPr dirty="0" sz="3200" spc="5">
                <a:latin typeface="Tahoma"/>
                <a:cs typeface="Tahoma"/>
              </a:rPr>
              <a:t>do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// loop code goes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here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} while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(condition);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</a:t>
            </a:r>
            <a:r>
              <a:rPr dirty="0" spc="-55"/>
              <a:t> </a:t>
            </a:r>
            <a:r>
              <a:rPr dirty="0" spc="-5"/>
              <a:t>structures: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9678" y="945727"/>
            <a:ext cx="7531100" cy="5127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333399"/>
                </a:solidFill>
                <a:latin typeface="Tahoma"/>
                <a:cs typeface="Tahoma"/>
              </a:rPr>
              <a:t>Loop</a:t>
            </a:r>
            <a:endParaRPr sz="44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3385"/>
              </a:spcBef>
            </a:pPr>
            <a:r>
              <a:rPr dirty="0" sz="3200" spc="-5">
                <a:latin typeface="Tahoma"/>
                <a:cs typeface="Tahoma"/>
              </a:rPr>
              <a:t>for(statement </a:t>
            </a:r>
            <a:r>
              <a:rPr dirty="0" sz="3200">
                <a:latin typeface="Tahoma"/>
                <a:cs typeface="Tahoma"/>
              </a:rPr>
              <a:t>1; condition; </a:t>
            </a:r>
            <a:r>
              <a:rPr dirty="0" sz="3200" spc="-5">
                <a:latin typeface="Tahoma"/>
                <a:cs typeface="Tahoma"/>
              </a:rPr>
              <a:t>statement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2){</a:t>
            </a:r>
            <a:endParaRPr sz="3200">
              <a:latin typeface="Tahoma"/>
              <a:cs typeface="Tahoma"/>
            </a:endParaRPr>
          </a:p>
          <a:p>
            <a:pPr marL="95885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// loop code goes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here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};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 spc="-10">
                <a:latin typeface="Tahoma"/>
                <a:cs typeface="Tahoma"/>
              </a:rPr>
              <a:t>for </a:t>
            </a:r>
            <a:r>
              <a:rPr dirty="0" sz="3200" spc="-5">
                <a:latin typeface="Tahoma"/>
                <a:cs typeface="Tahoma"/>
              </a:rPr>
              <a:t>(i=0; </a:t>
            </a:r>
            <a:r>
              <a:rPr dirty="0" sz="3200">
                <a:latin typeface="Tahoma"/>
                <a:cs typeface="Tahoma"/>
              </a:rPr>
              <a:t>i&lt;5; </a:t>
            </a:r>
            <a:r>
              <a:rPr dirty="0" sz="3200" spc="-5">
                <a:latin typeface="Tahoma"/>
                <a:cs typeface="Tahoma"/>
              </a:rPr>
              <a:t>i++)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  <a:spcBef>
                <a:spcPts val="760"/>
              </a:spcBef>
            </a:pPr>
            <a:r>
              <a:rPr dirty="0" sz="3200">
                <a:latin typeface="Tahoma"/>
                <a:cs typeface="Tahoma"/>
              </a:rPr>
              <a:t>};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30465"/>
            <a:ext cx="70110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Input/Output </a:t>
            </a:r>
            <a:r>
              <a:rPr dirty="0">
                <a:latin typeface="Arial"/>
                <a:cs typeface="Arial"/>
              </a:rPr>
              <a:t>in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JavaScript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9651" y="1859438"/>
            <a:ext cx="5406390" cy="430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(Limited because </a:t>
            </a:r>
            <a:r>
              <a:rPr dirty="0" sz="2400" b="1">
                <a:latin typeface="Tahoma"/>
                <a:cs typeface="Tahoma"/>
              </a:rPr>
              <a:t>of</a:t>
            </a:r>
            <a:r>
              <a:rPr dirty="0" sz="2400" spc="-15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security)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  <a:p>
            <a:pPr lvl="1" marL="927100" indent="-457200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10">
                <a:latin typeface="Tahoma"/>
                <a:cs typeface="Tahoma"/>
              </a:rPr>
              <a:t>window.alert() </a:t>
            </a:r>
            <a:r>
              <a:rPr dirty="0" sz="2000">
                <a:latin typeface="Tahoma"/>
                <a:cs typeface="Tahoma"/>
              </a:rPr>
              <a:t>-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popup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message</a:t>
            </a:r>
            <a:r>
              <a:rPr dirty="0" u="sng" sz="2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box</a:t>
            </a:r>
            <a:endParaRPr sz="2000">
              <a:latin typeface="Tahoma"/>
              <a:cs typeface="Tahoma"/>
            </a:endParaRPr>
          </a:p>
          <a:p>
            <a:pPr lvl="1" marL="927100" indent="-45720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5">
                <a:latin typeface="Tahoma"/>
                <a:cs typeface="Tahoma"/>
              </a:rPr>
              <a:t>document.writeln() </a:t>
            </a: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5">
                <a:latin typeface="Tahoma"/>
                <a:cs typeface="Tahoma"/>
              </a:rPr>
              <a:t> document.write()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"/>
            </a:pPr>
            <a:endParaRPr sz="205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lvl="1" marL="927100" indent="-457200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10">
                <a:latin typeface="Tahoma"/>
                <a:cs typeface="Tahoma"/>
              </a:rPr>
              <a:t>window.prompt() </a:t>
            </a:r>
            <a:r>
              <a:rPr dirty="0" sz="2000">
                <a:latin typeface="Tahoma"/>
                <a:cs typeface="Tahoma"/>
              </a:rPr>
              <a:t>-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input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box</a:t>
            </a:r>
            <a:endParaRPr sz="2000">
              <a:latin typeface="Tahoma"/>
              <a:cs typeface="Tahoma"/>
            </a:endParaRPr>
          </a:p>
          <a:p>
            <a:pPr lvl="1" marL="927100" indent="-45720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5">
                <a:latin typeface="Tahoma"/>
                <a:cs typeface="Tahoma"/>
              </a:rPr>
              <a:t>confirm() </a:t>
            </a:r>
            <a:r>
              <a:rPr dirty="0" sz="2000">
                <a:latin typeface="Tahoma"/>
                <a:cs typeface="Tahoma"/>
              </a:rPr>
              <a:t>-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ok/cancel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box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"/>
            </a:pPr>
            <a:endParaRPr sz="1950">
              <a:latin typeface="Tahoma"/>
              <a:cs typeface="Tahoma"/>
            </a:endParaRPr>
          </a:p>
          <a:p>
            <a:pPr marL="546100" indent="-5334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Debug</a:t>
            </a:r>
            <a:endParaRPr sz="2400">
              <a:latin typeface="Tahoma"/>
              <a:cs typeface="Tahoma"/>
            </a:endParaRPr>
          </a:p>
          <a:p>
            <a:pPr lvl="1" marL="927100" indent="-457200">
              <a:lnSpc>
                <a:spcPts val="2395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5">
                <a:latin typeface="Tahoma"/>
                <a:cs typeface="Tahoma"/>
              </a:rPr>
              <a:t>console.log()</a:t>
            </a:r>
            <a:endParaRPr sz="2000">
              <a:latin typeface="Tahoma"/>
              <a:cs typeface="Tahoma"/>
            </a:endParaRPr>
          </a:p>
          <a:p>
            <a:pPr lvl="1" marL="927100" indent="-45720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dirty="0" sz="2000" spc="-5">
                <a:latin typeface="Tahoma"/>
                <a:cs typeface="Tahoma"/>
              </a:rPr>
              <a:t>Console.error()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63357"/>
            <a:ext cx="7748270" cy="33750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68605" marR="246379" indent="-255904">
              <a:lnSpc>
                <a:spcPct val="100800"/>
              </a:lnSpc>
              <a:spcBef>
                <a:spcPts val="7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XML </a:t>
            </a:r>
            <a:r>
              <a:rPr dirty="0" sz="2700" spc="-10">
                <a:latin typeface="Lucida Sans Unicode"/>
                <a:cs typeface="Lucida Sans Unicode"/>
              </a:rPr>
              <a:t>allows </a:t>
            </a:r>
            <a:r>
              <a:rPr dirty="0" sz="2700" spc="-5">
                <a:latin typeface="Lucida Sans Unicode"/>
                <a:cs typeface="Lucida Sans Unicode"/>
              </a:rPr>
              <a:t>us </a:t>
            </a:r>
            <a:r>
              <a:rPr dirty="0" sz="2700">
                <a:latin typeface="Lucida Sans Unicode"/>
                <a:cs typeface="Lucida Sans Unicode"/>
              </a:rPr>
              <a:t>to </a:t>
            </a:r>
            <a:r>
              <a:rPr dirty="0" sz="2700" spc="-5">
                <a:latin typeface="Lucida Sans Unicode"/>
                <a:cs typeface="Lucida Sans Unicode"/>
              </a:rPr>
              <a:t>define our own nodes and  tags for</a:t>
            </a:r>
            <a:r>
              <a:rPr dirty="0" sz="2700" spc="-2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elements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9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Type </a:t>
            </a:r>
            <a:r>
              <a:rPr dirty="0" sz="2300">
                <a:latin typeface="Lucida Sans Unicode"/>
                <a:cs typeface="Lucida Sans Unicode"/>
              </a:rPr>
              <a:t>of data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70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2300">
                <a:latin typeface="Lucida Sans Unicode"/>
                <a:cs typeface="Lucida Sans Unicode"/>
              </a:rPr>
              <a:t>Data</a:t>
            </a:r>
            <a:r>
              <a:rPr dirty="0" sz="2300" spc="-5">
                <a:latin typeface="Lucida Sans Unicode"/>
                <a:cs typeface="Lucida Sans Unicode"/>
              </a:rPr>
              <a:t> structure</a:t>
            </a:r>
            <a:endParaRPr sz="2300">
              <a:latin typeface="Lucida Sans Unicode"/>
              <a:cs typeface="Lucida Sans Unicode"/>
            </a:endParaRPr>
          </a:p>
          <a:p>
            <a:pPr marL="268605" marR="153670" indent="-255904">
              <a:lnSpc>
                <a:spcPct val="100800"/>
              </a:lnSpc>
              <a:spcBef>
                <a:spcPts val="31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700">
                <a:latin typeface="Lucida Sans Unicode"/>
                <a:cs typeface="Lucida Sans Unicode"/>
              </a:rPr>
              <a:t>Tools </a:t>
            </a:r>
            <a:r>
              <a:rPr dirty="0" sz="2700" spc="-5">
                <a:latin typeface="Lucida Sans Unicode"/>
                <a:cs typeface="Lucida Sans Unicode"/>
              </a:rPr>
              <a:t>available </a:t>
            </a:r>
            <a:r>
              <a:rPr dirty="0" sz="2700">
                <a:latin typeface="Lucida Sans Unicode"/>
                <a:cs typeface="Lucida Sans Unicode"/>
              </a:rPr>
              <a:t>to </a:t>
            </a:r>
            <a:r>
              <a:rPr dirty="0" sz="2700" spc="-5">
                <a:latin typeface="Lucida Sans Unicode"/>
                <a:cs typeface="Lucida Sans Unicode"/>
              </a:rPr>
              <a:t>interchange data between  databases and</a:t>
            </a:r>
            <a:r>
              <a:rPr dirty="0" sz="2700" spc="-2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XML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5904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XML provides ways </a:t>
            </a:r>
            <a:r>
              <a:rPr dirty="0" sz="2700">
                <a:latin typeface="Lucida Sans Unicode"/>
                <a:cs typeface="Lucida Sans Unicode"/>
              </a:rPr>
              <a:t>to </a:t>
            </a:r>
            <a:r>
              <a:rPr dirty="0" sz="2700" spc="-5">
                <a:latin typeface="Lucida Sans Unicode"/>
                <a:cs typeface="Lucida Sans Unicode"/>
              </a:rPr>
              <a:t>search and manipulate  data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563033"/>
            <a:ext cx="2548467" cy="56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9265" y="6418419"/>
            <a:ext cx="2372360" cy="320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Inc.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All </a:t>
            </a: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8877" y="6542744"/>
            <a:ext cx="1612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19519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ahoma"/>
                <a:cs typeface="Tahoma"/>
              </a:rPr>
              <a:t>Demo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2046479"/>
            <a:ext cx="7371715" cy="100456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5">
                <a:latin typeface="Tahoma"/>
                <a:cs typeface="Tahoma"/>
              </a:rPr>
              <a:t>Write </a:t>
            </a:r>
            <a:r>
              <a:rPr dirty="0" sz="3200" spc="-10">
                <a:latin typeface="Tahoma"/>
                <a:cs typeface="Tahoma"/>
              </a:rPr>
              <a:t>JavaScript </a:t>
            </a:r>
            <a:r>
              <a:rPr dirty="0" sz="3200">
                <a:latin typeface="Tahoma"/>
                <a:cs typeface="Tahoma"/>
              </a:rPr>
              <a:t>code to </a:t>
            </a:r>
            <a:r>
              <a:rPr dirty="0" sz="3200" spc="-5">
                <a:latin typeface="Tahoma"/>
                <a:cs typeface="Tahoma"/>
              </a:rPr>
              <a:t>greet </a:t>
            </a:r>
            <a:r>
              <a:rPr dirty="0" sz="3200">
                <a:latin typeface="Tahoma"/>
                <a:cs typeface="Tahoma"/>
              </a:rPr>
              <a:t>the </a:t>
            </a:r>
            <a:r>
              <a:rPr dirty="0" sz="3200" spc="-5">
                <a:latin typeface="Tahoma"/>
                <a:cs typeface="Tahoma"/>
              </a:rPr>
              <a:t>user  based </a:t>
            </a:r>
            <a:r>
              <a:rPr dirty="0" sz="3200">
                <a:latin typeface="Tahoma"/>
                <a:cs typeface="Tahoma"/>
              </a:rPr>
              <a:t>on the </a:t>
            </a:r>
            <a:r>
              <a:rPr dirty="0" sz="3200" spc="-5">
                <a:latin typeface="Tahoma"/>
                <a:cs typeface="Tahoma"/>
              </a:rPr>
              <a:t>current </a:t>
            </a:r>
            <a:r>
              <a:rPr dirty="0" sz="3200">
                <a:latin typeface="Tahoma"/>
                <a:cs typeface="Tahoma"/>
              </a:rPr>
              <a:t>time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19519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ahoma"/>
                <a:cs typeface="Tahoma"/>
              </a:rPr>
              <a:t>Demo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427" y="2046479"/>
            <a:ext cx="7321550" cy="14916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15">
                <a:latin typeface="Tahoma"/>
                <a:cs typeface="Tahoma"/>
              </a:rPr>
              <a:t>Write </a:t>
            </a:r>
            <a:r>
              <a:rPr dirty="0" sz="3200" spc="-10">
                <a:latin typeface="Tahoma"/>
                <a:cs typeface="Tahoma"/>
              </a:rPr>
              <a:t>JavaScript </a:t>
            </a:r>
            <a:r>
              <a:rPr dirty="0" sz="3200">
                <a:latin typeface="Tahoma"/>
                <a:cs typeface="Tahoma"/>
              </a:rPr>
              <a:t>code to </a:t>
            </a:r>
            <a:r>
              <a:rPr dirty="0" sz="3200" spc="-5">
                <a:latin typeface="Tahoma"/>
                <a:cs typeface="Tahoma"/>
              </a:rPr>
              <a:t>calculate and  </a:t>
            </a:r>
            <a:r>
              <a:rPr dirty="0" sz="3200">
                <a:latin typeface="Tahoma"/>
                <a:cs typeface="Tahoma"/>
              </a:rPr>
              <a:t>print the </a:t>
            </a:r>
            <a:r>
              <a:rPr dirty="0" sz="3200" spc="-5">
                <a:latin typeface="Tahoma"/>
                <a:cs typeface="Tahoma"/>
              </a:rPr>
              <a:t>sum </a:t>
            </a:r>
            <a:r>
              <a:rPr dirty="0" sz="3200">
                <a:latin typeface="Tahoma"/>
                <a:cs typeface="Tahoma"/>
              </a:rPr>
              <a:t>of the integers </a:t>
            </a:r>
            <a:r>
              <a:rPr dirty="0" sz="3200" spc="-10">
                <a:latin typeface="Tahoma"/>
                <a:cs typeface="Tahoma"/>
              </a:rPr>
              <a:t>from </a:t>
            </a:r>
            <a:r>
              <a:rPr dirty="0" sz="3200">
                <a:latin typeface="Tahoma"/>
                <a:cs typeface="Tahoma"/>
              </a:rPr>
              <a:t>1 to  10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943165"/>
            <a:ext cx="19519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ahoma"/>
                <a:cs typeface="Tahoma"/>
              </a:rPr>
              <a:t>Demo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85545" marR="5080" indent="-342900">
              <a:lnSpc>
                <a:spcPct val="100299"/>
              </a:lnSpc>
              <a:spcBef>
                <a:spcPts val="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185545" algn="l"/>
                <a:tab pos="1186180" algn="l"/>
              </a:tabLst>
            </a:pPr>
            <a:r>
              <a:rPr dirty="0" spc="-15"/>
              <a:t>Write </a:t>
            </a:r>
            <a:r>
              <a:rPr dirty="0" spc="-10"/>
              <a:t>JavaScript </a:t>
            </a:r>
            <a:r>
              <a:rPr dirty="0"/>
              <a:t>code to get student  </a:t>
            </a:r>
            <a:r>
              <a:rPr dirty="0" spc="-10"/>
              <a:t>grades from </a:t>
            </a:r>
            <a:r>
              <a:rPr dirty="0"/>
              <a:t>the </a:t>
            </a:r>
            <a:r>
              <a:rPr dirty="0" spc="-90"/>
              <a:t>user, </a:t>
            </a:r>
            <a:r>
              <a:rPr dirty="0" spc="-5"/>
              <a:t>calculate </a:t>
            </a:r>
            <a:r>
              <a:rPr dirty="0"/>
              <a:t>the </a:t>
            </a:r>
            <a:r>
              <a:rPr dirty="0" spc="-25"/>
              <a:t>GPA  </a:t>
            </a:r>
            <a:r>
              <a:rPr dirty="0" spc="-10"/>
              <a:t>for </a:t>
            </a:r>
            <a:r>
              <a:rPr dirty="0"/>
              <a:t>the </a:t>
            </a:r>
            <a:r>
              <a:rPr dirty="0" spc="-5"/>
              <a:t>class, and display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GPA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54911"/>
            <a:ext cx="7913370" cy="40982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268605" marR="265430" indent="-255904">
              <a:lnSpc>
                <a:spcPts val="2170"/>
              </a:lnSpc>
              <a:spcBef>
                <a:spcPts val="360"/>
              </a:spcBef>
              <a:buClr>
                <a:srgbClr val="2DA2BF"/>
              </a:buClr>
              <a:buSzPct val="67500"/>
              <a:buFont typeface="Tahoma"/>
              <a:buChar char="◗"/>
              <a:tabLst>
                <a:tab pos="26860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An XML document begins with an optional XML declaration,  which identifies the document as an XML document and the  version of XML syntax used in the</a:t>
            </a:r>
            <a:r>
              <a:rPr dirty="0" sz="2000" spc="4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document.</a:t>
            </a:r>
            <a:endParaRPr sz="2000">
              <a:latin typeface="Lucida Sans Unicode"/>
              <a:cs typeface="Lucida Sans Unicode"/>
            </a:endParaRPr>
          </a:p>
          <a:p>
            <a:pPr algn="just" marL="268605" indent="-255904">
              <a:lnSpc>
                <a:spcPct val="100000"/>
              </a:lnSpc>
              <a:spcBef>
                <a:spcPts val="160"/>
              </a:spcBef>
              <a:buClr>
                <a:srgbClr val="2DA2BF"/>
              </a:buClr>
              <a:buSzPct val="67500"/>
              <a:buFont typeface="Tahoma"/>
              <a:buChar char="◗"/>
              <a:tabLst>
                <a:tab pos="26860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XML comments begin with </a:t>
            </a:r>
            <a:r>
              <a:rPr dirty="0" sz="2000" spc="-10">
                <a:latin typeface="Lucida Console"/>
                <a:cs typeface="Lucida Console"/>
              </a:rPr>
              <a:t>&lt;!--</a:t>
            </a:r>
            <a:r>
              <a:rPr dirty="0" sz="2000" spc="-530">
                <a:latin typeface="Lucida Console"/>
                <a:cs typeface="Lucida Consol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and end with </a:t>
            </a:r>
            <a:r>
              <a:rPr dirty="0" sz="2000" spc="-10">
                <a:latin typeface="Lucida Console"/>
                <a:cs typeface="Lucida Console"/>
              </a:rPr>
              <a:t>--&gt;</a:t>
            </a:r>
            <a:endParaRPr sz="2000">
              <a:latin typeface="Lucida Console"/>
              <a:cs typeface="Lucida Console"/>
            </a:endParaRPr>
          </a:p>
          <a:p>
            <a:pPr marL="268605" marR="260985" indent="-255904">
              <a:lnSpc>
                <a:spcPts val="2170"/>
              </a:lnSpc>
              <a:spcBef>
                <a:spcPts val="365"/>
              </a:spcBef>
              <a:buClr>
                <a:srgbClr val="2DA2BF"/>
              </a:buClr>
              <a:buSzPct val="67500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An XML document contains text that represents its content  (i.e., data) and elements that specify its structure. XML  documents delimit an element with start and end tags (</a:t>
            </a:r>
            <a:r>
              <a:rPr dirty="0" sz="2000" spc="-5">
                <a:solidFill>
                  <a:srgbClr val="FF0000"/>
                </a:solidFill>
                <a:latin typeface="Lucida Sans Unicode"/>
                <a:cs typeface="Lucida Sans Unicode"/>
              </a:rPr>
              <a:t>case  sensitive!)</a:t>
            </a:r>
            <a:endParaRPr sz="2000">
              <a:latin typeface="Lucida Sans Unicode"/>
              <a:cs typeface="Lucida Sans Unicode"/>
            </a:endParaRPr>
          </a:p>
          <a:p>
            <a:pPr marL="268605" marR="424815" indent="-255904">
              <a:lnSpc>
                <a:spcPts val="2170"/>
              </a:lnSpc>
              <a:spcBef>
                <a:spcPts val="355"/>
              </a:spcBef>
              <a:buClr>
                <a:srgbClr val="2DA2BF"/>
              </a:buClr>
              <a:buSzPct val="67500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The root element of an XML document encompasses all its  other</a:t>
            </a:r>
            <a:r>
              <a:rPr dirty="0" sz="2000" spc="-1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elements</a:t>
            </a:r>
            <a:endParaRPr sz="2000">
              <a:latin typeface="Lucida Sans Unicode"/>
              <a:cs typeface="Lucida Sans Unicode"/>
            </a:endParaRPr>
          </a:p>
          <a:p>
            <a:pPr marL="268605" marR="5080" indent="-255904">
              <a:lnSpc>
                <a:spcPct val="89800"/>
              </a:lnSpc>
              <a:spcBef>
                <a:spcPts val="375"/>
              </a:spcBef>
              <a:buClr>
                <a:srgbClr val="2DA2BF"/>
              </a:buClr>
              <a:buSzPct val="67500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XML element names must begin with </a:t>
            </a:r>
            <a:r>
              <a:rPr dirty="0" sz="2000">
                <a:latin typeface="Lucida Sans Unicode"/>
                <a:cs typeface="Lucida Sans Unicode"/>
              </a:rPr>
              <a:t>a </a:t>
            </a:r>
            <a:r>
              <a:rPr dirty="0" sz="2000" spc="-5">
                <a:latin typeface="Lucida Sans Unicode"/>
                <a:cs typeface="Lucida Sans Unicode"/>
              </a:rPr>
              <a:t>letter, and they should  not begin with “xml” in any combination of uppercase and  lowercase letters, as this is reserved for </a:t>
            </a:r>
            <a:r>
              <a:rPr dirty="0" sz="2000">
                <a:latin typeface="Lucida Sans Unicode"/>
                <a:cs typeface="Lucida Sans Unicode"/>
              </a:rPr>
              <a:t>use </a:t>
            </a:r>
            <a:r>
              <a:rPr dirty="0" sz="2000" spc="-5">
                <a:latin typeface="Lucida Sans Unicode"/>
                <a:cs typeface="Lucida Sans Unicode"/>
              </a:rPr>
              <a:t>in the XML  standards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579967"/>
            <a:ext cx="44704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9265" y="6418419"/>
            <a:ext cx="2372360" cy="320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Inc.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All </a:t>
            </a: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8877" y="6542744"/>
            <a:ext cx="1612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62" y="5945187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604" y="21324"/>
                </a:moveTo>
                <a:lnTo>
                  <a:pt x="3636808" y="912811"/>
                </a:lnTo>
                <a:lnTo>
                  <a:pt x="4897453" y="912811"/>
                </a:lnTo>
                <a:lnTo>
                  <a:pt x="85604" y="21324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4"/>
                </a:lnTo>
                <a:lnTo>
                  <a:pt x="85604" y="21324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775" y="5938837"/>
            <a:ext cx="3653154" cy="919480"/>
          </a:xfrm>
          <a:custGeom>
            <a:avLst/>
            <a:gdLst/>
            <a:ahLst/>
            <a:cxnLst/>
            <a:rect l="l" t="t" r="r" b="b"/>
            <a:pathLst>
              <a:path w="3653154" h="919479">
                <a:moveTo>
                  <a:pt x="0" y="0"/>
                </a:moveTo>
                <a:lnTo>
                  <a:pt x="7921" y="6349"/>
                </a:lnTo>
                <a:lnTo>
                  <a:pt x="2869796" y="919161"/>
                </a:lnTo>
                <a:lnTo>
                  <a:pt x="3653079" y="919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786966"/>
            <a:ext cx="3399367" cy="107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84348"/>
            <a:ext cx="3371806" cy="107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6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5800" y="152399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27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86800" y="152399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52462"/>
            <a:ext cx="9144000" cy="6205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82415" y="6406388"/>
            <a:ext cx="2569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 Inc.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8565" y="6558788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94" y="1476057"/>
            <a:ext cx="7956550" cy="4084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803275" indent="-255904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8181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200" spc="-5">
                <a:latin typeface="Lucida Sans Unicode"/>
                <a:cs typeface="Lucida Sans Unicode"/>
              </a:rPr>
              <a:t>Both HTML and </a:t>
            </a:r>
            <a:r>
              <a:rPr dirty="0" sz="2200">
                <a:latin typeface="Lucida Sans Unicode"/>
                <a:cs typeface="Lucida Sans Unicode"/>
              </a:rPr>
              <a:t>XML </a:t>
            </a:r>
            <a:r>
              <a:rPr dirty="0" sz="2200" spc="-5">
                <a:latin typeface="Lucida Sans Unicode"/>
                <a:cs typeface="Lucida Sans Unicode"/>
              </a:rPr>
              <a:t>are specified </a:t>
            </a:r>
            <a:r>
              <a:rPr dirty="0" sz="2200">
                <a:latin typeface="Lucida Sans Unicode"/>
                <a:cs typeface="Lucida Sans Unicode"/>
              </a:rPr>
              <a:t>in </a:t>
            </a:r>
            <a:r>
              <a:rPr dirty="0" sz="2200" spc="-5">
                <a:latin typeface="Lucida Sans Unicode"/>
                <a:cs typeface="Lucida Sans Unicode"/>
              </a:rPr>
              <a:t>the Document  Object Model</a:t>
            </a:r>
            <a:r>
              <a:rPr dirty="0" sz="2200" spc="10">
                <a:latin typeface="Lucida Sans Unicode"/>
                <a:cs typeface="Lucida Sans Unicode"/>
              </a:rPr>
              <a:t> </a:t>
            </a:r>
            <a:r>
              <a:rPr dirty="0" sz="2200">
                <a:latin typeface="Lucida Sans Unicode"/>
                <a:cs typeface="Lucida Sans Unicode"/>
              </a:rPr>
              <a:t>(DOM)</a:t>
            </a:r>
            <a:endParaRPr sz="2200">
              <a:latin typeface="Lucida Sans Unicode"/>
              <a:cs typeface="Lucida Sans Unicode"/>
            </a:endParaRPr>
          </a:p>
          <a:p>
            <a:pPr marL="269240" indent="-256540">
              <a:lnSpc>
                <a:spcPct val="100000"/>
              </a:lnSpc>
              <a:spcBef>
                <a:spcPts val="285"/>
              </a:spcBef>
              <a:buClr>
                <a:srgbClr val="2DA2BF"/>
              </a:buClr>
              <a:buSzPct val="68181"/>
              <a:buFont typeface="Tahoma"/>
              <a:buChar char="◗"/>
              <a:tabLst>
                <a:tab pos="268605" algn="l"/>
                <a:tab pos="269240" algn="l"/>
              </a:tabLst>
            </a:pPr>
            <a:r>
              <a:rPr dirty="0" sz="2200">
                <a:latin typeface="Lucida Sans Unicode"/>
                <a:cs typeface="Lucida Sans Unicode"/>
              </a:rPr>
              <a:t>DOM </a:t>
            </a:r>
            <a:r>
              <a:rPr dirty="0" sz="2200" spc="-5">
                <a:latin typeface="Lucida Sans Unicode"/>
                <a:cs typeface="Lucida Sans Unicode"/>
              </a:rPr>
              <a:t>has </a:t>
            </a:r>
            <a:r>
              <a:rPr dirty="0" sz="2200">
                <a:latin typeface="Lucida Sans Unicode"/>
                <a:cs typeface="Lucida Sans Unicode"/>
              </a:rPr>
              <a:t>a </a:t>
            </a:r>
            <a:r>
              <a:rPr dirty="0" sz="2200" spc="-5">
                <a:latin typeface="Lucida Sans Unicode"/>
                <a:cs typeface="Lucida Sans Unicode"/>
              </a:rPr>
              <a:t>hierarchical tree</a:t>
            </a:r>
            <a:r>
              <a:rPr dirty="0" sz="2200" spc="20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structure</a:t>
            </a:r>
            <a:endParaRPr sz="2200">
              <a:latin typeface="Lucida Sans Unicode"/>
              <a:cs typeface="Lucida Sans Unicode"/>
            </a:endParaRPr>
          </a:p>
          <a:p>
            <a:pPr lvl="1" marL="524510" indent="-228600">
              <a:lnSpc>
                <a:spcPct val="100000"/>
              </a:lnSpc>
              <a:spcBef>
                <a:spcPts val="310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The top </a:t>
            </a:r>
            <a:r>
              <a:rPr dirty="0" sz="1800">
                <a:latin typeface="Lucida Sans Unicode"/>
                <a:cs typeface="Lucida Sans Unicode"/>
              </a:rPr>
              <a:t>level is </a:t>
            </a:r>
            <a:r>
              <a:rPr dirty="0" sz="1800" spc="-5">
                <a:latin typeface="Lucida Sans Unicode"/>
                <a:cs typeface="Lucida Sans Unicode"/>
              </a:rPr>
              <a:t>the </a:t>
            </a:r>
            <a:r>
              <a:rPr dirty="0" sz="1850" spc="-35" i="1">
                <a:latin typeface="Lucida Sans Unicode"/>
                <a:cs typeface="Lucida Sans Unicode"/>
              </a:rPr>
              <a:t>document</a:t>
            </a:r>
            <a:r>
              <a:rPr dirty="0" sz="1850" spc="10" i="1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object</a:t>
            </a:r>
            <a:endParaRPr sz="1800">
              <a:latin typeface="Lucida Sans Unicode"/>
              <a:cs typeface="Lucida Sans Unicode"/>
            </a:endParaRPr>
          </a:p>
          <a:p>
            <a:pPr lvl="1" marL="524510" indent="-228600">
              <a:lnSpc>
                <a:spcPct val="100000"/>
              </a:lnSpc>
              <a:spcBef>
                <a:spcPts val="29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>
                <a:latin typeface="Lucida Sans Unicode"/>
                <a:cs typeface="Lucida Sans Unicode"/>
              </a:rPr>
              <a:t>Each </a:t>
            </a:r>
            <a:r>
              <a:rPr dirty="0" sz="1800" spc="-5">
                <a:latin typeface="Lucida Sans Unicode"/>
                <a:cs typeface="Lucida Sans Unicode"/>
              </a:rPr>
              <a:t>element name </a:t>
            </a:r>
            <a:r>
              <a:rPr dirty="0" sz="1800">
                <a:latin typeface="Lucida Sans Unicode"/>
                <a:cs typeface="Lucida Sans Unicode"/>
              </a:rPr>
              <a:t>is </a:t>
            </a:r>
            <a:r>
              <a:rPr dirty="0" sz="1800" spc="-5">
                <a:latin typeface="Lucida Sans Unicode"/>
                <a:cs typeface="Lucida Sans Unicode"/>
              </a:rPr>
              <a:t>represented </a:t>
            </a:r>
            <a:r>
              <a:rPr dirty="0" sz="1800">
                <a:latin typeface="Lucida Sans Unicode"/>
                <a:cs typeface="Lucida Sans Unicode"/>
              </a:rPr>
              <a:t>by a</a:t>
            </a:r>
            <a:r>
              <a:rPr dirty="0" sz="1800" spc="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node</a:t>
            </a:r>
            <a:endParaRPr sz="1800">
              <a:latin typeface="Lucida Sans Unicode"/>
              <a:cs typeface="Lucida Sans Unicode"/>
            </a:endParaRPr>
          </a:p>
          <a:p>
            <a:pPr lvl="1" marL="524510" indent="-228600">
              <a:lnSpc>
                <a:spcPct val="100000"/>
              </a:lnSpc>
              <a:spcBef>
                <a:spcPts val="27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node </a:t>
            </a:r>
            <a:r>
              <a:rPr dirty="0" sz="1800">
                <a:latin typeface="Lucida Sans Unicode"/>
                <a:cs typeface="Lucida Sans Unicode"/>
              </a:rPr>
              <a:t>that </a:t>
            </a:r>
            <a:r>
              <a:rPr dirty="0" sz="1800" spc="-5">
                <a:latin typeface="Lucida Sans Unicode"/>
                <a:cs typeface="Lucida Sans Unicode"/>
              </a:rPr>
              <a:t>contains other nodes </a:t>
            </a:r>
            <a:r>
              <a:rPr dirty="0" sz="1800">
                <a:latin typeface="Lucida Sans Unicode"/>
                <a:cs typeface="Lucida Sans Unicode"/>
              </a:rPr>
              <a:t>is called a </a:t>
            </a:r>
            <a:r>
              <a:rPr dirty="0" sz="1800" spc="-5">
                <a:latin typeface="Lucida Sans Unicode"/>
                <a:cs typeface="Lucida Sans Unicode"/>
              </a:rPr>
              <a:t>parent</a:t>
            </a:r>
            <a:r>
              <a:rPr dirty="0" sz="1800" spc="3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node</a:t>
            </a:r>
            <a:endParaRPr sz="1800">
              <a:latin typeface="Lucida Sans Unicode"/>
              <a:cs typeface="Lucida Sans Unicode"/>
            </a:endParaRPr>
          </a:p>
          <a:p>
            <a:pPr lvl="1" marL="524510" marR="156845" indent="-228600">
              <a:lnSpc>
                <a:spcPct val="100000"/>
              </a:lnSpc>
              <a:spcBef>
                <a:spcPts val="30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parent node </a:t>
            </a:r>
            <a:r>
              <a:rPr dirty="0" sz="1800">
                <a:latin typeface="Lucida Sans Unicode"/>
                <a:cs typeface="Lucida Sans Unicode"/>
              </a:rPr>
              <a:t>can have </a:t>
            </a:r>
            <a:r>
              <a:rPr dirty="0" sz="1800" spc="-5">
                <a:latin typeface="Lucida Sans Unicode"/>
                <a:cs typeface="Lucida Sans Unicode"/>
              </a:rPr>
              <a:t>many children, but </a:t>
            </a:r>
            <a:r>
              <a:rPr dirty="0" sz="1800">
                <a:latin typeface="Lucida Sans Unicode"/>
                <a:cs typeface="Lucida Sans Unicode"/>
              </a:rPr>
              <a:t>a child </a:t>
            </a:r>
            <a:r>
              <a:rPr dirty="0" sz="1800" spc="-5">
                <a:latin typeface="Lucida Sans Unicode"/>
                <a:cs typeface="Lucida Sans Unicode"/>
              </a:rPr>
              <a:t>node </a:t>
            </a:r>
            <a:r>
              <a:rPr dirty="0" sz="1800">
                <a:latin typeface="Lucida Sans Unicode"/>
                <a:cs typeface="Lucida Sans Unicode"/>
              </a:rPr>
              <a:t>can have  </a:t>
            </a:r>
            <a:r>
              <a:rPr dirty="0" sz="1800" spc="-5">
                <a:latin typeface="Lucida Sans Unicode"/>
                <a:cs typeface="Lucida Sans Unicode"/>
              </a:rPr>
              <a:t>only </a:t>
            </a:r>
            <a:r>
              <a:rPr dirty="0" sz="1800" spc="-10">
                <a:latin typeface="Lucida Sans Unicode"/>
                <a:cs typeface="Lucida Sans Unicode"/>
              </a:rPr>
              <a:t>one </a:t>
            </a:r>
            <a:r>
              <a:rPr dirty="0" sz="1800" spc="-5">
                <a:latin typeface="Lucida Sans Unicode"/>
                <a:cs typeface="Lucida Sans Unicode"/>
              </a:rPr>
              <a:t>parent</a:t>
            </a:r>
            <a:r>
              <a:rPr dirty="0" sz="1800" spc="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node</a:t>
            </a:r>
            <a:endParaRPr sz="1800">
              <a:latin typeface="Lucida Sans Unicode"/>
              <a:cs typeface="Lucida Sans Unicode"/>
            </a:endParaRPr>
          </a:p>
          <a:p>
            <a:pPr lvl="1" marL="524510" indent="-228600">
              <a:lnSpc>
                <a:spcPct val="100000"/>
              </a:lnSpc>
              <a:spcBef>
                <a:spcPts val="31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Nodes </a:t>
            </a:r>
            <a:r>
              <a:rPr dirty="0" sz="1800">
                <a:latin typeface="Lucida Sans Unicode"/>
                <a:cs typeface="Lucida Sans Unicode"/>
              </a:rPr>
              <a:t>that are </a:t>
            </a:r>
            <a:r>
              <a:rPr dirty="0" sz="1800" spc="-5">
                <a:latin typeface="Lucida Sans Unicode"/>
                <a:cs typeface="Lucida Sans Unicode"/>
              </a:rPr>
              <a:t>peers </a:t>
            </a:r>
            <a:r>
              <a:rPr dirty="0" sz="1800">
                <a:latin typeface="Lucida Sans Unicode"/>
                <a:cs typeface="Lucida Sans Unicode"/>
              </a:rPr>
              <a:t>are called sibling</a:t>
            </a:r>
            <a:r>
              <a:rPr dirty="0" sz="1800" spc="-5">
                <a:latin typeface="Lucida Sans Unicode"/>
                <a:cs typeface="Lucida Sans Unicode"/>
              </a:rPr>
              <a:t> nodes</a:t>
            </a:r>
            <a:endParaRPr sz="1800">
              <a:latin typeface="Lucida Sans Unicode"/>
              <a:cs typeface="Lucida Sans Unicode"/>
            </a:endParaRPr>
          </a:p>
          <a:p>
            <a:pPr lvl="1" marL="524510" marR="598170" indent="-228600">
              <a:lnSpc>
                <a:spcPts val="2130"/>
              </a:lnSpc>
              <a:spcBef>
                <a:spcPts val="40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node’s descendant nodes include </a:t>
            </a:r>
            <a:r>
              <a:rPr dirty="0" sz="1800">
                <a:latin typeface="Lucida Sans Unicode"/>
                <a:cs typeface="Lucida Sans Unicode"/>
              </a:rPr>
              <a:t>its </a:t>
            </a:r>
            <a:r>
              <a:rPr dirty="0" sz="1800" spc="-5">
                <a:latin typeface="Lucida Sans Unicode"/>
                <a:cs typeface="Lucida Sans Unicode"/>
              </a:rPr>
              <a:t>children, </a:t>
            </a:r>
            <a:r>
              <a:rPr dirty="0" sz="1800">
                <a:latin typeface="Lucida Sans Unicode"/>
                <a:cs typeface="Lucida Sans Unicode"/>
              </a:rPr>
              <a:t>its </a:t>
            </a:r>
            <a:r>
              <a:rPr dirty="0" sz="1800" spc="-5">
                <a:latin typeface="Lucida Sans Unicode"/>
                <a:cs typeface="Lucida Sans Unicode"/>
              </a:rPr>
              <a:t>children’s  children </a:t>
            </a:r>
            <a:r>
              <a:rPr dirty="0" sz="1800">
                <a:latin typeface="Lucida Sans Unicode"/>
                <a:cs typeface="Lucida Sans Unicode"/>
              </a:rPr>
              <a:t>and </a:t>
            </a:r>
            <a:r>
              <a:rPr dirty="0" sz="1800" spc="-5">
                <a:latin typeface="Lucida Sans Unicode"/>
                <a:cs typeface="Lucida Sans Unicode"/>
              </a:rPr>
              <a:t>so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on</a:t>
            </a:r>
            <a:endParaRPr sz="1800">
              <a:latin typeface="Lucida Sans Unicode"/>
              <a:cs typeface="Lucida Sans Unicode"/>
            </a:endParaRPr>
          </a:p>
          <a:p>
            <a:pPr lvl="1" marL="524510" marR="5080" indent="-228600">
              <a:lnSpc>
                <a:spcPct val="100000"/>
              </a:lnSpc>
              <a:spcBef>
                <a:spcPts val="240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node’s ancestor nodes include </a:t>
            </a:r>
            <a:r>
              <a:rPr dirty="0" sz="1800">
                <a:latin typeface="Lucida Sans Unicode"/>
                <a:cs typeface="Lucida Sans Unicode"/>
              </a:rPr>
              <a:t>its </a:t>
            </a:r>
            <a:r>
              <a:rPr dirty="0" sz="1800" spc="-5">
                <a:latin typeface="Lucida Sans Unicode"/>
                <a:cs typeface="Lucida Sans Unicode"/>
              </a:rPr>
              <a:t>parent, </a:t>
            </a:r>
            <a:r>
              <a:rPr dirty="0" sz="1800">
                <a:latin typeface="Lucida Sans Unicode"/>
                <a:cs typeface="Lucida Sans Unicode"/>
              </a:rPr>
              <a:t>its parent’s </a:t>
            </a:r>
            <a:r>
              <a:rPr dirty="0" sz="1800" spc="-5">
                <a:latin typeface="Lucida Sans Unicode"/>
                <a:cs typeface="Lucida Sans Unicode"/>
              </a:rPr>
              <a:t>parent and  so </a:t>
            </a:r>
            <a:r>
              <a:rPr dirty="0" sz="1800" spc="-10">
                <a:latin typeface="Lucida Sans Unicode"/>
                <a:cs typeface="Lucida Sans Unicode"/>
              </a:rPr>
              <a:t>on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4277" y="652830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133" y="563033"/>
            <a:ext cx="7357532" cy="567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79265" y="6406388"/>
            <a:ext cx="2372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Inc.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All </a:t>
            </a: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62" y="5945187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604" y="21324"/>
                </a:moveTo>
                <a:lnTo>
                  <a:pt x="3636808" y="912811"/>
                </a:lnTo>
                <a:lnTo>
                  <a:pt x="4897453" y="912811"/>
                </a:lnTo>
                <a:lnTo>
                  <a:pt x="85604" y="21324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4"/>
                </a:lnTo>
                <a:lnTo>
                  <a:pt x="85604" y="21324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775" y="5938837"/>
            <a:ext cx="3653154" cy="919480"/>
          </a:xfrm>
          <a:custGeom>
            <a:avLst/>
            <a:gdLst/>
            <a:ahLst/>
            <a:cxnLst/>
            <a:rect l="l" t="t" r="r" b="b"/>
            <a:pathLst>
              <a:path w="3653154" h="919479">
                <a:moveTo>
                  <a:pt x="0" y="0"/>
                </a:moveTo>
                <a:lnTo>
                  <a:pt x="7921" y="6349"/>
                </a:lnTo>
                <a:lnTo>
                  <a:pt x="2869796" y="919161"/>
                </a:lnTo>
                <a:lnTo>
                  <a:pt x="3653079" y="919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786966"/>
            <a:ext cx="3399367" cy="107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84348"/>
            <a:ext cx="3371806" cy="107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6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5800" y="152399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27533" y="131233"/>
            <a:ext cx="423333" cy="423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86800" y="152399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52462"/>
            <a:ext cx="9144000" cy="6205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82415" y="6406388"/>
            <a:ext cx="2569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©1992-2012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10" b="1">
                <a:latin typeface="Arial"/>
                <a:cs typeface="Arial"/>
              </a:rPr>
              <a:t>Pearson </a:t>
            </a:r>
            <a:r>
              <a:rPr dirty="0" sz="1000" spc="-5" b="1">
                <a:latin typeface="Arial"/>
                <a:cs typeface="Arial"/>
              </a:rPr>
              <a:t>Education, Inc.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Rights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8565" y="6558788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63357"/>
            <a:ext cx="7801609" cy="28759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68605" marR="591185" indent="-255904">
              <a:lnSpc>
                <a:spcPct val="100800"/>
              </a:lnSpc>
              <a:spcBef>
                <a:spcPts val="7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700">
                <a:latin typeface="Lucida Sans Unicode"/>
                <a:cs typeface="Lucida Sans Unicode"/>
              </a:rPr>
              <a:t>DOM </a:t>
            </a:r>
            <a:r>
              <a:rPr dirty="0" sz="2700" spc="-5">
                <a:latin typeface="Lucida Sans Unicode"/>
                <a:cs typeface="Lucida Sans Unicode"/>
              </a:rPr>
              <a:t>is an internal map </a:t>
            </a:r>
            <a:r>
              <a:rPr dirty="0" sz="2700">
                <a:latin typeface="Lucida Sans Unicode"/>
                <a:cs typeface="Lucida Sans Unicode"/>
              </a:rPr>
              <a:t>of </a:t>
            </a:r>
            <a:r>
              <a:rPr dirty="0" sz="2700" spc="-5">
                <a:latin typeface="Lucida Sans Unicode"/>
                <a:cs typeface="Lucida Sans Unicode"/>
              </a:rPr>
              <a:t>the HTML/XML  </a:t>
            </a:r>
            <a:r>
              <a:rPr dirty="0" sz="2700">
                <a:latin typeface="Lucida Sans Unicode"/>
                <a:cs typeface="Lucida Sans Unicode"/>
              </a:rPr>
              <a:t>document</a:t>
            </a:r>
            <a:endParaRPr sz="2700">
              <a:latin typeface="Lucida Sans Unicode"/>
              <a:cs typeface="Lucida Sans Unicode"/>
            </a:endParaRPr>
          </a:p>
          <a:p>
            <a:pPr lvl="1" marL="524510" marR="5080" indent="-228600">
              <a:lnSpc>
                <a:spcPts val="2730"/>
              </a:lnSpc>
              <a:spcBef>
                <a:spcPts val="475"/>
              </a:spcBef>
              <a:buClr>
                <a:srgbClr val="2DA2BF"/>
              </a:buClr>
              <a:buFont typeface="Wingdings"/>
              <a:buChar char=""/>
              <a:tabLst>
                <a:tab pos="524510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E.g., the root </a:t>
            </a:r>
            <a:r>
              <a:rPr dirty="0" sz="2300">
                <a:latin typeface="Lucida Sans Unicode"/>
                <a:cs typeface="Lucida Sans Unicode"/>
              </a:rPr>
              <a:t>element of an </a:t>
            </a:r>
            <a:r>
              <a:rPr dirty="0" sz="2300" spc="-5">
                <a:latin typeface="Lucida Sans Unicode"/>
                <a:cs typeface="Lucida Sans Unicode"/>
              </a:rPr>
              <a:t>HTML document </a:t>
            </a:r>
            <a:r>
              <a:rPr dirty="0" sz="2300">
                <a:latin typeface="Lucida Sans Unicode"/>
                <a:cs typeface="Lucida Sans Unicode"/>
              </a:rPr>
              <a:t>object  </a:t>
            </a:r>
            <a:r>
              <a:rPr dirty="0" sz="2300" spc="-5">
                <a:latin typeface="Lucida Sans Unicode"/>
                <a:cs typeface="Lucida Sans Unicode"/>
              </a:rPr>
              <a:t>is</a:t>
            </a:r>
            <a:r>
              <a:rPr dirty="0" sz="2300" spc="-1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&lt;HTML&gt;</a:t>
            </a:r>
            <a:endParaRPr sz="2300">
              <a:latin typeface="Lucida Sans Unicode"/>
              <a:cs typeface="Lucida Sans Unicode"/>
            </a:endParaRPr>
          </a:p>
          <a:p>
            <a:pPr marL="268605" marR="25400" indent="-255904">
              <a:lnSpc>
                <a:spcPct val="100299"/>
              </a:lnSpc>
              <a:spcBef>
                <a:spcPts val="245"/>
              </a:spcBef>
              <a:buClr>
                <a:srgbClr val="2DA2BF"/>
              </a:buClr>
              <a:buSzPct val="66666"/>
              <a:buFont typeface="Tahoma"/>
              <a:buChar char="◗"/>
              <a:tabLst>
                <a:tab pos="267970" algn="l"/>
                <a:tab pos="268605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It </a:t>
            </a:r>
            <a:r>
              <a:rPr dirty="0" sz="2700" spc="-10">
                <a:latin typeface="Lucida Sans Unicode"/>
                <a:cs typeface="Lucida Sans Unicode"/>
              </a:rPr>
              <a:t>allows </a:t>
            </a:r>
            <a:r>
              <a:rPr dirty="0" sz="2700" spc="-5">
                <a:latin typeface="Lucida Sans Unicode"/>
                <a:cs typeface="Lucida Sans Unicode"/>
              </a:rPr>
              <a:t>us </a:t>
            </a:r>
            <a:r>
              <a:rPr dirty="0" sz="2700">
                <a:latin typeface="Lucida Sans Unicode"/>
                <a:cs typeface="Lucida Sans Unicode"/>
              </a:rPr>
              <a:t>to </a:t>
            </a:r>
            <a:r>
              <a:rPr dirty="0" sz="2700" spc="-5">
                <a:latin typeface="Lucida Sans Unicode"/>
                <a:cs typeface="Lucida Sans Unicode"/>
              </a:rPr>
              <a:t>access </a:t>
            </a:r>
            <a:r>
              <a:rPr dirty="0" sz="2700">
                <a:latin typeface="Lucida Sans Unicode"/>
                <a:cs typeface="Lucida Sans Unicode"/>
              </a:rPr>
              <a:t>or </a:t>
            </a:r>
            <a:r>
              <a:rPr dirty="0" sz="2700" spc="-5">
                <a:latin typeface="Lucida Sans Unicode"/>
                <a:cs typeface="Lucida Sans Unicode"/>
              </a:rPr>
              <a:t>manipulate </a:t>
            </a:r>
            <a:r>
              <a:rPr dirty="0" sz="2700">
                <a:latin typeface="Lucida Sans Unicode"/>
                <a:cs typeface="Lucida Sans Unicode"/>
              </a:rPr>
              <a:t>a  </a:t>
            </a:r>
            <a:r>
              <a:rPr dirty="0" sz="2700" spc="-5">
                <a:latin typeface="Lucida Sans Unicode"/>
                <a:cs typeface="Lucida Sans Unicode"/>
              </a:rPr>
              <a:t>document's elements when writing programs  (e.g.,</a:t>
            </a:r>
            <a:r>
              <a:rPr dirty="0" sz="2700" spc="-1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Javascript)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563033"/>
            <a:ext cx="2738967" cy="56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1815" y="6410643"/>
            <a:ext cx="2289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©1992-2012 by Pearson Education,</a:t>
            </a:r>
            <a:r>
              <a:rPr dirty="0" sz="1000">
                <a:latin typeface="Tahoma"/>
                <a:cs typeface="Tahoma"/>
              </a:rPr>
              <a:t> Inc.</a:t>
            </a:r>
            <a:endParaRPr sz="10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All Rights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Reserved.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8565" y="6563043"/>
            <a:ext cx="95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9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2023-12-21T07:20:38Z</dcterms:created>
  <dcterms:modified xsi:type="dcterms:W3CDTF">2023-12-21T07:20:38Z</dcterms:modified>
</cp:coreProperties>
</file>