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92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a, Michael" userId="803a68cd-e199-4188-967e-75034daaac7b" providerId="ADAL" clId="{8079DB3A-4E6E-4E45-94DC-D9450616AA3B}"/>
    <pc:docChg chg="undo redo custSel modSld">
      <pc:chgData name="Flora, Michael" userId="803a68cd-e199-4188-967e-75034daaac7b" providerId="ADAL" clId="{8079DB3A-4E6E-4E45-94DC-D9450616AA3B}" dt="2023-12-21T07:24:11.401" v="13" actId="207"/>
      <pc:docMkLst>
        <pc:docMk/>
      </pc:docMkLst>
      <pc:sldChg chg="modSp mod">
        <pc:chgData name="Flora, Michael" userId="803a68cd-e199-4188-967e-75034daaac7b" providerId="ADAL" clId="{8079DB3A-4E6E-4E45-94DC-D9450616AA3B}" dt="2023-12-21T07:24:11.401" v="13" actId="207"/>
        <pc:sldMkLst>
          <pc:docMk/>
          <pc:sldMk cId="0" sldId="257"/>
        </pc:sldMkLst>
        <pc:spChg chg="mod">
          <ac:chgData name="Flora, Michael" userId="803a68cd-e199-4188-967e-75034daaac7b" providerId="ADAL" clId="{8079DB3A-4E6E-4E45-94DC-D9450616AA3B}" dt="2023-12-21T07:24:11.401" v="13" actId="207"/>
          <ac:spMkLst>
            <pc:docMk/>
            <pc:sldMk cId="0" sldId="25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33399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76" y="1098803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0100" y="1098803"/>
            <a:ext cx="329184" cy="473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1019" y="1520952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1352" y="1520952"/>
            <a:ext cx="368808" cy="473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6492" y="1447800"/>
            <a:ext cx="560832" cy="4221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78001" y="9906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43483" y="1781555"/>
            <a:ext cx="8226552" cy="320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9969" y="274065"/>
            <a:ext cx="649478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9969" y="1109218"/>
            <a:ext cx="6658609" cy="3380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33399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22538" y="6428551"/>
            <a:ext cx="271779" cy="24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obj_window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084" y="2546604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8" y="473963"/>
                </a:lnTo>
                <a:lnTo>
                  <a:pt x="43738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608" y="2546604"/>
            <a:ext cx="327660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4527" y="2968751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5">
                <a:moveTo>
                  <a:pt x="0" y="473963"/>
                </a:moveTo>
                <a:lnTo>
                  <a:pt x="422147" y="473963"/>
                </a:lnTo>
                <a:lnTo>
                  <a:pt x="42214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4859" y="2968751"/>
            <a:ext cx="367284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95600"/>
            <a:ext cx="560832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1509" y="24384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468" y="3261359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644" y="1736598"/>
            <a:ext cx="7281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JavaScript: </a:t>
            </a:r>
            <a:r>
              <a:rPr spc="-5" dirty="0"/>
              <a:t>Functions,</a:t>
            </a:r>
            <a:r>
              <a:rPr spc="-80" dirty="0"/>
              <a:t> </a:t>
            </a:r>
            <a:r>
              <a:rPr spc="-20" dirty="0"/>
              <a:t>Arrays,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35923" y="6433732"/>
            <a:ext cx="17399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1C1C1C"/>
                </a:solidFill>
                <a:latin typeface="Tahoma"/>
                <a:cs typeface="Tahoma"/>
              </a:rPr>
              <a:t>1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9644" y="2406853"/>
            <a:ext cx="49434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Objects, and</a:t>
            </a:r>
            <a:r>
              <a:rPr sz="4400" spc="-8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10" dirty="0">
                <a:solidFill>
                  <a:srgbClr val="333399"/>
                </a:solidFill>
                <a:latin typeface="Tahoma"/>
                <a:cs typeface="Tahoma"/>
              </a:rPr>
              <a:t>Events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2321" y="6456070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9969" y="274065"/>
            <a:ext cx="59747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Declaring </a:t>
            </a:r>
            <a:r>
              <a:rPr dirty="0"/>
              <a:t>and</a:t>
            </a:r>
            <a:r>
              <a:rPr spc="-80" dirty="0"/>
              <a:t> </a:t>
            </a:r>
            <a:r>
              <a:rPr dirty="0"/>
              <a:t>Allocating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244" y="944321"/>
            <a:ext cx="7672070" cy="4934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solidFill>
                  <a:srgbClr val="333399"/>
                </a:solidFill>
                <a:latin typeface="Tahoma"/>
                <a:cs typeface="Tahoma"/>
              </a:rPr>
              <a:t>Arrays</a:t>
            </a:r>
            <a:endParaRPr sz="44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329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JavaScript </a:t>
            </a:r>
            <a:r>
              <a:rPr sz="3200" spc="-15" dirty="0">
                <a:latin typeface="Tahoma"/>
                <a:cs typeface="Tahoma"/>
              </a:rPr>
              <a:t>arrays </a:t>
            </a:r>
            <a:r>
              <a:rPr sz="3200" spc="-5" dirty="0">
                <a:latin typeface="Tahoma"/>
                <a:cs typeface="Tahoma"/>
              </a:rPr>
              <a:t>are </a:t>
            </a:r>
            <a:r>
              <a:rPr sz="3200" b="1" spc="-5" dirty="0">
                <a:latin typeface="Lucida Console"/>
                <a:cs typeface="Lucida Console"/>
              </a:rPr>
              <a:t>Array</a:t>
            </a:r>
            <a:r>
              <a:rPr sz="3200" b="1" spc="-1035" dirty="0">
                <a:latin typeface="Lucida Console"/>
                <a:cs typeface="Lucida Console"/>
              </a:rPr>
              <a:t> </a:t>
            </a:r>
            <a:r>
              <a:rPr sz="3200" b="1" dirty="0">
                <a:latin typeface="Tahoma"/>
                <a:cs typeface="Tahoma"/>
              </a:rPr>
              <a:t>objects</a:t>
            </a: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354965" marR="43815" indent="-342900">
              <a:lnSpc>
                <a:spcPct val="100000"/>
              </a:lnSpc>
              <a:spcBef>
                <a:spcPts val="89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65" dirty="0">
                <a:latin typeface="Tahoma"/>
                <a:cs typeface="Tahoma"/>
              </a:rPr>
              <a:t>You </a:t>
            </a:r>
            <a:r>
              <a:rPr sz="3200" dirty="0">
                <a:latin typeface="Tahoma"/>
                <a:cs typeface="Tahoma"/>
              </a:rPr>
              <a:t>use </a:t>
            </a:r>
            <a:r>
              <a:rPr sz="3200" spc="-5" dirty="0">
                <a:latin typeface="Tahoma"/>
                <a:cs typeface="Tahoma"/>
              </a:rPr>
              <a:t>the </a:t>
            </a:r>
            <a:r>
              <a:rPr sz="3200" b="1" spc="-5" dirty="0">
                <a:latin typeface="Tahoma"/>
                <a:cs typeface="Tahoma"/>
              </a:rPr>
              <a:t>new </a:t>
            </a:r>
            <a:r>
              <a:rPr sz="3200" b="1" dirty="0">
                <a:latin typeface="Tahoma"/>
                <a:cs typeface="Tahoma"/>
              </a:rPr>
              <a:t>operator </a:t>
            </a:r>
            <a:r>
              <a:rPr sz="3200" spc="-5" dirty="0">
                <a:latin typeface="Tahoma"/>
                <a:cs typeface="Tahoma"/>
              </a:rPr>
              <a:t>to create </a:t>
            </a:r>
            <a:r>
              <a:rPr sz="3200" dirty="0">
                <a:latin typeface="Tahoma"/>
                <a:cs typeface="Tahoma"/>
              </a:rPr>
              <a:t>an  </a:t>
            </a:r>
            <a:r>
              <a:rPr sz="3200" spc="-20" dirty="0">
                <a:latin typeface="Tahoma"/>
                <a:cs typeface="Tahoma"/>
              </a:rPr>
              <a:t>array </a:t>
            </a:r>
            <a:r>
              <a:rPr sz="3200" dirty="0">
                <a:latin typeface="Tahoma"/>
                <a:cs typeface="Tahoma"/>
              </a:rPr>
              <a:t>and </a:t>
            </a:r>
            <a:r>
              <a:rPr sz="3200" spc="-5" dirty="0">
                <a:latin typeface="Tahoma"/>
                <a:cs typeface="Tahoma"/>
              </a:rPr>
              <a:t>to specify the </a:t>
            </a:r>
            <a:r>
              <a:rPr sz="3200" dirty="0">
                <a:latin typeface="Tahoma"/>
                <a:cs typeface="Tahoma"/>
              </a:rPr>
              <a:t>number of  elements in an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65" dirty="0">
                <a:latin typeface="Tahoma"/>
                <a:cs typeface="Tahoma"/>
              </a:rPr>
              <a:t>array.</a:t>
            </a:r>
            <a:endParaRPr sz="3200">
              <a:latin typeface="Tahoma"/>
              <a:cs typeface="Tahoma"/>
            </a:endParaRPr>
          </a:p>
          <a:p>
            <a:pPr marL="926465" marR="2680970" indent="-914400">
              <a:lnSpc>
                <a:spcPts val="4610"/>
              </a:lnSpc>
              <a:spcBef>
                <a:spcPts val="280"/>
              </a:spcBef>
            </a:pPr>
            <a:r>
              <a:rPr sz="3200" spc="-45" dirty="0">
                <a:latin typeface="Tahoma"/>
                <a:cs typeface="Tahoma"/>
              </a:rPr>
              <a:t>E.g., </a:t>
            </a:r>
            <a:r>
              <a:rPr sz="3200" spc="-20" dirty="0">
                <a:latin typeface="Tahoma"/>
                <a:cs typeface="Tahoma"/>
              </a:rPr>
              <a:t>var </a:t>
            </a:r>
            <a:r>
              <a:rPr sz="3200" dirty="0">
                <a:latin typeface="Tahoma"/>
                <a:cs typeface="Tahoma"/>
              </a:rPr>
              <a:t>n1= new </a:t>
            </a:r>
            <a:r>
              <a:rPr sz="3200" spc="-15" dirty="0">
                <a:latin typeface="Tahoma"/>
                <a:cs typeface="Tahoma"/>
              </a:rPr>
              <a:t>Array(3);  </a:t>
            </a:r>
            <a:r>
              <a:rPr sz="3200" spc="-20" dirty="0">
                <a:latin typeface="Tahoma"/>
                <a:cs typeface="Tahoma"/>
              </a:rPr>
              <a:t>var </a:t>
            </a:r>
            <a:r>
              <a:rPr sz="3200" dirty="0">
                <a:latin typeface="Tahoma"/>
                <a:cs typeface="Tahoma"/>
              </a:rPr>
              <a:t>n3 = new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15" dirty="0">
                <a:latin typeface="Tahoma"/>
                <a:cs typeface="Tahoma"/>
              </a:rPr>
              <a:t>Array();</a:t>
            </a:r>
            <a:endParaRPr sz="3200">
              <a:latin typeface="Tahoma"/>
              <a:cs typeface="Tahoma"/>
            </a:endParaRPr>
          </a:p>
          <a:p>
            <a:pPr marL="901065">
              <a:lnSpc>
                <a:spcPct val="100000"/>
              </a:lnSpc>
              <a:spcBef>
                <a:spcPts val="484"/>
              </a:spcBef>
            </a:pPr>
            <a:r>
              <a:rPr sz="3200" spc="-20" dirty="0">
                <a:latin typeface="Tahoma"/>
                <a:cs typeface="Tahoma"/>
              </a:rPr>
              <a:t>var </a:t>
            </a:r>
            <a:r>
              <a:rPr sz="3200" dirty="0">
                <a:latin typeface="Tahoma"/>
                <a:cs typeface="Tahoma"/>
              </a:rPr>
              <a:t>n2 = </a:t>
            </a:r>
            <a:r>
              <a:rPr sz="3200" spc="-15" dirty="0">
                <a:latin typeface="Tahoma"/>
                <a:cs typeface="Tahoma"/>
              </a:rPr>
              <a:t>["Ford", </a:t>
            </a:r>
            <a:r>
              <a:rPr sz="3200" spc="-45" dirty="0">
                <a:latin typeface="Tahoma"/>
                <a:cs typeface="Tahoma"/>
              </a:rPr>
              <a:t>"Toyota",</a:t>
            </a:r>
            <a:r>
              <a:rPr sz="3200" spc="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"Honda"];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321"/>
            <a:ext cx="35871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Array</a:t>
            </a:r>
            <a:r>
              <a:rPr spc="-85" dirty="0"/>
              <a:t> </a:t>
            </a:r>
            <a:r>
              <a:rPr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865502"/>
            <a:ext cx="85940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push(): adds new element </a:t>
            </a:r>
            <a:r>
              <a:rPr sz="3200" spc="-5" dirty="0">
                <a:latin typeface="Tahoma"/>
                <a:cs typeface="Tahoma"/>
              </a:rPr>
              <a:t>to the end </a:t>
            </a:r>
            <a:r>
              <a:rPr sz="3200" dirty="0">
                <a:latin typeface="Tahoma"/>
                <a:cs typeface="Tahoma"/>
              </a:rPr>
              <a:t>of</a:t>
            </a:r>
            <a:r>
              <a:rPr sz="3200" spc="-20" dirty="0">
                <a:latin typeface="Tahoma"/>
                <a:cs typeface="Tahoma"/>
              </a:rPr>
              <a:t> array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450719"/>
            <a:ext cx="8082280" cy="4318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4925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pop(): </a:t>
            </a:r>
            <a:r>
              <a:rPr sz="3200" spc="-10" dirty="0">
                <a:latin typeface="Tahoma"/>
                <a:cs typeface="Tahoma"/>
              </a:rPr>
              <a:t>removes </a:t>
            </a:r>
            <a:r>
              <a:rPr sz="3200" dirty="0">
                <a:latin typeface="Tahoma"/>
                <a:cs typeface="Tahoma"/>
              </a:rPr>
              <a:t>last element in </a:t>
            </a:r>
            <a:r>
              <a:rPr sz="3200" spc="-20" dirty="0">
                <a:latin typeface="Tahoma"/>
                <a:cs typeface="Tahoma"/>
              </a:rPr>
              <a:t>array </a:t>
            </a:r>
            <a:r>
              <a:rPr sz="3200" dirty="0">
                <a:latin typeface="Tahoma"/>
                <a:cs typeface="Tahoma"/>
              </a:rPr>
              <a:t>and  </a:t>
            </a:r>
            <a:r>
              <a:rPr sz="3200" spc="-5" dirty="0">
                <a:latin typeface="Tahoma"/>
                <a:cs typeface="Tahoma"/>
              </a:rPr>
              <a:t>returns the </a:t>
            </a:r>
            <a:r>
              <a:rPr sz="3200" spc="-15" dirty="0">
                <a:latin typeface="Tahoma"/>
                <a:cs typeface="Tahoma"/>
              </a:rPr>
              <a:t>removed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element</a:t>
            </a:r>
            <a:endParaRPr sz="3200">
              <a:latin typeface="Tahoma"/>
              <a:cs typeface="Tahoma"/>
            </a:endParaRPr>
          </a:p>
          <a:p>
            <a:pPr marL="355600" marR="193675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shift(): </a:t>
            </a:r>
            <a:r>
              <a:rPr sz="3200" spc="-10" dirty="0">
                <a:latin typeface="Tahoma"/>
                <a:cs typeface="Tahoma"/>
              </a:rPr>
              <a:t>removes </a:t>
            </a:r>
            <a:r>
              <a:rPr sz="3200" spc="-5" dirty="0">
                <a:latin typeface="Tahoma"/>
                <a:cs typeface="Tahoma"/>
              </a:rPr>
              <a:t>first </a:t>
            </a:r>
            <a:r>
              <a:rPr sz="3200" dirty="0">
                <a:latin typeface="Tahoma"/>
                <a:cs typeface="Tahoma"/>
              </a:rPr>
              <a:t>element in </a:t>
            </a:r>
            <a:r>
              <a:rPr sz="3200" spc="-20" dirty="0">
                <a:latin typeface="Tahoma"/>
                <a:cs typeface="Tahoma"/>
              </a:rPr>
              <a:t>array </a:t>
            </a:r>
            <a:r>
              <a:rPr sz="3200" dirty="0">
                <a:latin typeface="Tahoma"/>
                <a:cs typeface="Tahoma"/>
              </a:rPr>
              <a:t>and  </a:t>
            </a:r>
            <a:r>
              <a:rPr sz="3200" spc="-5" dirty="0">
                <a:latin typeface="Tahoma"/>
                <a:cs typeface="Tahoma"/>
              </a:rPr>
              <a:t>returns the </a:t>
            </a:r>
            <a:r>
              <a:rPr sz="3200" spc="-15" dirty="0">
                <a:latin typeface="Tahoma"/>
                <a:cs typeface="Tahoma"/>
              </a:rPr>
              <a:t>removed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element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concat(): concatenates two </a:t>
            </a:r>
            <a:r>
              <a:rPr sz="3200" spc="-15" dirty="0">
                <a:latin typeface="Tahoma"/>
                <a:cs typeface="Tahoma"/>
              </a:rPr>
              <a:t>arrays </a:t>
            </a:r>
            <a:r>
              <a:rPr sz="3200" spc="-5" dirty="0">
                <a:latin typeface="Tahoma"/>
                <a:cs typeface="Tahoma"/>
              </a:rPr>
              <a:t>into </a:t>
            </a:r>
            <a:r>
              <a:rPr sz="3200" dirty="0">
                <a:latin typeface="Tahoma"/>
                <a:cs typeface="Tahoma"/>
              </a:rPr>
              <a:t>one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sort(): sorts </a:t>
            </a:r>
            <a:r>
              <a:rPr sz="3200" dirty="0">
                <a:latin typeface="Tahoma"/>
                <a:cs typeface="Tahoma"/>
              </a:rPr>
              <a:t>an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spc="-25" dirty="0">
                <a:latin typeface="Tahoma"/>
                <a:cs typeface="Tahoma"/>
              </a:rPr>
              <a:t>array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indexOf(): </a:t>
            </a:r>
            <a:r>
              <a:rPr sz="3200" spc="-5" dirty="0">
                <a:latin typeface="Tahoma"/>
                <a:cs typeface="Tahoma"/>
              </a:rPr>
              <a:t>search </a:t>
            </a:r>
            <a:r>
              <a:rPr sz="3200" spc="-20" dirty="0">
                <a:latin typeface="Tahoma"/>
                <a:cs typeface="Tahoma"/>
              </a:rPr>
              <a:t>array </a:t>
            </a:r>
            <a:r>
              <a:rPr sz="3200" spc="-15" dirty="0">
                <a:latin typeface="Tahoma"/>
                <a:cs typeface="Tahoma"/>
              </a:rPr>
              <a:t>for </a:t>
            </a:r>
            <a:r>
              <a:rPr sz="3200" dirty="0">
                <a:latin typeface="Tahoma"/>
                <a:cs typeface="Tahoma"/>
              </a:rPr>
              <a:t>an </a:t>
            </a:r>
            <a:r>
              <a:rPr sz="3200" spc="-5" dirty="0">
                <a:latin typeface="Tahoma"/>
                <a:cs typeface="Tahoma"/>
              </a:rPr>
              <a:t>element and  returns </a:t>
            </a:r>
            <a:r>
              <a:rPr sz="3200" dirty="0">
                <a:latin typeface="Tahoma"/>
                <a:cs typeface="Tahoma"/>
              </a:rPr>
              <a:t>its position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index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7938" y="6428638"/>
            <a:ext cx="22097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11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321"/>
            <a:ext cx="2559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Examples: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1617" y="1876170"/>
            <a:ext cx="3789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Tahoma"/>
                <a:cs typeface="Tahoma"/>
              </a:rPr>
              <a:t>var </a:t>
            </a:r>
            <a:r>
              <a:rPr sz="2800" spc="-5" dirty="0">
                <a:latin typeface="Tahoma"/>
                <a:cs typeface="Tahoma"/>
              </a:rPr>
              <a:t>nums = [5, 3, 6,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2];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1617" y="2302891"/>
            <a:ext cx="408114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ahoma"/>
                <a:cs typeface="Tahoma"/>
              </a:rPr>
              <a:t>nums.push(1);  console.log(nums);  console.log(nums.pop());  console.log(nums);  console.log(nums.shift());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4253" y="2729306"/>
            <a:ext cx="1969770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AF50"/>
                </a:solidFill>
                <a:latin typeface="Tahoma"/>
                <a:cs typeface="Tahoma"/>
              </a:rPr>
              <a:t>//[5,3,6,2,1]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solidFill>
                  <a:srgbClr val="00AF50"/>
                </a:solidFill>
                <a:latin typeface="Tahoma"/>
                <a:cs typeface="Tahoma"/>
              </a:rPr>
              <a:t>//1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00AF50"/>
                </a:solidFill>
                <a:latin typeface="Tahoma"/>
                <a:cs typeface="Tahoma"/>
              </a:rPr>
              <a:t>//[5,3,6,2]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00AF50"/>
                </a:solidFill>
                <a:latin typeface="Tahoma"/>
                <a:cs typeface="Tahoma"/>
              </a:rPr>
              <a:t>//5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1617" y="4437126"/>
            <a:ext cx="748474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4584700" algn="l"/>
                <a:tab pos="5499735" algn="l"/>
                <a:tab pos="5530215" algn="l"/>
              </a:tabLst>
            </a:pPr>
            <a:r>
              <a:rPr sz="2800" spc="-5" dirty="0">
                <a:latin typeface="Tahoma"/>
                <a:cs typeface="Tahoma"/>
              </a:rPr>
              <a:t>console.log(nums);	</a:t>
            </a:r>
            <a:r>
              <a:rPr sz="2800" spc="-10" dirty="0">
                <a:solidFill>
                  <a:srgbClr val="00AF50"/>
                </a:solidFill>
                <a:latin typeface="Tahoma"/>
                <a:cs typeface="Tahoma"/>
              </a:rPr>
              <a:t>//[3,6,2]  </a:t>
            </a:r>
            <a:r>
              <a:rPr sz="2800" spc="-10" dirty="0">
                <a:latin typeface="Tahoma"/>
                <a:cs typeface="Tahoma"/>
              </a:rPr>
              <a:t>c</a:t>
            </a:r>
            <a:r>
              <a:rPr sz="2800" spc="5" dirty="0">
                <a:latin typeface="Tahoma"/>
                <a:cs typeface="Tahoma"/>
              </a:rPr>
              <a:t>o</a:t>
            </a:r>
            <a:r>
              <a:rPr sz="2800" spc="-5" dirty="0">
                <a:latin typeface="Tahoma"/>
                <a:cs typeface="Tahoma"/>
              </a:rPr>
              <a:t>nsole</a:t>
            </a:r>
            <a:r>
              <a:rPr sz="2800" dirty="0">
                <a:latin typeface="Tahoma"/>
                <a:cs typeface="Tahoma"/>
              </a:rPr>
              <a:t>.</a:t>
            </a:r>
            <a:r>
              <a:rPr sz="2800" spc="-5" dirty="0">
                <a:latin typeface="Tahoma"/>
                <a:cs typeface="Tahoma"/>
              </a:rPr>
              <a:t>log(nums</a:t>
            </a:r>
            <a:r>
              <a:rPr sz="2800" dirty="0">
                <a:latin typeface="Tahoma"/>
                <a:cs typeface="Tahoma"/>
              </a:rPr>
              <a:t>.</a:t>
            </a:r>
            <a:r>
              <a:rPr sz="2800" spc="-10" dirty="0">
                <a:latin typeface="Tahoma"/>
                <a:cs typeface="Tahoma"/>
              </a:rPr>
              <a:t>c</a:t>
            </a:r>
            <a:r>
              <a:rPr sz="2800" spc="5" dirty="0">
                <a:latin typeface="Tahoma"/>
                <a:cs typeface="Tahoma"/>
              </a:rPr>
              <a:t>o</a:t>
            </a:r>
            <a:r>
              <a:rPr sz="2800" spc="-5" dirty="0">
                <a:latin typeface="Tahoma"/>
                <a:cs typeface="Tahoma"/>
              </a:rPr>
              <a:t>nca</a:t>
            </a:r>
            <a:r>
              <a:rPr sz="2800" dirty="0">
                <a:latin typeface="Tahoma"/>
                <a:cs typeface="Tahoma"/>
              </a:rPr>
              <a:t>t</a:t>
            </a:r>
            <a:r>
              <a:rPr sz="2800" spc="-5" dirty="0">
                <a:latin typeface="Tahoma"/>
                <a:cs typeface="Tahoma"/>
              </a:rPr>
              <a:t>([3,5</a:t>
            </a:r>
            <a:r>
              <a:rPr sz="2800" spc="-15" dirty="0">
                <a:latin typeface="Tahoma"/>
                <a:cs typeface="Tahoma"/>
              </a:rPr>
              <a:t>]</a:t>
            </a:r>
            <a:r>
              <a:rPr sz="2800" spc="-5" dirty="0">
                <a:latin typeface="Tahoma"/>
                <a:cs typeface="Tahoma"/>
              </a:rPr>
              <a:t>));</a:t>
            </a:r>
            <a:r>
              <a:rPr sz="2800" dirty="0">
                <a:latin typeface="Tahoma"/>
                <a:cs typeface="Tahoma"/>
              </a:rPr>
              <a:t>		</a:t>
            </a:r>
            <a:r>
              <a:rPr sz="2800" spc="-10" dirty="0">
                <a:solidFill>
                  <a:srgbClr val="00AF50"/>
                </a:solidFill>
                <a:latin typeface="Tahoma"/>
                <a:cs typeface="Tahoma"/>
              </a:rPr>
              <a:t>//[3,6,2,3,5]  </a:t>
            </a:r>
            <a:r>
              <a:rPr sz="2800" spc="-5" dirty="0">
                <a:latin typeface="Tahoma"/>
                <a:cs typeface="Tahoma"/>
              </a:rPr>
              <a:t>console.log(nums.sort());	</a:t>
            </a:r>
            <a:r>
              <a:rPr sz="2800" spc="-5" dirty="0">
                <a:solidFill>
                  <a:srgbClr val="00AF50"/>
                </a:solidFill>
                <a:latin typeface="Tahoma"/>
                <a:cs typeface="Tahoma"/>
              </a:rPr>
              <a:t>//[2,3,6]  </a:t>
            </a:r>
            <a:r>
              <a:rPr sz="2800" spc="-5" dirty="0">
                <a:latin typeface="Tahoma"/>
                <a:cs typeface="Tahoma"/>
              </a:rPr>
              <a:t>console.log(nums.indexOf(6));	</a:t>
            </a:r>
            <a:r>
              <a:rPr sz="2800" spc="-10" dirty="0">
                <a:solidFill>
                  <a:srgbClr val="00AF50"/>
                </a:solidFill>
                <a:latin typeface="Tahoma"/>
                <a:cs typeface="Tahoma"/>
              </a:rPr>
              <a:t>//2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1617" y="1949537"/>
            <a:ext cx="7432675" cy="350329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JavaScript</a:t>
            </a:r>
            <a:r>
              <a:rPr sz="3200" spc="-5" dirty="0">
                <a:latin typeface="Tahoma"/>
                <a:cs typeface="Tahoma"/>
              </a:rPr>
              <a:t> events</a:t>
            </a:r>
            <a:endParaRPr sz="3200">
              <a:latin typeface="Tahoma"/>
              <a:cs typeface="Tahoma"/>
            </a:endParaRPr>
          </a:p>
          <a:p>
            <a:pPr marL="756285" marR="1503045" lvl="1" indent="-28702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800" spc="-5" dirty="0">
                <a:latin typeface="Tahoma"/>
                <a:cs typeface="Tahoma"/>
              </a:rPr>
              <a:t>allow scripts to respond to user  interactions and </a:t>
            </a:r>
            <a:r>
              <a:rPr sz="2800" spc="-10" dirty="0">
                <a:latin typeface="Tahoma"/>
                <a:cs typeface="Tahoma"/>
              </a:rPr>
              <a:t>modify </a:t>
            </a:r>
            <a:r>
              <a:rPr sz="2800" spc="-5" dirty="0">
                <a:latin typeface="Tahoma"/>
                <a:cs typeface="Tahoma"/>
              </a:rPr>
              <a:t>the page  accordingly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Events </a:t>
            </a:r>
            <a:r>
              <a:rPr sz="3200" dirty="0">
                <a:latin typeface="Tahoma"/>
                <a:cs typeface="Tahoma"/>
              </a:rPr>
              <a:t>and </a:t>
            </a:r>
            <a:r>
              <a:rPr sz="3200" spc="-10" dirty="0">
                <a:latin typeface="Tahoma"/>
                <a:cs typeface="Tahoma"/>
              </a:rPr>
              <a:t>event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handling</a:t>
            </a:r>
            <a:endParaRPr sz="32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800" spc="-5" dirty="0">
                <a:latin typeface="Tahoma"/>
                <a:cs typeface="Tahoma"/>
              </a:rPr>
              <a:t>help </a:t>
            </a:r>
            <a:r>
              <a:rPr sz="2800" spc="-10" dirty="0">
                <a:latin typeface="Tahoma"/>
                <a:cs typeface="Tahoma"/>
              </a:rPr>
              <a:t>make web applications </a:t>
            </a:r>
            <a:r>
              <a:rPr sz="2800" spc="-5" dirty="0">
                <a:latin typeface="Tahoma"/>
                <a:cs typeface="Tahoma"/>
              </a:rPr>
              <a:t>more dynamic  and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interactive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9969" y="944321"/>
            <a:ext cx="165671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40" dirty="0"/>
              <a:t>v</a:t>
            </a:r>
            <a:r>
              <a:rPr spc="-5" dirty="0"/>
              <a:t>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346" y="2005101"/>
            <a:ext cx="7434580" cy="3811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189865" indent="-256540">
              <a:lnSpc>
                <a:spcPct val="110000"/>
              </a:lnSpc>
              <a:spcBef>
                <a:spcPts val="100"/>
              </a:spcBef>
              <a:buClr>
                <a:srgbClr val="3333CC"/>
              </a:buClr>
              <a:buSzPct val="58928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800" spc="-5" dirty="0">
                <a:latin typeface="Tahoma"/>
                <a:cs typeface="Tahoma"/>
              </a:rPr>
              <a:t>The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Lucida Console"/>
                <a:cs typeface="Lucida Console"/>
              </a:rPr>
              <a:t>window</a:t>
            </a:r>
            <a:r>
              <a:rPr sz="2800" spc="-780" dirty="0">
                <a:latin typeface="Lucida Console"/>
                <a:cs typeface="Lucida Console"/>
              </a:rPr>
              <a:t> </a:t>
            </a:r>
            <a:r>
              <a:rPr sz="2800" spc="-15" dirty="0">
                <a:latin typeface="Tahoma"/>
                <a:cs typeface="Tahoma"/>
              </a:rPr>
              <a:t>object’s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Lucida Console"/>
                <a:cs typeface="Lucida Console"/>
              </a:rPr>
              <a:t>load</a:t>
            </a:r>
            <a:r>
              <a:rPr sz="2800" spc="-795" dirty="0">
                <a:latin typeface="Lucida Console"/>
                <a:cs typeface="Lucida Console"/>
              </a:rPr>
              <a:t> </a:t>
            </a:r>
            <a:r>
              <a:rPr sz="2800" spc="-10" dirty="0">
                <a:latin typeface="Tahoma"/>
                <a:cs typeface="Tahoma"/>
              </a:rPr>
              <a:t>event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fires</a:t>
            </a:r>
            <a:r>
              <a:rPr sz="2800" spc="-5" dirty="0">
                <a:latin typeface="Tahoma"/>
                <a:cs typeface="Tahoma"/>
              </a:rPr>
              <a:t> when  </a:t>
            </a:r>
            <a:r>
              <a:rPr sz="2800" spc="-10" dirty="0">
                <a:latin typeface="Tahoma"/>
                <a:cs typeface="Tahoma"/>
              </a:rPr>
              <a:t>the </a:t>
            </a:r>
            <a:r>
              <a:rPr sz="2800" spc="-5" dirty="0">
                <a:latin typeface="Tahoma"/>
                <a:cs typeface="Tahoma"/>
              </a:rPr>
              <a:t>window </a:t>
            </a:r>
            <a:r>
              <a:rPr sz="2800" spc="-10" dirty="0">
                <a:latin typeface="Tahoma"/>
                <a:cs typeface="Tahoma"/>
              </a:rPr>
              <a:t>finishes </a:t>
            </a:r>
            <a:r>
              <a:rPr sz="2800" spc="-5" dirty="0">
                <a:latin typeface="Tahoma"/>
                <a:cs typeface="Tahoma"/>
              </a:rPr>
              <a:t>loading</a:t>
            </a:r>
            <a:r>
              <a:rPr sz="2800" spc="5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successfully</a:t>
            </a:r>
            <a:endParaRPr sz="2800">
              <a:latin typeface="Tahoma"/>
              <a:cs typeface="Tahoma"/>
            </a:endParaRPr>
          </a:p>
          <a:p>
            <a:pPr marL="669290" lvl="1" indent="-256540">
              <a:lnSpc>
                <a:spcPct val="100000"/>
              </a:lnSpc>
              <a:spcBef>
                <a:spcPts val="915"/>
              </a:spcBef>
              <a:buClr>
                <a:srgbClr val="FF0000"/>
              </a:buClr>
              <a:buSzPct val="54166"/>
              <a:buFont typeface="Wingdings 3"/>
              <a:buChar char=""/>
              <a:tabLst>
                <a:tab pos="669290" algn="l"/>
                <a:tab pos="669925" algn="l"/>
              </a:tabLst>
            </a:pPr>
            <a:r>
              <a:rPr sz="2400" spc="-35" dirty="0">
                <a:latin typeface="Tahoma"/>
                <a:cs typeface="Tahoma"/>
              </a:rPr>
              <a:t>i.e., </a:t>
            </a:r>
            <a:r>
              <a:rPr sz="2400" dirty="0">
                <a:latin typeface="Tahoma"/>
                <a:cs typeface="Tahoma"/>
              </a:rPr>
              <a:t>all its </a:t>
            </a:r>
            <a:r>
              <a:rPr sz="2400" spc="-5" dirty="0">
                <a:latin typeface="Tahoma"/>
                <a:cs typeface="Tahoma"/>
              </a:rPr>
              <a:t>children are </a:t>
            </a:r>
            <a:r>
              <a:rPr sz="2400" dirty="0">
                <a:latin typeface="Tahoma"/>
                <a:cs typeface="Tahoma"/>
              </a:rPr>
              <a:t>loaded and all </a:t>
            </a:r>
            <a:r>
              <a:rPr sz="2400" spc="-5" dirty="0">
                <a:latin typeface="Tahoma"/>
                <a:cs typeface="Tahoma"/>
              </a:rPr>
              <a:t>external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files</a:t>
            </a:r>
            <a:endParaRPr sz="2400">
              <a:latin typeface="Tahoma"/>
              <a:cs typeface="Tahoma"/>
            </a:endParaRPr>
          </a:p>
          <a:p>
            <a:pPr marL="669290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latin typeface="Tahoma"/>
                <a:cs typeface="Tahoma"/>
              </a:rPr>
              <a:t>referenced </a:t>
            </a:r>
            <a:r>
              <a:rPr sz="2400" dirty="0">
                <a:latin typeface="Tahoma"/>
                <a:cs typeface="Tahoma"/>
              </a:rPr>
              <a:t>by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page </a:t>
            </a:r>
            <a:r>
              <a:rPr sz="2400" spc="-5" dirty="0">
                <a:latin typeface="Tahoma"/>
                <a:cs typeface="Tahoma"/>
              </a:rPr>
              <a:t>are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loaded</a:t>
            </a:r>
            <a:endParaRPr sz="2400">
              <a:latin typeface="Tahoma"/>
              <a:cs typeface="Tahoma"/>
            </a:endParaRPr>
          </a:p>
          <a:p>
            <a:pPr marL="669290" lvl="1" indent="-256540">
              <a:lnSpc>
                <a:spcPct val="100000"/>
              </a:lnSpc>
              <a:spcBef>
                <a:spcPts val="865"/>
              </a:spcBef>
              <a:buSzPct val="54166"/>
              <a:buFont typeface="Wingdings 3"/>
              <a:buChar char=""/>
              <a:tabLst>
                <a:tab pos="669290" algn="l"/>
                <a:tab pos="669925" algn="l"/>
              </a:tabLst>
            </a:pP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Different from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Form.Load event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VB.NET!</a:t>
            </a:r>
            <a:endParaRPr sz="2400">
              <a:latin typeface="Tahoma"/>
              <a:cs typeface="Tahoma"/>
            </a:endParaRPr>
          </a:p>
          <a:p>
            <a:pPr marL="268605" marR="408305" indent="-256540">
              <a:lnSpc>
                <a:spcPct val="109400"/>
              </a:lnSpc>
              <a:spcBef>
                <a:spcPts val="475"/>
              </a:spcBef>
              <a:buClr>
                <a:srgbClr val="3333CC"/>
              </a:buClr>
              <a:buSzPct val="55932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950" i="1" spc="-85" dirty="0">
                <a:latin typeface="Tahoma"/>
                <a:cs typeface="Tahoma"/>
              </a:rPr>
              <a:t>Every </a:t>
            </a:r>
            <a:r>
              <a:rPr sz="2800" spc="-5" dirty="0">
                <a:latin typeface="Tahoma"/>
                <a:cs typeface="Tahoma"/>
              </a:rPr>
              <a:t>DOM element has a </a:t>
            </a:r>
            <a:r>
              <a:rPr sz="2800" spc="-10" dirty="0">
                <a:latin typeface="Lucida Console"/>
                <a:cs typeface="Lucida Console"/>
              </a:rPr>
              <a:t>load</a:t>
            </a:r>
            <a:r>
              <a:rPr sz="2800" spc="-705" dirty="0">
                <a:latin typeface="Lucida Console"/>
                <a:cs typeface="Lucida Console"/>
              </a:rPr>
              <a:t> </a:t>
            </a:r>
            <a:r>
              <a:rPr sz="2800" spc="-10" dirty="0">
                <a:latin typeface="Tahoma"/>
                <a:cs typeface="Tahoma"/>
              </a:rPr>
              <a:t>event, </a:t>
            </a:r>
            <a:r>
              <a:rPr sz="2800" spc="-5" dirty="0">
                <a:latin typeface="Tahoma"/>
                <a:cs typeface="Tahoma"/>
              </a:rPr>
              <a:t>but  </a:t>
            </a:r>
            <a:r>
              <a:rPr sz="2800" spc="-25" dirty="0">
                <a:latin typeface="Tahoma"/>
                <a:cs typeface="Tahoma"/>
              </a:rPr>
              <a:t>it’s </a:t>
            </a:r>
            <a:r>
              <a:rPr sz="2800" spc="-5" dirty="0">
                <a:latin typeface="Tahoma"/>
                <a:cs typeface="Tahoma"/>
              </a:rPr>
              <a:t>most commonly used on the </a:t>
            </a:r>
            <a:r>
              <a:rPr sz="2800" spc="-10" dirty="0">
                <a:latin typeface="Lucida Console"/>
                <a:cs typeface="Lucida Console"/>
              </a:rPr>
              <a:t>window  </a:t>
            </a:r>
            <a:r>
              <a:rPr sz="2800" spc="-5" dirty="0">
                <a:latin typeface="Tahoma"/>
                <a:cs typeface="Tahoma"/>
              </a:rPr>
              <a:t>object.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9969" y="922985"/>
            <a:ext cx="40347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dirty="0">
                <a:latin typeface="Lucida Console"/>
                <a:cs typeface="Lucida Console"/>
              </a:rPr>
              <a:t>load</a:t>
            </a:r>
            <a:r>
              <a:rPr spc="-1380" dirty="0">
                <a:latin typeface="Lucida Console"/>
                <a:cs typeface="Lucida Console"/>
              </a:rPr>
              <a:t> </a:t>
            </a:r>
            <a:r>
              <a:rPr spc="-10" dirty="0"/>
              <a:t>Event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346" y="2015769"/>
            <a:ext cx="7491730" cy="3915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772160" indent="-256540">
              <a:lnSpc>
                <a:spcPct val="110000"/>
              </a:lnSpc>
              <a:spcBef>
                <a:spcPts val="100"/>
              </a:spcBef>
              <a:buClr>
                <a:srgbClr val="3333CC"/>
              </a:buClr>
              <a:buSzPct val="59090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200" spc="-5" dirty="0">
                <a:latin typeface="Tahoma"/>
                <a:cs typeface="Tahoma"/>
              </a:rPr>
              <a:t>An </a:t>
            </a:r>
            <a:r>
              <a:rPr sz="2200" b="1" spc="-5" dirty="0">
                <a:latin typeface="Tahoma"/>
                <a:cs typeface="Tahoma"/>
              </a:rPr>
              <a:t>event </a:t>
            </a:r>
            <a:r>
              <a:rPr sz="2200" b="1" spc="-10" dirty="0">
                <a:latin typeface="Tahoma"/>
                <a:cs typeface="Tahoma"/>
              </a:rPr>
              <a:t>handler </a:t>
            </a:r>
            <a:r>
              <a:rPr sz="2200" spc="-5" dirty="0">
                <a:latin typeface="Tahoma"/>
                <a:cs typeface="Tahoma"/>
              </a:rPr>
              <a:t>is a </a:t>
            </a:r>
            <a:r>
              <a:rPr sz="2200" spc="-10" dirty="0">
                <a:latin typeface="Tahoma"/>
                <a:cs typeface="Tahoma"/>
              </a:rPr>
              <a:t>function that responds </a:t>
            </a:r>
            <a:r>
              <a:rPr sz="2200" spc="-5" dirty="0">
                <a:latin typeface="Tahoma"/>
                <a:cs typeface="Tahoma"/>
              </a:rPr>
              <a:t>to an  </a:t>
            </a:r>
            <a:r>
              <a:rPr sz="2200" spc="-10" dirty="0">
                <a:latin typeface="Tahoma"/>
                <a:cs typeface="Tahoma"/>
              </a:rPr>
              <a:t>event.</a:t>
            </a:r>
            <a:endParaRPr sz="2200">
              <a:latin typeface="Tahoma"/>
              <a:cs typeface="Tahoma"/>
            </a:endParaRPr>
          </a:p>
          <a:p>
            <a:pPr marL="268605" marR="102870" indent="-256540">
              <a:lnSpc>
                <a:spcPct val="110100"/>
              </a:lnSpc>
              <a:spcBef>
                <a:spcPts val="525"/>
              </a:spcBef>
              <a:buClr>
                <a:srgbClr val="3333CC"/>
              </a:buClr>
              <a:buSzPct val="59090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200" spc="-5" dirty="0">
                <a:latin typeface="Tahoma"/>
                <a:cs typeface="Tahoma"/>
              </a:rPr>
              <a:t>Assigning an </a:t>
            </a:r>
            <a:r>
              <a:rPr sz="2200" spc="-10" dirty="0">
                <a:latin typeface="Tahoma"/>
                <a:cs typeface="Tahoma"/>
              </a:rPr>
              <a:t>event </a:t>
            </a:r>
            <a:r>
              <a:rPr sz="2200" spc="-5" dirty="0">
                <a:latin typeface="Tahoma"/>
                <a:cs typeface="Tahoma"/>
              </a:rPr>
              <a:t>handler to an </a:t>
            </a:r>
            <a:r>
              <a:rPr sz="2200" spc="-10" dirty="0">
                <a:latin typeface="Tahoma"/>
                <a:cs typeface="Tahoma"/>
              </a:rPr>
              <a:t>event </a:t>
            </a:r>
            <a:r>
              <a:rPr sz="2200" spc="-5" dirty="0">
                <a:latin typeface="Tahoma"/>
                <a:cs typeface="Tahoma"/>
              </a:rPr>
              <a:t>on a </a:t>
            </a:r>
            <a:r>
              <a:rPr sz="2200" spc="-10" dirty="0">
                <a:latin typeface="Tahoma"/>
                <a:cs typeface="Tahoma"/>
              </a:rPr>
              <a:t>DOM </a:t>
            </a:r>
            <a:r>
              <a:rPr sz="2200" spc="-5" dirty="0">
                <a:latin typeface="Tahoma"/>
                <a:cs typeface="Tahoma"/>
              </a:rPr>
              <a:t>node is  called </a:t>
            </a:r>
            <a:r>
              <a:rPr sz="2200" b="1" spc="-5" dirty="0">
                <a:latin typeface="Tahoma"/>
                <a:cs typeface="Tahoma"/>
              </a:rPr>
              <a:t>registering an event</a:t>
            </a:r>
            <a:r>
              <a:rPr sz="2200" b="1" spc="85" dirty="0">
                <a:latin typeface="Tahoma"/>
                <a:cs typeface="Tahoma"/>
              </a:rPr>
              <a:t> </a:t>
            </a:r>
            <a:r>
              <a:rPr sz="2200" b="1" spc="-10" dirty="0">
                <a:latin typeface="Tahoma"/>
                <a:cs typeface="Tahoma"/>
              </a:rPr>
              <a:t>handler</a:t>
            </a:r>
            <a:endParaRPr sz="2200">
              <a:latin typeface="Tahoma"/>
              <a:cs typeface="Tahoma"/>
            </a:endParaRPr>
          </a:p>
          <a:p>
            <a:pPr marL="268605" marR="5080" indent="-256540">
              <a:lnSpc>
                <a:spcPct val="109400"/>
              </a:lnSpc>
              <a:spcBef>
                <a:spcPts val="430"/>
              </a:spcBef>
              <a:buClr>
                <a:srgbClr val="3333CC"/>
              </a:buClr>
              <a:buSzPct val="59090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200" spc="-5" dirty="0">
                <a:latin typeface="Tahoma"/>
                <a:cs typeface="Tahoma"/>
              </a:rPr>
              <a:t>Method </a:t>
            </a:r>
            <a:r>
              <a:rPr sz="2300" b="1" i="1" spc="-65" dirty="0">
                <a:latin typeface="Lucida Console"/>
                <a:cs typeface="Lucida Console"/>
              </a:rPr>
              <a:t>addEventListener</a:t>
            </a:r>
            <a:r>
              <a:rPr sz="2300" b="1" i="1" spc="-645" dirty="0">
                <a:latin typeface="Lucida Console"/>
                <a:cs typeface="Lucida Console"/>
              </a:rPr>
              <a:t> </a:t>
            </a:r>
            <a:r>
              <a:rPr sz="2200" spc="-10" dirty="0">
                <a:latin typeface="Tahoma"/>
                <a:cs typeface="Tahoma"/>
              </a:rPr>
              <a:t>can </a:t>
            </a:r>
            <a:r>
              <a:rPr sz="2200" spc="-5" dirty="0">
                <a:latin typeface="Tahoma"/>
                <a:cs typeface="Tahoma"/>
              </a:rPr>
              <a:t>be called multiple </a:t>
            </a:r>
            <a:r>
              <a:rPr sz="2200" spc="-10" dirty="0">
                <a:latin typeface="Tahoma"/>
                <a:cs typeface="Tahoma"/>
              </a:rPr>
              <a:t>times  </a:t>
            </a:r>
            <a:r>
              <a:rPr sz="2200" spc="-5" dirty="0">
                <a:latin typeface="Tahoma"/>
                <a:cs typeface="Tahoma"/>
              </a:rPr>
              <a:t>on a </a:t>
            </a:r>
            <a:r>
              <a:rPr sz="2200" spc="-10" dirty="0">
                <a:latin typeface="Tahoma"/>
                <a:cs typeface="Tahoma"/>
              </a:rPr>
              <a:t>DOM </a:t>
            </a:r>
            <a:r>
              <a:rPr sz="2200" spc="-5" dirty="0">
                <a:latin typeface="Tahoma"/>
                <a:cs typeface="Tahoma"/>
              </a:rPr>
              <a:t>node to </a:t>
            </a:r>
            <a:r>
              <a:rPr sz="2200" spc="-10" dirty="0">
                <a:latin typeface="Tahoma"/>
                <a:cs typeface="Tahoma"/>
              </a:rPr>
              <a:t>register more than </a:t>
            </a:r>
            <a:r>
              <a:rPr sz="2200" spc="-5" dirty="0">
                <a:latin typeface="Tahoma"/>
                <a:cs typeface="Tahoma"/>
              </a:rPr>
              <a:t>one </a:t>
            </a:r>
            <a:r>
              <a:rPr sz="2200" spc="-10" dirty="0">
                <a:latin typeface="Tahoma"/>
                <a:cs typeface="Tahoma"/>
              </a:rPr>
              <a:t>event-handling  </a:t>
            </a:r>
            <a:r>
              <a:rPr sz="2200" spc="-5" dirty="0">
                <a:latin typeface="Tahoma"/>
                <a:cs typeface="Tahoma"/>
              </a:rPr>
              <a:t>method </a:t>
            </a:r>
            <a:r>
              <a:rPr sz="2200" spc="-15" dirty="0">
                <a:latin typeface="Tahoma"/>
                <a:cs typeface="Tahoma"/>
              </a:rPr>
              <a:t>for </a:t>
            </a:r>
            <a:r>
              <a:rPr sz="2200" spc="-5" dirty="0">
                <a:latin typeface="Tahoma"/>
                <a:cs typeface="Tahoma"/>
              </a:rPr>
              <a:t>an</a:t>
            </a:r>
            <a:r>
              <a:rPr sz="2200" spc="3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event.</a:t>
            </a:r>
            <a:endParaRPr sz="2200">
              <a:latin typeface="Tahoma"/>
              <a:cs typeface="Tahoma"/>
            </a:endParaRPr>
          </a:p>
          <a:p>
            <a:pPr marL="268605" marR="60325" indent="-256540">
              <a:lnSpc>
                <a:spcPct val="110000"/>
              </a:lnSpc>
              <a:spcBef>
                <a:spcPts val="535"/>
              </a:spcBef>
              <a:buClr>
                <a:srgbClr val="3333CC"/>
              </a:buClr>
              <a:buSzPct val="59090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200" spc="-5" dirty="0">
                <a:latin typeface="Tahoma"/>
                <a:cs typeface="Tahoma"/>
              </a:rPr>
              <a:t>If a </a:t>
            </a:r>
            <a:r>
              <a:rPr sz="2200" spc="-10" dirty="0">
                <a:latin typeface="Tahoma"/>
                <a:cs typeface="Tahoma"/>
              </a:rPr>
              <a:t>script </a:t>
            </a:r>
            <a:r>
              <a:rPr sz="2200" spc="-5" dirty="0">
                <a:latin typeface="Tahoma"/>
                <a:cs typeface="Tahoma"/>
              </a:rPr>
              <a:t>in </a:t>
            </a:r>
            <a:r>
              <a:rPr sz="2200" spc="-10" dirty="0">
                <a:latin typeface="Tahoma"/>
                <a:cs typeface="Tahoma"/>
              </a:rPr>
              <a:t>the </a:t>
            </a:r>
            <a:r>
              <a:rPr sz="2200" spc="-10" dirty="0">
                <a:latin typeface="Lucida Console"/>
                <a:cs typeface="Lucida Console"/>
              </a:rPr>
              <a:t>head </a:t>
            </a:r>
            <a:r>
              <a:rPr sz="2200" spc="-10" dirty="0">
                <a:latin typeface="Tahoma"/>
                <a:cs typeface="Tahoma"/>
              </a:rPr>
              <a:t>attempts </a:t>
            </a:r>
            <a:r>
              <a:rPr sz="2200" spc="-5" dirty="0">
                <a:latin typeface="Tahoma"/>
                <a:cs typeface="Tahoma"/>
              </a:rPr>
              <a:t>to get a </a:t>
            </a:r>
            <a:r>
              <a:rPr sz="2200" spc="-10" dirty="0">
                <a:latin typeface="Tahoma"/>
                <a:cs typeface="Tahoma"/>
              </a:rPr>
              <a:t>DOM </a:t>
            </a:r>
            <a:r>
              <a:rPr sz="2200" spc="-5" dirty="0">
                <a:latin typeface="Tahoma"/>
                <a:cs typeface="Tahoma"/>
              </a:rPr>
              <a:t>node </a:t>
            </a:r>
            <a:r>
              <a:rPr sz="2200" spc="-15" dirty="0">
                <a:latin typeface="Tahoma"/>
                <a:cs typeface="Tahoma"/>
              </a:rPr>
              <a:t>for</a:t>
            </a:r>
            <a:r>
              <a:rPr sz="2200" spc="-42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an  HTML </a:t>
            </a:r>
            <a:r>
              <a:rPr sz="2200" spc="-10" dirty="0">
                <a:latin typeface="Tahoma"/>
                <a:cs typeface="Tahoma"/>
              </a:rPr>
              <a:t>element </a:t>
            </a:r>
            <a:r>
              <a:rPr sz="2200" spc="-5" dirty="0">
                <a:latin typeface="Tahoma"/>
                <a:cs typeface="Tahoma"/>
              </a:rPr>
              <a:t>in </a:t>
            </a:r>
            <a:r>
              <a:rPr sz="2200" spc="-10" dirty="0">
                <a:latin typeface="Tahoma"/>
                <a:cs typeface="Tahoma"/>
              </a:rPr>
              <a:t>the </a:t>
            </a:r>
            <a:r>
              <a:rPr sz="2200" spc="-10" dirty="0">
                <a:latin typeface="Lucida Console"/>
                <a:cs typeface="Lucida Console"/>
              </a:rPr>
              <a:t>body</a:t>
            </a:r>
            <a:r>
              <a:rPr sz="2200" spc="-10" dirty="0">
                <a:latin typeface="Tahoma"/>
                <a:cs typeface="Tahoma"/>
              </a:rPr>
              <a:t>, </a:t>
            </a:r>
            <a:r>
              <a:rPr sz="2200" b="1" spc="-5" dirty="0">
                <a:latin typeface="Lucida Console"/>
                <a:cs typeface="Lucida Console"/>
              </a:rPr>
              <a:t>getElementById </a:t>
            </a:r>
            <a:r>
              <a:rPr sz="2200" spc="-10" dirty="0">
                <a:latin typeface="Tahoma"/>
                <a:cs typeface="Tahoma"/>
              </a:rPr>
              <a:t>returns  </a:t>
            </a:r>
            <a:r>
              <a:rPr sz="2200" spc="-10" dirty="0">
                <a:latin typeface="Lucida Console"/>
                <a:cs typeface="Lucida Console"/>
              </a:rPr>
              <a:t>null</a:t>
            </a:r>
            <a:r>
              <a:rPr sz="2200" spc="-625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Tahoma"/>
                <a:cs typeface="Tahoma"/>
              </a:rPr>
              <a:t>because</a:t>
            </a:r>
            <a:r>
              <a:rPr sz="2200" spc="2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the </a:t>
            </a:r>
            <a:r>
              <a:rPr sz="2200" spc="-10" dirty="0">
                <a:latin typeface="Lucida Console"/>
                <a:cs typeface="Lucida Console"/>
              </a:rPr>
              <a:t>body</a:t>
            </a:r>
            <a:r>
              <a:rPr sz="2200" spc="-62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Tahoma"/>
                <a:cs typeface="Tahoma"/>
              </a:rPr>
              <a:t>has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not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yet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loaded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9969" y="922985"/>
            <a:ext cx="59124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dirty="0">
                <a:latin typeface="Lucida Console"/>
                <a:cs typeface="Lucida Console"/>
              </a:rPr>
              <a:t>load</a:t>
            </a:r>
            <a:r>
              <a:rPr spc="-1380" dirty="0">
                <a:latin typeface="Lucida Console"/>
                <a:cs typeface="Lucida Console"/>
              </a:rPr>
              <a:t> </a:t>
            </a:r>
            <a:r>
              <a:rPr spc="-10" dirty="0"/>
              <a:t>Event </a:t>
            </a:r>
            <a:r>
              <a:rPr spc="-35" dirty="0"/>
              <a:t>(Cont.)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346" y="1958467"/>
            <a:ext cx="7465695" cy="3803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6540">
              <a:lnSpc>
                <a:spcPts val="23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000" spc="-60" dirty="0">
                <a:latin typeface="Tahoma"/>
                <a:cs typeface="Tahoma"/>
              </a:rPr>
              <a:t>Two </a:t>
            </a:r>
            <a:r>
              <a:rPr sz="2000" b="1" spc="-5" dirty="0">
                <a:latin typeface="Tahoma"/>
                <a:cs typeface="Tahoma"/>
              </a:rPr>
              <a:t>old </a:t>
            </a:r>
            <a:r>
              <a:rPr sz="2000" dirty="0">
                <a:latin typeface="Tahoma"/>
                <a:cs typeface="Tahoma"/>
              </a:rPr>
              <a:t>models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registering event</a:t>
            </a:r>
            <a:r>
              <a:rPr sz="2000" spc="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handlers</a:t>
            </a:r>
            <a:endParaRPr sz="2000">
              <a:latin typeface="Tahoma"/>
              <a:cs typeface="Tahoma"/>
            </a:endParaRPr>
          </a:p>
          <a:p>
            <a:pPr marL="524510" lvl="1" indent="-287020">
              <a:lnSpc>
                <a:spcPts val="1475"/>
              </a:lnSpc>
              <a:buClr>
                <a:srgbClr val="FF0000"/>
              </a:buClr>
              <a:buSzPct val="53571"/>
              <a:buFont typeface="Wingdings"/>
              <a:buChar char=""/>
              <a:tabLst>
                <a:tab pos="524510" algn="l"/>
                <a:tab pos="525145" algn="l"/>
              </a:tabLst>
            </a:pPr>
            <a:r>
              <a:rPr sz="1400" dirty="0">
                <a:latin typeface="Tahoma"/>
                <a:cs typeface="Tahoma"/>
              </a:rPr>
              <a:t>Inline model </a:t>
            </a:r>
            <a:r>
              <a:rPr sz="1400" spc="-5" dirty="0">
                <a:latin typeface="Tahoma"/>
                <a:cs typeface="Tahoma"/>
              </a:rPr>
              <a:t>treats events as attributes </a:t>
            </a:r>
            <a:r>
              <a:rPr sz="1400" dirty="0">
                <a:latin typeface="Tahoma"/>
                <a:cs typeface="Tahoma"/>
              </a:rPr>
              <a:t>of </a:t>
            </a:r>
            <a:r>
              <a:rPr sz="1400" spc="-5" dirty="0">
                <a:latin typeface="Tahoma"/>
                <a:cs typeface="Tahoma"/>
              </a:rPr>
              <a:t>HTML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elements</a:t>
            </a:r>
            <a:endParaRPr sz="1400">
              <a:latin typeface="Tahoma"/>
              <a:cs typeface="Tahoma"/>
            </a:endParaRPr>
          </a:p>
          <a:p>
            <a:pPr marL="524510" lvl="1" indent="-287020">
              <a:lnSpc>
                <a:spcPts val="1580"/>
              </a:lnSpc>
              <a:buClr>
                <a:srgbClr val="FF0000"/>
              </a:buClr>
              <a:buSzPct val="53571"/>
              <a:buFont typeface="Wingdings"/>
              <a:buChar char=""/>
              <a:tabLst>
                <a:tab pos="524510" algn="l"/>
                <a:tab pos="525145" algn="l"/>
              </a:tabLst>
            </a:pPr>
            <a:r>
              <a:rPr sz="1400" spc="-20" dirty="0">
                <a:latin typeface="Tahoma"/>
                <a:cs typeface="Tahoma"/>
              </a:rPr>
              <a:t>Traditional </a:t>
            </a:r>
            <a:r>
              <a:rPr sz="1400" dirty="0">
                <a:latin typeface="Tahoma"/>
                <a:cs typeface="Tahoma"/>
              </a:rPr>
              <a:t>model </a:t>
            </a:r>
            <a:r>
              <a:rPr sz="1400" spc="-5" dirty="0">
                <a:latin typeface="Tahoma"/>
                <a:cs typeface="Tahoma"/>
              </a:rPr>
              <a:t>assigns the </a:t>
            </a:r>
            <a:r>
              <a:rPr sz="1400" dirty="0">
                <a:latin typeface="Tahoma"/>
                <a:cs typeface="Tahoma"/>
              </a:rPr>
              <a:t>name of </a:t>
            </a:r>
            <a:r>
              <a:rPr sz="1400" spc="-5" dirty="0">
                <a:latin typeface="Tahoma"/>
                <a:cs typeface="Tahoma"/>
              </a:rPr>
              <a:t>the function to the event property </a:t>
            </a:r>
            <a:r>
              <a:rPr sz="1400" dirty="0">
                <a:latin typeface="Tahoma"/>
                <a:cs typeface="Tahoma"/>
              </a:rPr>
              <a:t>of a </a:t>
            </a:r>
            <a:r>
              <a:rPr sz="1400" spc="-5" dirty="0">
                <a:latin typeface="Tahoma"/>
                <a:cs typeface="Tahoma"/>
              </a:rPr>
              <a:t>DOM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node</a:t>
            </a:r>
            <a:endParaRPr sz="1400">
              <a:latin typeface="Tahoma"/>
              <a:cs typeface="Tahoma"/>
            </a:endParaRPr>
          </a:p>
          <a:p>
            <a:pPr marL="268605" marR="220345" indent="-256540">
              <a:lnSpc>
                <a:spcPts val="2160"/>
              </a:lnSpc>
              <a:spcBef>
                <a:spcPts val="509"/>
              </a:spcBef>
              <a:buClr>
                <a:srgbClr val="3333CC"/>
              </a:buClr>
              <a:buSzPct val="60000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00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inline </a:t>
            </a:r>
            <a:r>
              <a:rPr sz="2000" dirty="0">
                <a:latin typeface="Tahoma"/>
                <a:cs typeface="Tahoma"/>
              </a:rPr>
              <a:t>model places </a:t>
            </a:r>
            <a:r>
              <a:rPr sz="2000" spc="-5" dirty="0">
                <a:latin typeface="Tahoma"/>
                <a:cs typeface="Tahoma"/>
              </a:rPr>
              <a:t>calls to JavaScript functions directly </a:t>
            </a:r>
            <a:r>
              <a:rPr sz="2000" dirty="0">
                <a:latin typeface="Tahoma"/>
                <a:cs typeface="Tahoma"/>
              </a:rPr>
              <a:t>in  HTML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code.</a:t>
            </a:r>
            <a:endParaRPr sz="2000">
              <a:latin typeface="Tahoma"/>
              <a:cs typeface="Tahoma"/>
            </a:endParaRPr>
          </a:p>
          <a:p>
            <a:pPr marL="268605" indent="-256540">
              <a:lnSpc>
                <a:spcPts val="2280"/>
              </a:lnSpc>
              <a:spcBef>
                <a:spcPts val="125"/>
              </a:spcBef>
              <a:buClr>
                <a:srgbClr val="3333CC"/>
              </a:buClr>
              <a:buSzPct val="60000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00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following code </a:t>
            </a:r>
            <a:r>
              <a:rPr sz="2000" dirty="0">
                <a:latin typeface="Tahoma"/>
                <a:cs typeface="Tahoma"/>
              </a:rPr>
              <a:t>indicates </a:t>
            </a:r>
            <a:r>
              <a:rPr sz="2000" spc="-5" dirty="0">
                <a:latin typeface="Tahoma"/>
                <a:cs typeface="Tahoma"/>
              </a:rPr>
              <a:t>that JavaScript function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dirty="0">
                <a:latin typeface="Lucida Console"/>
                <a:cs typeface="Lucida Console"/>
              </a:rPr>
              <a:t>start</a:t>
            </a:r>
            <a:endParaRPr sz="2000">
              <a:latin typeface="Lucida Console"/>
              <a:cs typeface="Lucida Console"/>
            </a:endParaRPr>
          </a:p>
          <a:p>
            <a:pPr marL="268605">
              <a:lnSpc>
                <a:spcPts val="2280"/>
              </a:lnSpc>
            </a:pPr>
            <a:r>
              <a:rPr sz="2000" dirty="0">
                <a:latin typeface="Tahoma"/>
                <a:cs typeface="Tahoma"/>
              </a:rPr>
              <a:t>should be </a:t>
            </a:r>
            <a:r>
              <a:rPr sz="2000" spc="-5" dirty="0">
                <a:latin typeface="Tahoma"/>
                <a:cs typeface="Tahoma"/>
              </a:rPr>
              <a:t>called when the </a:t>
            </a:r>
            <a:r>
              <a:rPr sz="2000" dirty="0">
                <a:latin typeface="Lucida Console"/>
                <a:cs typeface="Lucida Console"/>
              </a:rPr>
              <a:t>body</a:t>
            </a:r>
            <a:r>
              <a:rPr sz="2000" spc="-660" dirty="0">
                <a:latin typeface="Lucida Console"/>
                <a:cs typeface="Lucida Console"/>
              </a:rPr>
              <a:t> </a:t>
            </a:r>
            <a:r>
              <a:rPr sz="2000" spc="-5" dirty="0">
                <a:latin typeface="Tahoma"/>
                <a:cs typeface="Tahoma"/>
              </a:rPr>
              <a:t>element </a:t>
            </a:r>
            <a:r>
              <a:rPr sz="2000" dirty="0">
                <a:latin typeface="Tahoma"/>
                <a:cs typeface="Tahoma"/>
              </a:rPr>
              <a:t>loads:</a:t>
            </a:r>
            <a:endParaRPr sz="2000">
              <a:latin typeface="Tahoma"/>
              <a:cs typeface="Tahoma"/>
            </a:endParaRPr>
          </a:p>
          <a:p>
            <a:pPr marL="817244">
              <a:lnSpc>
                <a:spcPct val="100000"/>
              </a:lnSpc>
              <a:spcBef>
                <a:spcPts val="229"/>
              </a:spcBef>
            </a:pPr>
            <a:r>
              <a:rPr sz="2000" spc="-5" dirty="0">
                <a:latin typeface="Lucida Console"/>
                <a:cs typeface="Lucida Console"/>
              </a:rPr>
              <a:t>&lt;body </a:t>
            </a:r>
            <a:r>
              <a:rPr sz="2000" spc="-10" dirty="0">
                <a:latin typeface="Lucida Console"/>
                <a:cs typeface="Lucida Console"/>
              </a:rPr>
              <a:t>onload </a:t>
            </a:r>
            <a:r>
              <a:rPr sz="2000" dirty="0">
                <a:latin typeface="Lucida Console"/>
                <a:cs typeface="Lucida Console"/>
              </a:rPr>
              <a:t>=</a:t>
            </a:r>
            <a:r>
              <a:rPr sz="2000" spc="-4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"start()"&gt;</a:t>
            </a:r>
            <a:endParaRPr sz="2000">
              <a:latin typeface="Lucida Console"/>
              <a:cs typeface="Lucida Console"/>
            </a:endParaRPr>
          </a:p>
          <a:p>
            <a:pPr marL="268605" indent="-256540">
              <a:lnSpc>
                <a:spcPts val="2280"/>
              </a:lnSpc>
              <a:spcBef>
                <a:spcPts val="335"/>
              </a:spcBef>
              <a:buClr>
                <a:srgbClr val="3333CC"/>
              </a:buClr>
              <a:buSzPct val="60000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00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traditional </a:t>
            </a:r>
            <a:r>
              <a:rPr sz="2000" dirty="0">
                <a:latin typeface="Tahoma"/>
                <a:cs typeface="Tahoma"/>
              </a:rPr>
              <a:t>model uses a </a:t>
            </a:r>
            <a:r>
              <a:rPr sz="2000" spc="-5" dirty="0">
                <a:latin typeface="Tahoma"/>
                <a:cs typeface="Tahoma"/>
              </a:rPr>
              <a:t>property </a:t>
            </a:r>
            <a:r>
              <a:rPr sz="2000" dirty="0">
                <a:latin typeface="Tahoma"/>
                <a:cs typeface="Tahoma"/>
              </a:rPr>
              <a:t>of an object </a:t>
            </a:r>
            <a:r>
              <a:rPr sz="2000" spc="-5" dirty="0">
                <a:latin typeface="Tahoma"/>
                <a:cs typeface="Tahoma"/>
              </a:rPr>
              <a:t>to </a:t>
            </a:r>
            <a:r>
              <a:rPr sz="2000" spc="-10" dirty="0">
                <a:latin typeface="Tahoma"/>
                <a:cs typeface="Tahoma"/>
              </a:rPr>
              <a:t>specify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</a:t>
            </a:r>
            <a:endParaRPr sz="2000">
              <a:latin typeface="Tahoma"/>
              <a:cs typeface="Tahoma"/>
            </a:endParaRPr>
          </a:p>
          <a:p>
            <a:pPr marL="268605">
              <a:lnSpc>
                <a:spcPts val="2280"/>
              </a:lnSpc>
            </a:pPr>
            <a:r>
              <a:rPr sz="2000" spc="-5" dirty="0">
                <a:latin typeface="Tahoma"/>
                <a:cs typeface="Tahoma"/>
              </a:rPr>
              <a:t>event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handler.</a:t>
            </a:r>
            <a:endParaRPr sz="2000">
              <a:latin typeface="Tahoma"/>
              <a:cs typeface="Tahoma"/>
            </a:endParaRPr>
          </a:p>
          <a:p>
            <a:pPr marL="268605" marR="712470" indent="-256540">
              <a:lnSpc>
                <a:spcPts val="2160"/>
              </a:lnSpc>
              <a:spcBef>
                <a:spcPts val="515"/>
              </a:spcBef>
              <a:buClr>
                <a:srgbClr val="3333CC"/>
              </a:buClr>
              <a:buSzPct val="60000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00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following JavaScript code </a:t>
            </a:r>
            <a:r>
              <a:rPr sz="2000" dirty="0">
                <a:latin typeface="Tahoma"/>
                <a:cs typeface="Tahoma"/>
              </a:rPr>
              <a:t>indicates </a:t>
            </a:r>
            <a:r>
              <a:rPr sz="2000" spc="-5" dirty="0">
                <a:latin typeface="Tahoma"/>
                <a:cs typeface="Tahoma"/>
              </a:rPr>
              <a:t>that function start  </a:t>
            </a:r>
            <a:r>
              <a:rPr sz="2000" dirty="0">
                <a:latin typeface="Tahoma"/>
                <a:cs typeface="Tahoma"/>
              </a:rPr>
              <a:t>should be </a:t>
            </a:r>
            <a:r>
              <a:rPr sz="2000" spc="-5" dirty="0">
                <a:latin typeface="Tahoma"/>
                <a:cs typeface="Tahoma"/>
              </a:rPr>
              <a:t>called when </a:t>
            </a:r>
            <a:r>
              <a:rPr sz="2000" dirty="0">
                <a:latin typeface="Tahoma"/>
                <a:cs typeface="Tahoma"/>
              </a:rPr>
              <a:t>document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loads:</a:t>
            </a:r>
            <a:endParaRPr sz="2000">
              <a:latin typeface="Tahoma"/>
              <a:cs typeface="Tahoma"/>
            </a:endParaRPr>
          </a:p>
          <a:p>
            <a:pPr marL="817244">
              <a:lnSpc>
                <a:spcPct val="100000"/>
              </a:lnSpc>
              <a:spcBef>
                <a:spcPts val="110"/>
              </a:spcBef>
            </a:pPr>
            <a:r>
              <a:rPr sz="2000" spc="-10" dirty="0">
                <a:latin typeface="Lucida Console"/>
                <a:cs typeface="Lucida Console"/>
              </a:rPr>
              <a:t>document.onload </a:t>
            </a:r>
            <a:r>
              <a:rPr sz="2000" dirty="0">
                <a:latin typeface="Lucida Console"/>
                <a:cs typeface="Lucida Console"/>
              </a:rPr>
              <a:t>=</a:t>
            </a:r>
            <a:r>
              <a:rPr sz="2000" spc="-20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"start()";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9969" y="922985"/>
            <a:ext cx="59124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dirty="0">
                <a:latin typeface="Lucida Console"/>
                <a:cs typeface="Lucida Console"/>
              </a:rPr>
              <a:t>load</a:t>
            </a:r>
            <a:r>
              <a:rPr spc="-1380" dirty="0">
                <a:latin typeface="Lucida Console"/>
                <a:cs typeface="Lucida Console"/>
              </a:rPr>
              <a:t> </a:t>
            </a:r>
            <a:r>
              <a:rPr spc="-10" dirty="0"/>
              <a:t>Event </a:t>
            </a:r>
            <a:r>
              <a:rPr spc="-35" dirty="0"/>
              <a:t>(Cont.)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24586"/>
            <a:ext cx="56464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/>
              <a:t>Rollovers </a:t>
            </a:r>
            <a:r>
              <a:rPr sz="3200" spc="-5" dirty="0"/>
              <a:t>with </a:t>
            </a:r>
            <a:r>
              <a:rPr sz="3200" spc="-5" dirty="0">
                <a:latin typeface="Lucida Console"/>
                <a:cs typeface="Lucida Console"/>
              </a:rPr>
              <a:t>mouseover</a:t>
            </a:r>
            <a:r>
              <a:rPr sz="3200" spc="-930" dirty="0">
                <a:latin typeface="Lucida Console"/>
                <a:cs typeface="Lucida Console"/>
              </a:rPr>
              <a:t> </a:t>
            </a:r>
            <a:r>
              <a:rPr sz="3200" dirty="0"/>
              <a:t>and</a:t>
            </a:r>
            <a:endParaRPr sz="32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mouseout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50"/>
          </a:p>
          <a:p>
            <a:pPr marL="386715" indent="-343535">
              <a:lnSpc>
                <a:spcPts val="2830"/>
              </a:lnSpc>
              <a:buClr>
                <a:srgbClr val="3333CC"/>
              </a:buClr>
              <a:buSzPct val="60416"/>
              <a:buFont typeface="Wingdings"/>
              <a:buChar char=""/>
              <a:tabLst>
                <a:tab pos="386715" algn="l"/>
                <a:tab pos="387350" algn="l"/>
              </a:tabLst>
            </a:pPr>
            <a:r>
              <a:rPr sz="2400" dirty="0">
                <a:solidFill>
                  <a:srgbClr val="000000"/>
                </a:solidFill>
                <a:latin typeface="Tahoma"/>
                <a:cs typeface="Tahoma"/>
              </a:rPr>
              <a:t>When </a:t>
            </a:r>
            <a:r>
              <a:rPr sz="2400" spc="-5" dirty="0">
                <a:solidFill>
                  <a:srgbClr val="000000"/>
                </a:solidFill>
                <a:latin typeface="Tahoma"/>
                <a:cs typeface="Tahoma"/>
              </a:rPr>
              <a:t>the </a:t>
            </a:r>
            <a:r>
              <a:rPr sz="2400" dirty="0">
                <a:solidFill>
                  <a:srgbClr val="000000"/>
                </a:solidFill>
                <a:latin typeface="Tahoma"/>
                <a:cs typeface="Tahoma"/>
              </a:rPr>
              <a:t>mouse </a:t>
            </a:r>
            <a:r>
              <a:rPr sz="2400" spc="-5" dirty="0">
                <a:solidFill>
                  <a:srgbClr val="000000"/>
                </a:solidFill>
                <a:latin typeface="Tahoma"/>
                <a:cs typeface="Tahoma"/>
              </a:rPr>
              <a:t>cursor enters </a:t>
            </a:r>
            <a:r>
              <a:rPr sz="2400" dirty="0">
                <a:solidFill>
                  <a:srgbClr val="000000"/>
                </a:solidFill>
                <a:latin typeface="Tahoma"/>
                <a:cs typeface="Tahoma"/>
              </a:rPr>
              <a:t>an </a:t>
            </a:r>
            <a:r>
              <a:rPr sz="2400" spc="-5" dirty="0">
                <a:solidFill>
                  <a:srgbClr val="000000"/>
                </a:solidFill>
                <a:latin typeface="Tahoma"/>
                <a:cs typeface="Tahoma"/>
              </a:rPr>
              <a:t>element,</a:t>
            </a:r>
            <a:r>
              <a:rPr sz="2400" spc="-9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00"/>
                </a:solidFill>
                <a:latin typeface="Tahoma"/>
                <a:cs typeface="Tahoma"/>
              </a:rPr>
              <a:t>an</a:t>
            </a:r>
            <a:endParaRPr sz="2400">
              <a:latin typeface="Tahoma"/>
              <a:cs typeface="Tahoma"/>
            </a:endParaRPr>
          </a:p>
          <a:p>
            <a:pPr marL="386715">
              <a:lnSpc>
                <a:spcPts val="2830"/>
              </a:lnSpc>
            </a:pPr>
            <a:r>
              <a:rPr sz="2400" dirty="0">
                <a:solidFill>
                  <a:srgbClr val="000000"/>
                </a:solidFill>
              </a:rPr>
              <a:t>mouseover</a:t>
            </a:r>
            <a:r>
              <a:rPr sz="2400" spc="-69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Tahoma"/>
                <a:cs typeface="Tahoma"/>
              </a:rPr>
              <a:t>event </a:t>
            </a:r>
            <a:r>
              <a:rPr sz="2400" spc="-5" dirty="0">
                <a:solidFill>
                  <a:srgbClr val="000000"/>
                </a:solidFill>
                <a:latin typeface="Tahoma"/>
                <a:cs typeface="Tahoma"/>
              </a:rPr>
              <a:t>occurs </a:t>
            </a:r>
            <a:r>
              <a:rPr sz="2400" spc="-10" dirty="0">
                <a:solidFill>
                  <a:srgbClr val="000000"/>
                </a:solidFill>
                <a:latin typeface="Tahoma"/>
                <a:cs typeface="Tahoma"/>
              </a:rPr>
              <a:t>for </a:t>
            </a:r>
            <a:r>
              <a:rPr sz="2400" spc="-5" dirty="0">
                <a:solidFill>
                  <a:srgbClr val="000000"/>
                </a:solidFill>
                <a:latin typeface="Tahoma"/>
                <a:cs typeface="Tahoma"/>
              </a:rPr>
              <a:t>that element</a:t>
            </a:r>
            <a:endParaRPr sz="2400">
              <a:latin typeface="Tahoma"/>
              <a:cs typeface="Tahoma"/>
            </a:endParaRPr>
          </a:p>
          <a:p>
            <a:pPr marL="386715" indent="-343535">
              <a:lnSpc>
                <a:spcPts val="2835"/>
              </a:lnSpc>
              <a:spcBef>
                <a:spcPts val="67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86715" algn="l"/>
                <a:tab pos="387350" algn="l"/>
              </a:tabLst>
            </a:pPr>
            <a:r>
              <a:rPr sz="2400" dirty="0">
                <a:solidFill>
                  <a:srgbClr val="000000"/>
                </a:solidFill>
                <a:latin typeface="Tahoma"/>
                <a:cs typeface="Tahoma"/>
              </a:rPr>
              <a:t>When </a:t>
            </a:r>
            <a:r>
              <a:rPr sz="2400" spc="-5" dirty="0">
                <a:solidFill>
                  <a:srgbClr val="000000"/>
                </a:solidFill>
                <a:latin typeface="Tahoma"/>
                <a:cs typeface="Tahoma"/>
              </a:rPr>
              <a:t>the </a:t>
            </a:r>
            <a:r>
              <a:rPr sz="2400" dirty="0">
                <a:solidFill>
                  <a:srgbClr val="000000"/>
                </a:solidFill>
                <a:latin typeface="Tahoma"/>
                <a:cs typeface="Tahoma"/>
              </a:rPr>
              <a:t>mouse </a:t>
            </a:r>
            <a:r>
              <a:rPr sz="2400" spc="-5" dirty="0">
                <a:solidFill>
                  <a:srgbClr val="000000"/>
                </a:solidFill>
                <a:latin typeface="Tahoma"/>
                <a:cs typeface="Tahoma"/>
              </a:rPr>
              <a:t>cursor </a:t>
            </a:r>
            <a:r>
              <a:rPr sz="2400" spc="-10" dirty="0">
                <a:solidFill>
                  <a:srgbClr val="000000"/>
                </a:solidFill>
                <a:latin typeface="Tahoma"/>
                <a:cs typeface="Tahoma"/>
              </a:rPr>
              <a:t>leaves </a:t>
            </a:r>
            <a:r>
              <a:rPr sz="2400" spc="-5" dirty="0">
                <a:solidFill>
                  <a:srgbClr val="000000"/>
                </a:solidFill>
                <a:latin typeface="Tahoma"/>
                <a:cs typeface="Tahoma"/>
              </a:rPr>
              <a:t>the element,</a:t>
            </a:r>
            <a:r>
              <a:rPr sz="2400" spc="-8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00"/>
                </a:solidFill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  <a:p>
            <a:pPr marL="386715">
              <a:lnSpc>
                <a:spcPts val="2835"/>
              </a:lnSpc>
            </a:pPr>
            <a:r>
              <a:rPr sz="2400" dirty="0">
                <a:solidFill>
                  <a:srgbClr val="000000"/>
                </a:solidFill>
              </a:rPr>
              <a:t>mouseout</a:t>
            </a:r>
            <a:r>
              <a:rPr sz="2400" spc="-69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Tahoma"/>
                <a:cs typeface="Tahoma"/>
              </a:rPr>
              <a:t>event </a:t>
            </a:r>
            <a:r>
              <a:rPr sz="2400" spc="-5" dirty="0">
                <a:solidFill>
                  <a:srgbClr val="000000"/>
                </a:solidFill>
                <a:latin typeface="Tahoma"/>
                <a:cs typeface="Tahoma"/>
              </a:rPr>
              <a:t>occurs </a:t>
            </a:r>
            <a:r>
              <a:rPr sz="2400" spc="-10" dirty="0">
                <a:solidFill>
                  <a:srgbClr val="000000"/>
                </a:solidFill>
                <a:latin typeface="Tahoma"/>
                <a:cs typeface="Tahoma"/>
              </a:rPr>
              <a:t>for </a:t>
            </a:r>
            <a:r>
              <a:rPr sz="2400" spc="-5" dirty="0">
                <a:solidFill>
                  <a:srgbClr val="000000"/>
                </a:solidFill>
                <a:latin typeface="Tahoma"/>
                <a:cs typeface="Tahoma"/>
              </a:rPr>
              <a:t>that element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>
              <a:latin typeface="Tahoma"/>
              <a:cs typeface="Tahoma"/>
            </a:endParaRPr>
          </a:p>
          <a:p>
            <a:pPr marL="386715" indent="-343535">
              <a:lnSpc>
                <a:spcPct val="100000"/>
              </a:lnSpc>
              <a:buClr>
                <a:srgbClr val="3333CC"/>
              </a:buClr>
              <a:buSzPct val="60416"/>
              <a:buFont typeface="Wingdings"/>
              <a:buChar char=""/>
              <a:tabLst>
                <a:tab pos="386715" algn="l"/>
                <a:tab pos="387350" algn="l"/>
              </a:tabLst>
            </a:pPr>
            <a:r>
              <a:rPr sz="2400" spc="-5" dirty="0">
                <a:solidFill>
                  <a:srgbClr val="000000"/>
                </a:solidFill>
                <a:latin typeface="Tahoma"/>
                <a:cs typeface="Tahoma"/>
              </a:rPr>
              <a:t>Note: If </a:t>
            </a:r>
            <a:r>
              <a:rPr sz="2400" spc="-15" dirty="0">
                <a:solidFill>
                  <a:srgbClr val="000000"/>
                </a:solidFill>
                <a:latin typeface="Tahoma"/>
                <a:cs typeface="Tahoma"/>
              </a:rPr>
              <a:t>CSS </a:t>
            </a:r>
            <a:r>
              <a:rPr sz="2400" spc="-5" dirty="0">
                <a:solidFill>
                  <a:srgbClr val="000000"/>
                </a:solidFill>
                <a:latin typeface="Tahoma"/>
                <a:cs typeface="Tahoma"/>
              </a:rPr>
              <a:t>can </a:t>
            </a:r>
            <a:r>
              <a:rPr sz="2400" dirty="0">
                <a:solidFill>
                  <a:srgbClr val="000000"/>
                </a:solidFill>
                <a:latin typeface="Tahoma"/>
                <a:cs typeface="Tahoma"/>
              </a:rPr>
              <a:t>do </a:t>
            </a:r>
            <a:r>
              <a:rPr sz="2400" spc="-5" dirty="0">
                <a:solidFill>
                  <a:srgbClr val="000000"/>
                </a:solidFill>
                <a:latin typeface="Tahoma"/>
                <a:cs typeface="Tahoma"/>
              </a:rPr>
              <a:t>these, </a:t>
            </a:r>
            <a:r>
              <a:rPr sz="2400" spc="-10" dirty="0">
                <a:solidFill>
                  <a:srgbClr val="000000"/>
                </a:solidFill>
                <a:latin typeface="Tahoma"/>
                <a:cs typeface="Tahoma"/>
              </a:rPr>
              <a:t>leave </a:t>
            </a:r>
            <a:r>
              <a:rPr sz="2400" spc="-5" dirty="0">
                <a:solidFill>
                  <a:srgbClr val="000000"/>
                </a:solidFill>
                <a:latin typeface="Tahoma"/>
                <a:cs typeface="Tahoma"/>
              </a:rPr>
              <a:t>them to</a:t>
            </a:r>
            <a:r>
              <a:rPr sz="2400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00"/>
                </a:solidFill>
                <a:latin typeface="Tahoma"/>
                <a:cs typeface="Tahoma"/>
              </a:rPr>
              <a:t>CSS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321"/>
            <a:ext cx="48793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Window</a:t>
            </a:r>
            <a:r>
              <a:rPr spc="-110" dirty="0"/>
              <a:t> </a:t>
            </a:r>
            <a:r>
              <a:rPr dirty="0"/>
              <a:t>Object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1617" y="2048382"/>
            <a:ext cx="7560309" cy="305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03835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The </a:t>
            </a:r>
            <a:r>
              <a:rPr sz="3200" spc="-5" dirty="0">
                <a:latin typeface="Tahoma"/>
                <a:cs typeface="Tahoma"/>
              </a:rPr>
              <a:t>window </a:t>
            </a:r>
            <a:r>
              <a:rPr sz="3200" dirty="0">
                <a:latin typeface="Tahoma"/>
                <a:cs typeface="Tahoma"/>
              </a:rPr>
              <a:t>object </a:t>
            </a:r>
            <a:r>
              <a:rPr sz="3200" spc="-5" dirty="0">
                <a:latin typeface="Tahoma"/>
                <a:cs typeface="Tahoma"/>
              </a:rPr>
              <a:t>represents </a:t>
            </a:r>
            <a:r>
              <a:rPr sz="3200" dirty="0">
                <a:latin typeface="Tahoma"/>
                <a:cs typeface="Tahoma"/>
              </a:rPr>
              <a:t>an open  </a:t>
            </a:r>
            <a:r>
              <a:rPr sz="3200" spc="-5" dirty="0">
                <a:latin typeface="Tahoma"/>
                <a:cs typeface="Tahoma"/>
              </a:rPr>
              <a:t>window </a:t>
            </a:r>
            <a:r>
              <a:rPr sz="3200" dirty="0">
                <a:latin typeface="Tahoma"/>
                <a:cs typeface="Tahoma"/>
              </a:rPr>
              <a:t>in a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browser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If </a:t>
            </a:r>
            <a:r>
              <a:rPr sz="3200" dirty="0">
                <a:latin typeface="Tahoma"/>
                <a:cs typeface="Tahoma"/>
              </a:rPr>
              <a:t>a document </a:t>
            </a:r>
            <a:r>
              <a:rPr sz="3200" spc="-5" dirty="0">
                <a:latin typeface="Tahoma"/>
                <a:cs typeface="Tahoma"/>
              </a:rPr>
              <a:t>contains </a:t>
            </a:r>
            <a:r>
              <a:rPr sz="3200" spc="-15" dirty="0">
                <a:latin typeface="Tahoma"/>
                <a:cs typeface="Tahoma"/>
              </a:rPr>
              <a:t>frames  </a:t>
            </a:r>
            <a:r>
              <a:rPr sz="3200" spc="-10" dirty="0">
                <a:latin typeface="Tahoma"/>
                <a:cs typeface="Tahoma"/>
              </a:rPr>
              <a:t>(&lt;iframe&gt; </a:t>
            </a:r>
            <a:r>
              <a:rPr sz="3200" spc="-5" dirty="0">
                <a:latin typeface="Tahoma"/>
                <a:cs typeface="Tahoma"/>
              </a:rPr>
              <a:t>tag), there </a:t>
            </a:r>
            <a:r>
              <a:rPr sz="3200" dirty="0">
                <a:latin typeface="Tahoma"/>
                <a:cs typeface="Tahoma"/>
              </a:rPr>
              <a:t>is a </a:t>
            </a:r>
            <a:r>
              <a:rPr sz="3200" spc="-5" dirty="0">
                <a:latin typeface="Tahoma"/>
                <a:cs typeface="Tahoma"/>
              </a:rPr>
              <a:t>window  </a:t>
            </a:r>
            <a:r>
              <a:rPr sz="3200" dirty="0">
                <a:latin typeface="Tahoma"/>
                <a:cs typeface="Tahoma"/>
              </a:rPr>
              <a:t>object </a:t>
            </a:r>
            <a:r>
              <a:rPr sz="3200" spc="-15" dirty="0">
                <a:latin typeface="Tahoma"/>
                <a:cs typeface="Tahoma"/>
              </a:rPr>
              <a:t>for </a:t>
            </a:r>
            <a:r>
              <a:rPr sz="3200" spc="-5" dirty="0">
                <a:latin typeface="Tahoma"/>
                <a:cs typeface="Tahoma"/>
              </a:rPr>
              <a:t>the HTML </a:t>
            </a:r>
            <a:r>
              <a:rPr sz="3200" dirty="0">
                <a:latin typeface="Tahoma"/>
                <a:cs typeface="Tahoma"/>
              </a:rPr>
              <a:t>document, and one  additional </a:t>
            </a:r>
            <a:r>
              <a:rPr sz="3200" spc="-5" dirty="0">
                <a:latin typeface="Tahoma"/>
                <a:cs typeface="Tahoma"/>
              </a:rPr>
              <a:t>window </a:t>
            </a:r>
            <a:r>
              <a:rPr sz="3200" spc="-15" dirty="0">
                <a:latin typeface="Tahoma"/>
                <a:cs typeface="Tahoma"/>
              </a:rPr>
              <a:t>for </a:t>
            </a:r>
            <a:r>
              <a:rPr sz="3200" dirty="0">
                <a:latin typeface="Tahoma"/>
                <a:cs typeface="Tahoma"/>
              </a:rPr>
              <a:t>each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15" dirty="0">
                <a:latin typeface="Tahoma"/>
                <a:cs typeface="Tahoma"/>
              </a:rPr>
              <a:t>frame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321"/>
            <a:ext cx="4258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Window</a:t>
            </a:r>
            <a:r>
              <a:rPr spc="-95" dirty="0"/>
              <a:t> </a:t>
            </a:r>
            <a:r>
              <a:rPr dirty="0"/>
              <a:t>Methods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1617" y="2048382"/>
            <a:ext cx="7541895" cy="4221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alert(): </a:t>
            </a:r>
            <a:r>
              <a:rPr sz="3200" spc="-5" dirty="0">
                <a:latin typeface="Tahoma"/>
                <a:cs typeface="Tahoma"/>
              </a:rPr>
              <a:t>display </a:t>
            </a:r>
            <a:r>
              <a:rPr sz="3200" dirty="0">
                <a:latin typeface="Tahoma"/>
                <a:cs typeface="Tahoma"/>
              </a:rPr>
              <a:t>an alert message and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an  OK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butotn</a:t>
            </a:r>
            <a:endParaRPr sz="3200">
              <a:latin typeface="Tahoma"/>
              <a:cs typeface="Tahoma"/>
            </a:endParaRPr>
          </a:p>
          <a:p>
            <a:pPr marL="355600" marR="5969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setTimeout(): call </a:t>
            </a:r>
            <a:r>
              <a:rPr sz="3200" dirty="0">
                <a:latin typeface="Tahoma"/>
                <a:cs typeface="Tahoma"/>
              </a:rPr>
              <a:t>a </a:t>
            </a:r>
            <a:r>
              <a:rPr sz="3200" spc="-5" dirty="0">
                <a:latin typeface="Tahoma"/>
                <a:cs typeface="Tahoma"/>
              </a:rPr>
              <a:t>function </a:t>
            </a:r>
            <a:r>
              <a:rPr sz="3200" dirty="0">
                <a:latin typeface="Tahoma"/>
                <a:cs typeface="Tahoma"/>
              </a:rPr>
              <a:t>a specified  number of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miliseconds</a:t>
            </a:r>
            <a:endParaRPr sz="3200">
              <a:latin typeface="Tahoma"/>
              <a:cs typeface="Tahoma"/>
            </a:endParaRPr>
          </a:p>
          <a:p>
            <a:pPr marL="355600" marR="100838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setInterval(): </a:t>
            </a:r>
            <a:r>
              <a:rPr sz="3200" spc="-5" dirty="0">
                <a:latin typeface="Tahoma"/>
                <a:cs typeface="Tahoma"/>
              </a:rPr>
              <a:t>call </a:t>
            </a:r>
            <a:r>
              <a:rPr sz="3200" dirty="0">
                <a:latin typeface="Tahoma"/>
                <a:cs typeface="Tahoma"/>
              </a:rPr>
              <a:t>a </a:t>
            </a:r>
            <a:r>
              <a:rPr sz="3200" spc="-5" dirty="0">
                <a:latin typeface="Tahoma"/>
                <a:cs typeface="Tahoma"/>
              </a:rPr>
              <a:t>function </a:t>
            </a:r>
            <a:r>
              <a:rPr sz="3200" dirty="0">
                <a:latin typeface="Tahoma"/>
                <a:cs typeface="Tahoma"/>
              </a:rPr>
              <a:t>at </a:t>
            </a:r>
            <a:r>
              <a:rPr sz="3200" spc="-5" dirty="0">
                <a:latin typeface="Tahoma"/>
                <a:cs typeface="Tahoma"/>
              </a:rPr>
              <a:t>the  </a:t>
            </a:r>
            <a:r>
              <a:rPr sz="3200" dirty="0">
                <a:latin typeface="Tahoma"/>
                <a:cs typeface="Tahoma"/>
              </a:rPr>
              <a:t>specified </a:t>
            </a:r>
            <a:r>
              <a:rPr sz="3200" spc="-10" dirty="0">
                <a:latin typeface="Tahoma"/>
                <a:cs typeface="Tahoma"/>
              </a:rPr>
              <a:t>interval </a:t>
            </a:r>
            <a:r>
              <a:rPr sz="3200" dirty="0">
                <a:latin typeface="Tahoma"/>
                <a:cs typeface="Tahoma"/>
              </a:rPr>
              <a:t>in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miliseconds</a:t>
            </a:r>
            <a:endParaRPr sz="3200">
              <a:latin typeface="Tahoma"/>
              <a:cs typeface="Tahoma"/>
            </a:endParaRPr>
          </a:p>
          <a:p>
            <a:pPr marL="355600" marR="1270635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Complete </a:t>
            </a:r>
            <a:r>
              <a:rPr sz="3200" spc="-5" dirty="0">
                <a:latin typeface="Tahoma"/>
                <a:cs typeface="Tahoma"/>
              </a:rPr>
              <a:t>window properties </a:t>
            </a:r>
            <a:r>
              <a:rPr sz="3200" dirty="0">
                <a:latin typeface="Tahoma"/>
                <a:cs typeface="Tahoma"/>
              </a:rPr>
              <a:t>and  methods </a:t>
            </a:r>
            <a:r>
              <a:rPr sz="3200" spc="-5" dirty="0">
                <a:latin typeface="Tahoma"/>
                <a:cs typeface="Tahoma"/>
              </a:rPr>
              <a:t>can </a:t>
            </a:r>
            <a:r>
              <a:rPr sz="3200" dirty="0">
                <a:latin typeface="Tahoma"/>
                <a:cs typeface="Tahoma"/>
              </a:rPr>
              <a:t>be </a:t>
            </a:r>
            <a:r>
              <a:rPr sz="3200" spc="-10" dirty="0">
                <a:latin typeface="Tahoma"/>
                <a:cs typeface="Tahoma"/>
              </a:rPr>
              <a:t>found</a:t>
            </a:r>
            <a:r>
              <a:rPr sz="32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  <a:hlinkClick r:id="rId2"/>
              </a:rPr>
              <a:t>here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321"/>
            <a:ext cx="50323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JavaScript</a:t>
            </a:r>
            <a:r>
              <a:rPr spc="-7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5923" y="6433732"/>
            <a:ext cx="17399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1C1C1C"/>
                </a:solidFill>
                <a:latin typeface="Tahoma"/>
                <a:cs typeface="Tahoma"/>
              </a:rPr>
              <a:t>2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1617" y="1963974"/>
            <a:ext cx="7542530" cy="378949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10" dirty="0">
                <a:latin typeface="Tahoma"/>
                <a:cs typeface="Tahoma"/>
              </a:rPr>
              <a:t>Built-in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functions</a:t>
            </a:r>
            <a:endParaRPr sz="2800" dirty="0">
              <a:latin typeface="Tahoma"/>
              <a:cs typeface="Tahoma"/>
            </a:endParaRPr>
          </a:p>
          <a:p>
            <a:pPr marL="756285" marR="50800" lvl="1" indent="-28702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10" dirty="0">
                <a:latin typeface="Tahoma"/>
                <a:cs typeface="Tahoma"/>
              </a:rPr>
              <a:t>JavaScript </a:t>
            </a:r>
            <a:r>
              <a:rPr sz="2400" spc="-5" dirty="0">
                <a:latin typeface="Tahoma"/>
                <a:cs typeface="Tahoma"/>
              </a:rPr>
              <a:t>provides </a:t>
            </a:r>
            <a:r>
              <a:rPr sz="2400" spc="-15" dirty="0">
                <a:latin typeface="Tahoma"/>
                <a:cs typeface="Tahoma"/>
              </a:rPr>
              <a:t>several </a:t>
            </a:r>
            <a:r>
              <a:rPr sz="2400" spc="-5" dirty="0">
                <a:latin typeface="Tahoma"/>
                <a:cs typeface="Tahoma"/>
              </a:rPr>
              <a:t>objects </a:t>
            </a:r>
            <a:r>
              <a:rPr sz="2400" dirty="0">
                <a:latin typeface="Tahoma"/>
                <a:cs typeface="Tahoma"/>
              </a:rPr>
              <a:t>that </a:t>
            </a:r>
            <a:r>
              <a:rPr sz="2400" spc="-10" dirty="0">
                <a:latin typeface="Tahoma"/>
                <a:cs typeface="Tahoma"/>
              </a:rPr>
              <a:t>have 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spc="-5" dirty="0">
                <a:latin typeface="Tahoma"/>
                <a:cs typeface="Tahoma"/>
              </a:rPr>
              <a:t>rich </a:t>
            </a:r>
            <a:r>
              <a:rPr sz="2400" dirty="0">
                <a:latin typeface="Tahoma"/>
                <a:cs typeface="Tahoma"/>
              </a:rPr>
              <a:t>collection of </a:t>
            </a:r>
            <a:r>
              <a:rPr sz="2400" spc="-5" dirty="0">
                <a:latin typeface="Tahoma"/>
                <a:cs typeface="Tahoma"/>
              </a:rPr>
              <a:t>methods </a:t>
            </a:r>
            <a:r>
              <a:rPr sz="2400" spc="-1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performing common</a:t>
            </a:r>
            <a:r>
              <a:rPr lang="en-US" sz="2400" spc="-5" dirty="0">
                <a:latin typeface="Tahoma"/>
                <a:cs typeface="Tahoma"/>
              </a:rPr>
              <a:t> </a:t>
            </a:r>
            <a:r>
              <a:rPr lang="en-US" sz="2400" spc="-5" dirty="0">
                <a:solidFill>
                  <a:srgbClr val="FF0000"/>
                </a:solidFill>
                <a:latin typeface="Tahoma"/>
                <a:cs typeface="Tahoma"/>
              </a:rPr>
              <a:t>math</a:t>
            </a:r>
            <a:r>
              <a:rPr lang="en-US" sz="2400" spc="-5" dirty="0">
                <a:latin typeface="Tahoma"/>
                <a:cs typeface="Tahoma"/>
              </a:rPr>
              <a:t> calculations, </a:t>
            </a:r>
            <a:r>
              <a:rPr lang="en-US" sz="2400" spc="-5" dirty="0">
                <a:solidFill>
                  <a:srgbClr val="FF0000"/>
                </a:solidFill>
                <a:latin typeface="Tahoma"/>
                <a:cs typeface="Tahoma"/>
              </a:rPr>
              <a:t>string</a:t>
            </a:r>
            <a:r>
              <a:rPr lang="en-US" sz="2400" spc="-5" dirty="0">
                <a:latin typeface="Tahoma"/>
                <a:cs typeface="Tahoma"/>
              </a:rPr>
              <a:t> manipulations, </a:t>
            </a:r>
            <a:r>
              <a:rPr lang="en-US" sz="2400" spc="-5" dirty="0">
                <a:solidFill>
                  <a:srgbClr val="FF0000"/>
                </a:solidFill>
                <a:latin typeface="Tahoma"/>
                <a:cs typeface="Tahoma"/>
              </a:rPr>
              <a:t>date and  time</a:t>
            </a:r>
            <a:r>
              <a:rPr lang="en-US" sz="2400" spc="-5" dirty="0">
                <a:latin typeface="Tahoma"/>
                <a:cs typeface="Tahoma"/>
              </a:rPr>
              <a:t> manipulations, and manipulations of  collections of data called </a:t>
            </a:r>
            <a:r>
              <a:rPr lang="en-US" sz="2400" spc="-5" dirty="0">
                <a:solidFill>
                  <a:srgbClr val="FF0000"/>
                </a:solidFill>
                <a:latin typeface="Tahoma"/>
                <a:cs typeface="Tahoma"/>
              </a:rPr>
              <a:t>arrays</a:t>
            </a:r>
            <a:endParaRPr sz="2400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10" dirty="0">
                <a:latin typeface="Tahoma"/>
                <a:cs typeface="Tahoma"/>
              </a:rPr>
              <a:t>Programmer </a:t>
            </a:r>
            <a:r>
              <a:rPr sz="2800" spc="-5" dirty="0">
                <a:latin typeface="Tahoma"/>
                <a:cs typeface="Tahoma"/>
              </a:rPr>
              <a:t>defined</a:t>
            </a:r>
            <a:r>
              <a:rPr sz="2800" spc="3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functions</a:t>
            </a:r>
            <a:endParaRPr sz="2800" dirty="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0" dirty="0">
                <a:latin typeface="Tahoma"/>
                <a:cs typeface="Tahoma"/>
              </a:rPr>
              <a:t>You </a:t>
            </a:r>
            <a:r>
              <a:rPr sz="2400" spc="-5" dirty="0">
                <a:latin typeface="Tahoma"/>
                <a:cs typeface="Tahoma"/>
              </a:rPr>
              <a:t>can </a:t>
            </a:r>
            <a:r>
              <a:rPr sz="2400" dirty="0">
                <a:latin typeface="Tahoma"/>
                <a:cs typeface="Tahoma"/>
              </a:rPr>
              <a:t>define </a:t>
            </a:r>
            <a:r>
              <a:rPr sz="2400" spc="-10" dirty="0">
                <a:latin typeface="Tahoma"/>
                <a:cs typeface="Tahoma"/>
              </a:rPr>
              <a:t>programmer-defined </a:t>
            </a:r>
            <a:r>
              <a:rPr sz="2400" spc="-5" dirty="0">
                <a:latin typeface="Tahoma"/>
                <a:cs typeface="Tahoma"/>
              </a:rPr>
              <a:t>functions that  perform specific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tasks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321"/>
            <a:ext cx="4319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Document</a:t>
            </a:r>
            <a:r>
              <a:rPr spc="-60" dirty="0"/>
              <a:t> </a:t>
            </a:r>
            <a:r>
              <a:rPr dirty="0"/>
              <a:t>Object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1617" y="1951456"/>
            <a:ext cx="7467600" cy="417195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The </a:t>
            </a:r>
            <a:r>
              <a:rPr sz="3200" spc="-5" dirty="0">
                <a:latin typeface="Tahoma"/>
                <a:cs typeface="Tahoma"/>
              </a:rPr>
              <a:t>root </a:t>
            </a:r>
            <a:r>
              <a:rPr sz="3200" dirty="0">
                <a:latin typeface="Tahoma"/>
                <a:cs typeface="Tahoma"/>
              </a:rPr>
              <a:t>of an </a:t>
            </a:r>
            <a:r>
              <a:rPr sz="3200" spc="-5" dirty="0">
                <a:latin typeface="Tahoma"/>
                <a:cs typeface="Tahoma"/>
              </a:rPr>
              <a:t>HTML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document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Methods:</a:t>
            </a:r>
            <a:endParaRPr sz="32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latin typeface="Tahoma"/>
                <a:cs typeface="Tahoma"/>
              </a:rPr>
              <a:t>getElementById(): </a:t>
            </a:r>
            <a:r>
              <a:rPr sz="2800" spc="-10" dirty="0">
                <a:latin typeface="Tahoma"/>
                <a:cs typeface="Tahoma"/>
              </a:rPr>
              <a:t>returns the value </a:t>
            </a:r>
            <a:r>
              <a:rPr sz="2800" spc="-5" dirty="0">
                <a:latin typeface="Tahoma"/>
                <a:cs typeface="Tahoma"/>
              </a:rPr>
              <a:t>of </a:t>
            </a:r>
            <a:r>
              <a:rPr sz="2800" spc="-10" dirty="0">
                <a:latin typeface="Tahoma"/>
                <a:cs typeface="Tahoma"/>
              </a:rPr>
              <a:t>the  element </a:t>
            </a:r>
            <a:r>
              <a:rPr sz="2800" spc="-5" dirty="0">
                <a:latin typeface="Tahoma"/>
                <a:cs typeface="Tahoma"/>
              </a:rPr>
              <a:t>at </a:t>
            </a:r>
            <a:r>
              <a:rPr sz="2800" spc="-10" dirty="0">
                <a:latin typeface="Tahoma"/>
                <a:cs typeface="Tahoma"/>
              </a:rPr>
              <a:t>the </a:t>
            </a:r>
            <a:r>
              <a:rPr sz="2800" spc="-5" dirty="0">
                <a:latin typeface="Tahoma"/>
                <a:cs typeface="Tahoma"/>
              </a:rPr>
              <a:t>specified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id</a:t>
            </a:r>
            <a:endParaRPr sz="2800">
              <a:latin typeface="Tahoma"/>
              <a:cs typeface="Tahoma"/>
            </a:endParaRPr>
          </a:p>
          <a:p>
            <a:pPr marL="756285" marR="578485" lvl="1" indent="-28702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latin typeface="Tahoma"/>
                <a:cs typeface="Tahoma"/>
              </a:rPr>
              <a:t>writeln(): writes a line of output to </a:t>
            </a:r>
            <a:r>
              <a:rPr sz="2800" spc="-10" dirty="0">
                <a:latin typeface="Tahoma"/>
                <a:cs typeface="Tahoma"/>
              </a:rPr>
              <a:t>the  </a:t>
            </a:r>
            <a:r>
              <a:rPr sz="2800" spc="-5" dirty="0">
                <a:latin typeface="Tahoma"/>
                <a:cs typeface="Tahoma"/>
              </a:rPr>
              <a:t>document (adds a new line at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spc="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end)</a:t>
            </a:r>
            <a:endParaRPr sz="2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10" dirty="0">
                <a:latin typeface="Tahoma"/>
                <a:cs typeface="Tahoma"/>
              </a:rPr>
              <a:t>write(): writes </a:t>
            </a:r>
            <a:r>
              <a:rPr sz="2800" spc="-5" dirty="0">
                <a:latin typeface="Tahoma"/>
                <a:cs typeface="Tahoma"/>
              </a:rPr>
              <a:t>output to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spc="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document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Will </a:t>
            </a:r>
            <a:r>
              <a:rPr sz="3200" spc="-5" dirty="0">
                <a:latin typeface="Tahoma"/>
                <a:cs typeface="Tahoma"/>
              </a:rPr>
              <a:t>talk </a:t>
            </a:r>
            <a:r>
              <a:rPr sz="3200" dirty="0">
                <a:latin typeface="Tahoma"/>
                <a:cs typeface="Tahoma"/>
              </a:rPr>
              <a:t>about </a:t>
            </a:r>
            <a:r>
              <a:rPr sz="3200" spc="-5" dirty="0">
                <a:latin typeface="Tahoma"/>
                <a:cs typeface="Tahoma"/>
              </a:rPr>
              <a:t>more this </a:t>
            </a:r>
            <a:r>
              <a:rPr sz="3200" dirty="0">
                <a:latin typeface="Tahoma"/>
                <a:cs typeface="Tahoma"/>
              </a:rPr>
              <a:t>object in </a:t>
            </a:r>
            <a:r>
              <a:rPr sz="3200" spc="-5" dirty="0">
                <a:latin typeface="Tahoma"/>
                <a:cs typeface="Tahoma"/>
              </a:rPr>
              <a:t>DOM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Demo 2: </a:t>
            </a:r>
            <a:r>
              <a:rPr dirty="0"/>
              <a:t>load,</a:t>
            </a:r>
            <a:r>
              <a:rPr spc="-85" dirty="0"/>
              <a:t> </a:t>
            </a:r>
            <a:r>
              <a:rPr spc="-65" dirty="0"/>
              <a:t>mouseover,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9969" y="944321"/>
            <a:ext cx="38493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mouseout,</a:t>
            </a:r>
            <a:r>
              <a:rPr sz="4400" spc="-9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click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321"/>
            <a:ext cx="61137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Demo </a:t>
            </a:r>
            <a:r>
              <a:rPr spc="-10" dirty="0"/>
              <a:t>3: </a:t>
            </a:r>
            <a:r>
              <a:rPr dirty="0"/>
              <a:t>A </a:t>
            </a:r>
            <a:r>
              <a:rPr spc="-5" dirty="0"/>
              <a:t>running</a:t>
            </a:r>
            <a:r>
              <a:rPr spc="-90" dirty="0"/>
              <a:t> </a:t>
            </a:r>
            <a:r>
              <a:rPr spc="-5" dirty="0"/>
              <a:t>clock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274065"/>
            <a:ext cx="74104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Programmer </a:t>
            </a:r>
            <a:r>
              <a:rPr dirty="0"/>
              <a:t>Defined</a:t>
            </a:r>
            <a:r>
              <a:rPr spc="-80" dirty="0"/>
              <a:t> </a:t>
            </a:r>
            <a:r>
              <a:rPr spc="-5" dirty="0"/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5923" y="6433732"/>
            <a:ext cx="17399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1C1C1C"/>
                </a:solidFill>
                <a:latin typeface="Tahoma"/>
                <a:cs typeface="Tahoma"/>
              </a:rPr>
              <a:t>3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9969" y="944321"/>
            <a:ext cx="6656705" cy="2788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template</a:t>
            </a:r>
            <a:endParaRPr sz="4400">
              <a:latin typeface="Tahoma"/>
              <a:cs typeface="Tahoma"/>
            </a:endParaRPr>
          </a:p>
          <a:p>
            <a:pPr marL="31115" algn="ctr">
              <a:lnSpc>
                <a:spcPct val="100000"/>
              </a:lnSpc>
              <a:spcBef>
                <a:spcPts val="3410"/>
              </a:spcBef>
            </a:pPr>
            <a:r>
              <a:rPr sz="3200" spc="-5" dirty="0">
                <a:latin typeface="Tahoma"/>
                <a:cs typeface="Tahoma"/>
              </a:rPr>
              <a:t>function </a:t>
            </a:r>
            <a:r>
              <a:rPr sz="3200" dirty="0">
                <a:latin typeface="Tahoma"/>
                <a:cs typeface="Tahoma"/>
              </a:rPr>
              <a:t>name </a:t>
            </a:r>
            <a:r>
              <a:rPr sz="3200" spc="-5" dirty="0">
                <a:latin typeface="Tahoma"/>
                <a:cs typeface="Tahoma"/>
              </a:rPr>
              <a:t>(parameters, </a:t>
            </a:r>
            <a:r>
              <a:rPr sz="3200" dirty="0">
                <a:latin typeface="Tahoma"/>
                <a:cs typeface="Tahoma"/>
              </a:rPr>
              <a:t>if </a:t>
            </a:r>
            <a:r>
              <a:rPr sz="3200" spc="-10" dirty="0">
                <a:latin typeface="Tahoma"/>
                <a:cs typeface="Tahoma"/>
              </a:rPr>
              <a:t>any)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{</a:t>
            </a:r>
            <a:endParaRPr sz="3200">
              <a:latin typeface="Tahoma"/>
              <a:cs typeface="Tahoma"/>
            </a:endParaRPr>
          </a:p>
          <a:p>
            <a:pPr marL="17145" algn="ctr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Tahoma"/>
                <a:cs typeface="Tahoma"/>
              </a:rPr>
              <a:t>// function code </a:t>
            </a:r>
            <a:r>
              <a:rPr sz="3200" dirty="0">
                <a:latin typeface="Tahoma"/>
                <a:cs typeface="Tahoma"/>
              </a:rPr>
              <a:t>goes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here</a:t>
            </a:r>
            <a:endParaRPr sz="3200">
              <a:latin typeface="Tahoma"/>
              <a:cs typeface="Tahoma"/>
            </a:endParaRPr>
          </a:p>
          <a:p>
            <a:pPr marR="6363970" algn="ctr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ahoma"/>
                <a:cs typeface="Tahoma"/>
              </a:rPr>
              <a:t>}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1617" y="2048382"/>
            <a:ext cx="7172325" cy="3392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9209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Three </a:t>
            </a:r>
            <a:r>
              <a:rPr sz="3200" spc="-15" dirty="0">
                <a:latin typeface="Tahoma"/>
                <a:cs typeface="Tahoma"/>
              </a:rPr>
              <a:t>ways </a:t>
            </a:r>
            <a:r>
              <a:rPr sz="3200" spc="-5" dirty="0">
                <a:latin typeface="Tahoma"/>
                <a:cs typeface="Tahoma"/>
              </a:rPr>
              <a:t>to </a:t>
            </a:r>
            <a:r>
              <a:rPr sz="3200" spc="-10" dirty="0">
                <a:latin typeface="Tahoma"/>
                <a:cs typeface="Tahoma"/>
              </a:rPr>
              <a:t>return </a:t>
            </a:r>
            <a:r>
              <a:rPr sz="3200" spc="-5" dirty="0">
                <a:latin typeface="Tahoma"/>
                <a:cs typeface="Tahoma"/>
              </a:rPr>
              <a:t>control </a:t>
            </a:r>
            <a:r>
              <a:rPr sz="3200" spc="-10" dirty="0">
                <a:latin typeface="Tahoma"/>
                <a:cs typeface="Tahoma"/>
              </a:rPr>
              <a:t>to </a:t>
            </a:r>
            <a:r>
              <a:rPr sz="3200" spc="-5" dirty="0">
                <a:latin typeface="Tahoma"/>
                <a:cs typeface="Tahoma"/>
              </a:rPr>
              <a:t>the  </a:t>
            </a:r>
            <a:r>
              <a:rPr sz="3200" dirty="0">
                <a:latin typeface="Tahoma"/>
                <a:cs typeface="Tahoma"/>
              </a:rPr>
              <a:t>point at </a:t>
            </a:r>
            <a:r>
              <a:rPr sz="3200" spc="-5" dirty="0">
                <a:latin typeface="Tahoma"/>
                <a:cs typeface="Tahoma"/>
              </a:rPr>
              <a:t>which </a:t>
            </a:r>
            <a:r>
              <a:rPr sz="3200" dirty="0">
                <a:latin typeface="Tahoma"/>
                <a:cs typeface="Tahoma"/>
              </a:rPr>
              <a:t>a </a:t>
            </a:r>
            <a:r>
              <a:rPr sz="3200" spc="-5" dirty="0">
                <a:latin typeface="Tahoma"/>
                <a:cs typeface="Tahoma"/>
              </a:rPr>
              <a:t>function </a:t>
            </a:r>
            <a:r>
              <a:rPr sz="3200" spc="-10" dirty="0">
                <a:latin typeface="Tahoma"/>
                <a:cs typeface="Tahoma"/>
              </a:rPr>
              <a:t>was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spc="-15" dirty="0">
                <a:latin typeface="Tahoma"/>
                <a:cs typeface="Tahoma"/>
              </a:rPr>
              <a:t>invoked</a:t>
            </a:r>
            <a:endParaRPr sz="32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15" dirty="0">
                <a:latin typeface="Tahoma"/>
                <a:cs typeface="Tahoma"/>
              </a:rPr>
              <a:t>Reaching </a:t>
            </a:r>
            <a:r>
              <a:rPr sz="2800" spc="-5" dirty="0">
                <a:latin typeface="Tahoma"/>
                <a:cs typeface="Tahoma"/>
              </a:rPr>
              <a:t>the function-ending right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brace</a:t>
            </a:r>
            <a:endParaRPr sz="2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10" dirty="0">
                <a:latin typeface="Tahoma"/>
                <a:cs typeface="Tahoma"/>
              </a:rPr>
              <a:t>Executing the statement</a:t>
            </a:r>
            <a:r>
              <a:rPr sz="2800" spc="3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return;</a:t>
            </a:r>
            <a:endParaRPr sz="2800">
              <a:latin typeface="Tahoma"/>
              <a:cs typeface="Tahoma"/>
            </a:endParaRPr>
          </a:p>
          <a:p>
            <a:pPr marL="756285" marR="1017269" lvl="1" indent="-28702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10" dirty="0">
                <a:latin typeface="Tahoma"/>
                <a:cs typeface="Tahoma"/>
              </a:rPr>
              <a:t>Executing </a:t>
            </a:r>
            <a:r>
              <a:rPr sz="2800" spc="-5" dirty="0">
                <a:latin typeface="Tahoma"/>
                <a:cs typeface="Tahoma"/>
              </a:rPr>
              <a:t>the </a:t>
            </a:r>
            <a:r>
              <a:rPr sz="2800" spc="-10" dirty="0">
                <a:latin typeface="Tahoma"/>
                <a:cs typeface="Tahoma"/>
              </a:rPr>
              <a:t>statement “return  expression;” </a:t>
            </a:r>
            <a:r>
              <a:rPr sz="2800" spc="-5" dirty="0">
                <a:latin typeface="Tahoma"/>
                <a:cs typeface="Tahoma"/>
              </a:rPr>
              <a:t>to </a:t>
            </a:r>
            <a:r>
              <a:rPr sz="2800" spc="-10" dirty="0">
                <a:latin typeface="Tahoma"/>
                <a:cs typeface="Tahoma"/>
              </a:rPr>
              <a:t>return the value </a:t>
            </a:r>
            <a:r>
              <a:rPr sz="2800" spc="-5" dirty="0">
                <a:latin typeface="Tahoma"/>
                <a:cs typeface="Tahoma"/>
              </a:rPr>
              <a:t>of  </a:t>
            </a:r>
            <a:r>
              <a:rPr sz="2800" spc="-10" dirty="0">
                <a:latin typeface="Tahoma"/>
                <a:cs typeface="Tahoma"/>
              </a:rPr>
              <a:t>expression </a:t>
            </a:r>
            <a:r>
              <a:rPr sz="2800" spc="-5" dirty="0">
                <a:latin typeface="Tahoma"/>
                <a:cs typeface="Tahoma"/>
              </a:rPr>
              <a:t>to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caller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35923" y="6433732"/>
            <a:ext cx="17399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1C1C1C"/>
                </a:solidFill>
                <a:latin typeface="Tahoma"/>
                <a:cs typeface="Tahoma"/>
              </a:rPr>
              <a:t>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321"/>
            <a:ext cx="53613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Functions </a:t>
            </a:r>
            <a:r>
              <a:rPr spc="-10" dirty="0"/>
              <a:t>are</a:t>
            </a:r>
            <a:r>
              <a:rPr spc="-80" dirty="0"/>
              <a:t> </a:t>
            </a:r>
            <a:r>
              <a:rPr dirty="0"/>
              <a:t>Objects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5923" y="6433732"/>
            <a:ext cx="17399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1C1C1C"/>
                </a:solidFill>
                <a:latin typeface="Tahoma"/>
                <a:cs typeface="Tahoma"/>
              </a:rPr>
              <a:t>5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1617" y="2049906"/>
            <a:ext cx="7538720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07695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A function can be considered as an object  and </a:t>
            </a:r>
            <a:r>
              <a:rPr sz="2800" spc="-10" dirty="0">
                <a:latin typeface="Tahoma"/>
                <a:cs typeface="Tahoma"/>
              </a:rPr>
              <a:t>referenced </a:t>
            </a:r>
            <a:r>
              <a:rPr sz="2800" spc="-5" dirty="0">
                <a:latin typeface="Tahoma"/>
                <a:cs typeface="Tahoma"/>
              </a:rPr>
              <a:t>by a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variable</a:t>
            </a:r>
            <a:endParaRPr sz="2800">
              <a:latin typeface="Tahoma"/>
              <a:cs typeface="Tahoma"/>
            </a:endParaRPr>
          </a:p>
          <a:p>
            <a:pPr marL="346075">
              <a:lnSpc>
                <a:spcPct val="100000"/>
              </a:lnSpc>
              <a:spcBef>
                <a:spcPts val="670"/>
              </a:spcBef>
            </a:pPr>
            <a:r>
              <a:rPr sz="2800" spc="-40" dirty="0">
                <a:latin typeface="Tahoma"/>
                <a:cs typeface="Tahoma"/>
              </a:rPr>
              <a:t>e.g., </a:t>
            </a:r>
            <a:r>
              <a:rPr sz="2800" spc="-20" dirty="0">
                <a:latin typeface="Tahoma"/>
                <a:cs typeface="Tahoma"/>
              </a:rPr>
              <a:t>var </a:t>
            </a:r>
            <a:r>
              <a:rPr sz="2800" spc="-5" dirty="0">
                <a:latin typeface="Tahoma"/>
                <a:cs typeface="Tahoma"/>
              </a:rPr>
              <a:t>obj =</a:t>
            </a:r>
            <a:r>
              <a:rPr sz="2800" spc="7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function(){</a:t>
            </a:r>
            <a:endParaRPr sz="2800">
              <a:latin typeface="Tahoma"/>
              <a:cs typeface="Tahoma"/>
            </a:endParaRPr>
          </a:p>
          <a:p>
            <a:pPr marL="192722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ahoma"/>
                <a:cs typeface="Tahoma"/>
              </a:rPr>
              <a:t>console.log("Hello");};</a:t>
            </a:r>
            <a:endParaRPr sz="28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A function </a:t>
            </a:r>
            <a:r>
              <a:rPr sz="2800" spc="-10" dirty="0">
                <a:latin typeface="Tahoma"/>
                <a:cs typeface="Tahoma"/>
              </a:rPr>
              <a:t>without </a:t>
            </a:r>
            <a:r>
              <a:rPr sz="2800" spc="-5" dirty="0">
                <a:latin typeface="Tahoma"/>
                <a:cs typeface="Tahoma"/>
              </a:rPr>
              <a:t>a name is an </a:t>
            </a:r>
            <a:r>
              <a:rPr sz="2800" b="1" spc="-5" dirty="0">
                <a:latin typeface="Tahoma"/>
                <a:cs typeface="Tahoma"/>
              </a:rPr>
              <a:t>anonymous  </a:t>
            </a:r>
            <a:r>
              <a:rPr sz="2800" b="1" spc="-10" dirty="0">
                <a:latin typeface="Tahoma"/>
                <a:cs typeface="Tahoma"/>
              </a:rPr>
              <a:t>function</a:t>
            </a:r>
            <a:endParaRPr sz="2800">
              <a:latin typeface="Tahoma"/>
              <a:cs typeface="Tahoma"/>
            </a:endParaRPr>
          </a:p>
          <a:p>
            <a:pPr marL="355600" marR="581025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A function can be used as an argument </a:t>
            </a:r>
            <a:r>
              <a:rPr sz="2800" spc="-10" dirty="0">
                <a:latin typeface="Tahoma"/>
                <a:cs typeface="Tahoma"/>
              </a:rPr>
              <a:t>to  </a:t>
            </a:r>
            <a:r>
              <a:rPr sz="2800" spc="-5" dirty="0">
                <a:latin typeface="Tahoma"/>
                <a:cs typeface="Tahoma"/>
              </a:rPr>
              <a:t>another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function</a:t>
            </a:r>
            <a:endParaRPr sz="2800">
              <a:latin typeface="Tahoma"/>
              <a:cs typeface="Tahoma"/>
            </a:endParaRPr>
          </a:p>
          <a:p>
            <a:pPr marL="346075">
              <a:lnSpc>
                <a:spcPct val="100000"/>
              </a:lnSpc>
              <a:spcBef>
                <a:spcPts val="670"/>
              </a:spcBef>
            </a:pPr>
            <a:r>
              <a:rPr sz="2800" spc="-40" dirty="0">
                <a:latin typeface="Tahoma"/>
                <a:cs typeface="Tahoma"/>
              </a:rPr>
              <a:t>e.g., </a:t>
            </a:r>
            <a:r>
              <a:rPr sz="2800" spc="-10" dirty="0">
                <a:latin typeface="Tahoma"/>
                <a:cs typeface="Tahoma"/>
              </a:rPr>
              <a:t>window.setTimeOut(obj,</a:t>
            </a:r>
            <a:r>
              <a:rPr sz="2800" spc="5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5000);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321"/>
            <a:ext cx="46742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Demo </a:t>
            </a:r>
            <a:r>
              <a:rPr spc="-10" dirty="0"/>
              <a:t>1:</a:t>
            </a:r>
            <a:r>
              <a:rPr spc="-8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5923" y="6433732"/>
            <a:ext cx="17399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1C1C1C"/>
                </a:solidFill>
                <a:latin typeface="Tahoma"/>
                <a:cs typeface="Tahoma"/>
              </a:rPr>
              <a:t>6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1617" y="2048382"/>
            <a:ext cx="729488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Define </a:t>
            </a:r>
            <a:r>
              <a:rPr sz="3200" dirty="0">
                <a:latin typeface="Tahoma"/>
                <a:cs typeface="Tahoma"/>
              </a:rPr>
              <a:t>a </a:t>
            </a:r>
            <a:r>
              <a:rPr sz="3200" spc="-5" dirty="0">
                <a:latin typeface="Tahoma"/>
                <a:cs typeface="Tahoma"/>
              </a:rPr>
              <a:t>function that </a:t>
            </a:r>
            <a:r>
              <a:rPr sz="3200" spc="-10" dirty="0">
                <a:latin typeface="Tahoma"/>
                <a:cs typeface="Tahoma"/>
              </a:rPr>
              <a:t>takes </a:t>
            </a:r>
            <a:r>
              <a:rPr sz="3200" dirty="0">
                <a:latin typeface="Tahoma"/>
                <a:cs typeface="Tahoma"/>
              </a:rPr>
              <a:t>a </a:t>
            </a:r>
            <a:r>
              <a:rPr sz="3200" spc="-5" dirty="0">
                <a:latin typeface="Tahoma"/>
                <a:cs typeface="Tahoma"/>
              </a:rPr>
              <a:t>person's  </a:t>
            </a:r>
            <a:r>
              <a:rPr sz="3200" dirty="0">
                <a:latin typeface="Tahoma"/>
                <a:cs typeface="Tahoma"/>
              </a:rPr>
              <a:t>height and </a:t>
            </a:r>
            <a:r>
              <a:rPr sz="3200" spc="-5" dirty="0">
                <a:latin typeface="Tahoma"/>
                <a:cs typeface="Tahoma"/>
              </a:rPr>
              <a:t>weight </a:t>
            </a:r>
            <a:r>
              <a:rPr sz="3200" dirty="0">
                <a:latin typeface="Tahoma"/>
                <a:cs typeface="Tahoma"/>
              </a:rPr>
              <a:t>and </a:t>
            </a:r>
            <a:r>
              <a:rPr sz="3200" spc="-5" dirty="0">
                <a:latin typeface="Tahoma"/>
                <a:cs typeface="Tahoma"/>
              </a:rPr>
              <a:t>calculates the  BMI.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1617" y="2049906"/>
            <a:ext cx="7477125" cy="3596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An </a:t>
            </a:r>
            <a:r>
              <a:rPr sz="2800" spc="-20" dirty="0">
                <a:latin typeface="Tahoma"/>
                <a:cs typeface="Tahoma"/>
              </a:rPr>
              <a:t>array </a:t>
            </a:r>
            <a:r>
              <a:rPr sz="2800" spc="-5" dirty="0">
                <a:latin typeface="Tahoma"/>
                <a:cs typeface="Tahoma"/>
              </a:rPr>
              <a:t>is a </a:t>
            </a:r>
            <a:r>
              <a:rPr sz="2800" spc="-10" dirty="0">
                <a:latin typeface="Tahoma"/>
                <a:cs typeface="Tahoma"/>
              </a:rPr>
              <a:t>group </a:t>
            </a:r>
            <a:r>
              <a:rPr sz="2800" spc="-5" dirty="0">
                <a:latin typeface="Tahoma"/>
                <a:cs typeface="Tahoma"/>
              </a:rPr>
              <a:t>of </a:t>
            </a:r>
            <a:r>
              <a:rPr sz="2800" spc="-10" dirty="0">
                <a:latin typeface="Tahoma"/>
                <a:cs typeface="Tahoma"/>
              </a:rPr>
              <a:t>variables that </a:t>
            </a:r>
            <a:r>
              <a:rPr sz="2800" spc="-20" dirty="0">
                <a:latin typeface="Tahoma"/>
                <a:cs typeface="Tahoma"/>
              </a:rPr>
              <a:t>have </a:t>
            </a:r>
            <a:r>
              <a:rPr sz="2800" spc="-10" dirty="0">
                <a:latin typeface="Tahoma"/>
                <a:cs typeface="Tahoma"/>
              </a:rPr>
              <a:t>the  same </a:t>
            </a:r>
            <a:r>
              <a:rPr sz="2800" spc="-5" dirty="0">
                <a:latin typeface="Tahoma"/>
                <a:cs typeface="Tahoma"/>
              </a:rPr>
              <a:t>name and normally </a:t>
            </a:r>
            <a:r>
              <a:rPr sz="2800" spc="-10" dirty="0">
                <a:latin typeface="Tahoma"/>
                <a:cs typeface="Tahoma"/>
              </a:rPr>
              <a:t>are </a:t>
            </a:r>
            <a:r>
              <a:rPr sz="2800" spc="-5" dirty="0">
                <a:latin typeface="Tahoma"/>
                <a:cs typeface="Tahoma"/>
              </a:rPr>
              <a:t>of </a:t>
            </a:r>
            <a:r>
              <a:rPr sz="2800" spc="-10" dirty="0">
                <a:latin typeface="Tahoma"/>
                <a:cs typeface="Tahoma"/>
              </a:rPr>
              <a:t>the same  </a:t>
            </a:r>
            <a:r>
              <a:rPr sz="2800" spc="-15" dirty="0">
                <a:latin typeface="Tahoma"/>
                <a:cs typeface="Tahoma"/>
              </a:rPr>
              <a:t>type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10" dirty="0">
                <a:latin typeface="Tahoma"/>
                <a:cs typeface="Tahoma"/>
              </a:rPr>
              <a:t>Each </a:t>
            </a:r>
            <a:r>
              <a:rPr sz="2800" spc="-5" dirty="0">
                <a:latin typeface="Tahoma"/>
                <a:cs typeface="Tahoma"/>
              </a:rPr>
              <a:t>individual location is called an</a:t>
            </a:r>
            <a:r>
              <a:rPr sz="2800" spc="1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element</a:t>
            </a:r>
            <a:endParaRPr sz="2800">
              <a:latin typeface="Tahoma"/>
              <a:cs typeface="Tahoma"/>
            </a:endParaRPr>
          </a:p>
          <a:p>
            <a:pPr marL="355600" marR="306705" indent="-342900">
              <a:lnSpc>
                <a:spcPct val="99000"/>
              </a:lnSpc>
              <a:spcBef>
                <a:spcPts val="70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60" dirty="0">
                <a:latin typeface="Tahoma"/>
                <a:cs typeface="Tahoma"/>
              </a:rPr>
              <a:t>We </a:t>
            </a:r>
            <a:r>
              <a:rPr sz="2800" spc="-15" dirty="0">
                <a:latin typeface="Tahoma"/>
                <a:cs typeface="Tahoma"/>
              </a:rPr>
              <a:t>may refer </a:t>
            </a:r>
            <a:r>
              <a:rPr sz="2800" spc="-5" dirty="0">
                <a:latin typeface="Tahoma"/>
                <a:cs typeface="Tahoma"/>
              </a:rPr>
              <a:t>to </a:t>
            </a:r>
            <a:r>
              <a:rPr sz="2800" spc="-15" dirty="0">
                <a:latin typeface="Tahoma"/>
                <a:cs typeface="Tahoma"/>
              </a:rPr>
              <a:t>any </a:t>
            </a:r>
            <a:r>
              <a:rPr sz="2800" spc="-5" dirty="0">
                <a:latin typeface="Tahoma"/>
                <a:cs typeface="Tahoma"/>
              </a:rPr>
              <a:t>one of these </a:t>
            </a:r>
            <a:r>
              <a:rPr sz="2800" spc="-10" dirty="0">
                <a:latin typeface="Tahoma"/>
                <a:cs typeface="Tahoma"/>
              </a:rPr>
              <a:t>elements  </a:t>
            </a:r>
            <a:r>
              <a:rPr sz="2800" spc="-5" dirty="0">
                <a:latin typeface="Tahoma"/>
                <a:cs typeface="Tahoma"/>
              </a:rPr>
              <a:t>by giving the </a:t>
            </a:r>
            <a:r>
              <a:rPr sz="2800" spc="-25" dirty="0">
                <a:latin typeface="Tahoma"/>
                <a:cs typeface="Tahoma"/>
              </a:rPr>
              <a:t>array’s </a:t>
            </a:r>
            <a:r>
              <a:rPr sz="2800" spc="-5" dirty="0">
                <a:latin typeface="Tahoma"/>
                <a:cs typeface="Tahoma"/>
              </a:rPr>
              <a:t>name followed by </a:t>
            </a:r>
            <a:r>
              <a:rPr sz="2800" spc="-10" dirty="0">
                <a:latin typeface="Tahoma"/>
                <a:cs typeface="Tahoma"/>
              </a:rPr>
              <a:t>the  </a:t>
            </a:r>
            <a:r>
              <a:rPr sz="2800" spc="-5" dirty="0">
                <a:latin typeface="Tahoma"/>
                <a:cs typeface="Tahoma"/>
              </a:rPr>
              <a:t>position number of </a:t>
            </a:r>
            <a:r>
              <a:rPr sz="2800" spc="-10" dirty="0">
                <a:latin typeface="Tahoma"/>
                <a:cs typeface="Tahoma"/>
              </a:rPr>
              <a:t>the </a:t>
            </a:r>
            <a:r>
              <a:rPr sz="2800" spc="-5" dirty="0">
                <a:latin typeface="Tahoma"/>
                <a:cs typeface="Tahoma"/>
              </a:rPr>
              <a:t>element in </a:t>
            </a:r>
            <a:r>
              <a:rPr sz="2800" spc="-10" dirty="0">
                <a:latin typeface="Tahoma"/>
                <a:cs typeface="Tahoma"/>
              </a:rPr>
              <a:t>square  </a:t>
            </a:r>
            <a:r>
              <a:rPr sz="2800" spc="-15" dirty="0">
                <a:latin typeface="Tahoma"/>
                <a:cs typeface="Tahoma"/>
              </a:rPr>
              <a:t>brackets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</a:t>
            </a:r>
            <a:r>
              <a:rPr sz="2800" spc="-5" dirty="0">
                <a:latin typeface="Lucida Console"/>
                <a:cs typeface="Lucida Console"/>
              </a:rPr>
              <a:t>[]</a:t>
            </a:r>
            <a:r>
              <a:rPr sz="2800" spc="-5" dirty="0"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32266" y="6470535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7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9969" y="944321"/>
            <a:ext cx="1574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Arrays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1617" y="2007235"/>
            <a:ext cx="7538720" cy="33013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175895" indent="-342900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The </a:t>
            </a:r>
            <a:r>
              <a:rPr sz="2800" spc="-10" dirty="0">
                <a:latin typeface="Tahoma"/>
                <a:cs typeface="Tahoma"/>
              </a:rPr>
              <a:t>first element </a:t>
            </a:r>
            <a:r>
              <a:rPr sz="2800" spc="-5" dirty="0">
                <a:latin typeface="Tahoma"/>
                <a:cs typeface="Tahoma"/>
              </a:rPr>
              <a:t>in </a:t>
            </a:r>
            <a:r>
              <a:rPr sz="2800" spc="-10" dirty="0">
                <a:latin typeface="Tahoma"/>
                <a:cs typeface="Tahoma"/>
              </a:rPr>
              <a:t>every </a:t>
            </a:r>
            <a:r>
              <a:rPr sz="2800" spc="-20" dirty="0">
                <a:latin typeface="Tahoma"/>
                <a:cs typeface="Tahoma"/>
              </a:rPr>
              <a:t>array </a:t>
            </a:r>
            <a:r>
              <a:rPr sz="2800" spc="-5" dirty="0">
                <a:latin typeface="Tahoma"/>
                <a:cs typeface="Tahoma"/>
              </a:rPr>
              <a:t>is </a:t>
            </a:r>
            <a:r>
              <a:rPr sz="2800" spc="-10" dirty="0">
                <a:latin typeface="Tahoma"/>
                <a:cs typeface="Tahoma"/>
              </a:rPr>
              <a:t>the zeroth  element.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ts val="3360"/>
              </a:lnSpc>
              <a:spcBef>
                <a:spcPts val="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The </a:t>
            </a:r>
            <a:r>
              <a:rPr sz="2950" i="1" spc="-15" dirty="0">
                <a:latin typeface="Tahoma"/>
                <a:cs typeface="Tahoma"/>
              </a:rPr>
              <a:t>i</a:t>
            </a:r>
            <a:r>
              <a:rPr sz="2800" spc="-15" dirty="0">
                <a:latin typeface="Tahoma"/>
                <a:cs typeface="Tahoma"/>
              </a:rPr>
              <a:t>th </a:t>
            </a:r>
            <a:r>
              <a:rPr sz="2800" spc="-5" dirty="0">
                <a:latin typeface="Tahoma"/>
                <a:cs typeface="Tahoma"/>
              </a:rPr>
              <a:t>element of </a:t>
            </a:r>
            <a:r>
              <a:rPr sz="2800" spc="-20" dirty="0">
                <a:latin typeface="Tahoma"/>
                <a:cs typeface="Tahoma"/>
              </a:rPr>
              <a:t>array </a:t>
            </a:r>
            <a:r>
              <a:rPr sz="2800" spc="-5" dirty="0">
                <a:latin typeface="Lucida Console"/>
                <a:cs typeface="Lucida Console"/>
              </a:rPr>
              <a:t>c</a:t>
            </a:r>
            <a:r>
              <a:rPr sz="2800" spc="-710" dirty="0">
                <a:latin typeface="Lucida Console"/>
                <a:cs typeface="Lucida Console"/>
              </a:rPr>
              <a:t> </a:t>
            </a:r>
            <a:r>
              <a:rPr sz="2800" spc="-5" dirty="0">
                <a:latin typeface="Tahoma"/>
                <a:cs typeface="Tahoma"/>
              </a:rPr>
              <a:t>is </a:t>
            </a:r>
            <a:r>
              <a:rPr sz="2800" spc="-10" dirty="0">
                <a:latin typeface="Tahoma"/>
                <a:cs typeface="Tahoma"/>
              </a:rPr>
              <a:t>referred </a:t>
            </a:r>
            <a:r>
              <a:rPr sz="2800" spc="-5" dirty="0">
                <a:latin typeface="Tahoma"/>
                <a:cs typeface="Tahoma"/>
              </a:rPr>
              <a:t>to as</a:t>
            </a:r>
            <a:endParaRPr sz="2800">
              <a:latin typeface="Tahoma"/>
              <a:cs typeface="Tahoma"/>
            </a:endParaRPr>
          </a:p>
          <a:p>
            <a:pPr marL="355600">
              <a:lnSpc>
                <a:spcPts val="3180"/>
              </a:lnSpc>
            </a:pPr>
            <a:r>
              <a:rPr sz="2800" spc="-10" dirty="0">
                <a:latin typeface="Lucida Console"/>
                <a:cs typeface="Lucida Console"/>
              </a:rPr>
              <a:t>c[i-1]</a:t>
            </a:r>
            <a:r>
              <a:rPr sz="2800" spc="-10" dirty="0"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  <a:p>
            <a:pPr marL="354965" marR="5080" indent="-342900">
              <a:lnSpc>
                <a:spcPct val="87700"/>
              </a:lnSpc>
              <a:spcBef>
                <a:spcPts val="86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10" dirty="0">
                <a:latin typeface="Tahoma"/>
                <a:cs typeface="Tahoma"/>
              </a:rPr>
              <a:t>Every </a:t>
            </a:r>
            <a:r>
              <a:rPr sz="2800" spc="-20" dirty="0">
                <a:latin typeface="Tahoma"/>
                <a:cs typeface="Tahoma"/>
              </a:rPr>
              <a:t>array </a:t>
            </a:r>
            <a:r>
              <a:rPr sz="2800" spc="-5" dirty="0">
                <a:latin typeface="Tahoma"/>
                <a:cs typeface="Tahoma"/>
              </a:rPr>
              <a:t>in </a:t>
            </a:r>
            <a:r>
              <a:rPr sz="2800" spc="-15" dirty="0">
                <a:latin typeface="Tahoma"/>
                <a:cs typeface="Tahoma"/>
              </a:rPr>
              <a:t>JavaScript </a:t>
            </a:r>
            <a:r>
              <a:rPr sz="2800" spc="-10" dirty="0">
                <a:latin typeface="Tahoma"/>
                <a:cs typeface="Tahoma"/>
              </a:rPr>
              <a:t>knows </a:t>
            </a:r>
            <a:r>
              <a:rPr sz="2800" spc="-5" dirty="0">
                <a:latin typeface="Tahoma"/>
                <a:cs typeface="Tahoma"/>
              </a:rPr>
              <a:t>its own  length, </a:t>
            </a:r>
            <a:r>
              <a:rPr sz="2800" spc="-10" dirty="0">
                <a:latin typeface="Tahoma"/>
                <a:cs typeface="Tahoma"/>
              </a:rPr>
              <a:t>which </a:t>
            </a:r>
            <a:r>
              <a:rPr sz="2800" spc="-5" dirty="0">
                <a:latin typeface="Tahoma"/>
                <a:cs typeface="Tahoma"/>
              </a:rPr>
              <a:t>it </a:t>
            </a:r>
            <a:r>
              <a:rPr sz="2800" spc="-10" dirty="0">
                <a:latin typeface="Tahoma"/>
                <a:cs typeface="Tahoma"/>
              </a:rPr>
              <a:t>stores </a:t>
            </a:r>
            <a:r>
              <a:rPr sz="2800" spc="-5" dirty="0">
                <a:latin typeface="Tahoma"/>
                <a:cs typeface="Tahoma"/>
              </a:rPr>
              <a:t>in its </a:t>
            </a:r>
            <a:r>
              <a:rPr sz="2800" spc="-10" dirty="0">
                <a:latin typeface="Lucida Console"/>
                <a:cs typeface="Lucida Console"/>
              </a:rPr>
              <a:t>length</a:t>
            </a:r>
            <a:r>
              <a:rPr sz="2800" spc="-680" dirty="0">
                <a:latin typeface="Lucida Console"/>
                <a:cs typeface="Lucida Console"/>
              </a:rPr>
              <a:t> </a:t>
            </a:r>
            <a:r>
              <a:rPr sz="2800" spc="-10" dirty="0">
                <a:latin typeface="Tahoma"/>
                <a:cs typeface="Tahoma"/>
              </a:rPr>
              <a:t>attribute  </a:t>
            </a:r>
            <a:r>
              <a:rPr sz="2800" spc="-5" dirty="0">
                <a:latin typeface="Tahoma"/>
                <a:cs typeface="Tahoma"/>
              </a:rPr>
              <a:t>and </a:t>
            </a:r>
            <a:r>
              <a:rPr sz="2800" spc="-10" dirty="0">
                <a:latin typeface="Tahoma"/>
                <a:cs typeface="Tahoma"/>
              </a:rPr>
              <a:t>can </a:t>
            </a:r>
            <a:r>
              <a:rPr sz="2800" spc="-5" dirty="0">
                <a:latin typeface="Tahoma"/>
                <a:cs typeface="Tahoma"/>
              </a:rPr>
              <a:t>be </a:t>
            </a:r>
            <a:r>
              <a:rPr sz="2800" spc="-10" dirty="0">
                <a:latin typeface="Tahoma"/>
                <a:cs typeface="Tahoma"/>
              </a:rPr>
              <a:t>found </a:t>
            </a:r>
            <a:r>
              <a:rPr sz="2800" spc="-5" dirty="0">
                <a:latin typeface="Tahoma"/>
                <a:cs typeface="Tahoma"/>
              </a:rPr>
              <a:t>with </a:t>
            </a:r>
            <a:r>
              <a:rPr sz="2800" spc="-10" dirty="0">
                <a:latin typeface="Tahoma"/>
                <a:cs typeface="Tahoma"/>
              </a:rPr>
              <a:t>the expression  </a:t>
            </a:r>
            <a:r>
              <a:rPr sz="2950" i="1" spc="-55" dirty="0">
                <a:latin typeface="Lucida Console"/>
                <a:cs typeface="Lucida Console"/>
              </a:rPr>
              <a:t>arrayname</a:t>
            </a:r>
            <a:r>
              <a:rPr sz="2800" spc="-55" dirty="0">
                <a:latin typeface="Lucida Console"/>
                <a:cs typeface="Lucida Console"/>
              </a:rPr>
              <a:t>.length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32266" y="6470535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8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9969" y="944321"/>
            <a:ext cx="3454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Arrays</a:t>
            </a:r>
            <a:r>
              <a:rPr spc="-65" dirty="0"/>
              <a:t> </a:t>
            </a:r>
            <a:r>
              <a:rPr spc="-35" dirty="0"/>
              <a:t>(Cont.)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2272"/>
            <a:ext cx="9144000" cy="5551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72906" y="6488074"/>
            <a:ext cx="96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1049</Words>
  <Application>Microsoft Office PowerPoint</Application>
  <PresentationFormat>On-screen Show (4:3)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Lucida Console</vt:lpstr>
      <vt:lpstr>Tahoma</vt:lpstr>
      <vt:lpstr>Wingdings</vt:lpstr>
      <vt:lpstr>Wingdings 3</vt:lpstr>
      <vt:lpstr>Office Theme</vt:lpstr>
      <vt:lpstr>JavaScript: Functions, Arrays,</vt:lpstr>
      <vt:lpstr>JavaScript Functions</vt:lpstr>
      <vt:lpstr>Programmer Defined Function</vt:lpstr>
      <vt:lpstr>PowerPoint Presentation</vt:lpstr>
      <vt:lpstr>Functions are Objects</vt:lpstr>
      <vt:lpstr>Demo 1: Functions</vt:lpstr>
      <vt:lpstr>Arrays</vt:lpstr>
      <vt:lpstr>Arrays (Cont.)</vt:lpstr>
      <vt:lpstr>PowerPoint Presentation</vt:lpstr>
      <vt:lpstr>Declaring and Allocating</vt:lpstr>
      <vt:lpstr>Array Methods</vt:lpstr>
      <vt:lpstr>Examples:</vt:lpstr>
      <vt:lpstr>Events</vt:lpstr>
      <vt:lpstr>The load Event</vt:lpstr>
      <vt:lpstr>The load Event (Cont.)</vt:lpstr>
      <vt:lpstr>The load Event (Cont.)</vt:lpstr>
      <vt:lpstr>Rollovers with mouseover and</vt:lpstr>
      <vt:lpstr>The Window Object</vt:lpstr>
      <vt:lpstr>Window Methods</vt:lpstr>
      <vt:lpstr>Document Object</vt:lpstr>
      <vt:lpstr>Demo 2: load, mouseover,</vt:lpstr>
      <vt:lpstr>Demo 3: A running clock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 Script</dc:title>
  <dc:creator>BIT</dc:creator>
  <cp:lastModifiedBy>Flora, Michael</cp:lastModifiedBy>
  <cp:revision>1</cp:revision>
  <dcterms:created xsi:type="dcterms:W3CDTF">2023-12-21T07:22:10Z</dcterms:created>
  <dcterms:modified xsi:type="dcterms:W3CDTF">2023-12-21T07:24:12Z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2023-12-21T00:00:00Z</vt:filetime>
  </property>
</Properties>
</file>