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7512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1" y="912873"/>
                </a:lnTo>
                <a:lnTo>
                  <a:pt x="6531861" y="912873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4" y="918969"/>
                </a:lnTo>
                <a:lnTo>
                  <a:pt x="4873483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789678"/>
            <a:ext cx="4527042" cy="1066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784794"/>
            <a:ext cx="4493918" cy="1073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026059" y="150677"/>
            <a:ext cx="498508" cy="3889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533578" y="150677"/>
            <a:ext cx="499966" cy="3889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016995" y="132587"/>
            <a:ext cx="516635" cy="4160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074907" y="152400"/>
            <a:ext cx="40538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1163300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1074907" y="152400"/>
            <a:ext cx="405765" cy="304800"/>
          </a:xfrm>
          <a:custGeom>
            <a:avLst/>
            <a:gdLst/>
            <a:ahLst/>
            <a:cxnLst/>
            <a:rect l="l" t="t" r="r" b="b"/>
            <a:pathLst>
              <a:path w="405765" h="304800">
                <a:moveTo>
                  <a:pt x="0" y="304800"/>
                </a:moveTo>
                <a:lnTo>
                  <a:pt x="405383" y="304800"/>
                </a:lnTo>
                <a:lnTo>
                  <a:pt x="4053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1524488" y="132587"/>
            <a:ext cx="518147" cy="4160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1582400" y="152400"/>
            <a:ext cx="406907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1671554" y="190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1582400" y="152400"/>
            <a:ext cx="407034" cy="304800"/>
          </a:xfrm>
          <a:custGeom>
            <a:avLst/>
            <a:gdLst/>
            <a:ahLst/>
            <a:cxnLst/>
            <a:rect l="l" t="t" r="r" b="b"/>
            <a:pathLst>
              <a:path w="407034" h="304800">
                <a:moveTo>
                  <a:pt x="0" y="304800"/>
                </a:moveTo>
                <a:lnTo>
                  <a:pt x="406907" y="304800"/>
                </a:lnTo>
                <a:lnTo>
                  <a:pt x="40690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068" y="1465834"/>
            <a:ext cx="918654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068" y="2288123"/>
            <a:ext cx="9784080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30481" y="6534061"/>
            <a:ext cx="234950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305" y="2488768"/>
            <a:ext cx="501332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 b="0">
                <a:latin typeface="Calibri Light"/>
                <a:cs typeface="Calibri Light"/>
              </a:rPr>
              <a:t>JavaScript:</a:t>
            </a:r>
            <a:r>
              <a:rPr dirty="0" sz="6000" spc="-60" b="0">
                <a:latin typeface="Calibri Light"/>
                <a:cs typeface="Calibri Light"/>
              </a:rPr>
              <a:t> </a:t>
            </a:r>
            <a:r>
              <a:rPr dirty="0" sz="6000" b="0">
                <a:latin typeface="Calibri Light"/>
                <a:cs typeface="Calibri Light"/>
              </a:rPr>
              <a:t>DOM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321" y="566897"/>
            <a:ext cx="8001766" cy="54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42301" y="6546291"/>
            <a:ext cx="1155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Sans Unicode"/>
                <a:cs typeface="Lucida Sans Unicode"/>
              </a:rPr>
              <a:t>©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w3schools.com.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5881" y="6546291"/>
            <a:ext cx="184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5941" y="1656278"/>
            <a:ext cx="7505890" cy="3880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document.getElementsByTagName("h1")[0].parentNode</a:t>
            </a:r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00AF50"/>
                </a:solidFill>
              </a:rPr>
              <a:t>//body</a:t>
            </a:r>
            <a:r>
              <a:rPr dirty="0" spc="-15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34547" y="572954"/>
            <a:ext cx="2358430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pc="-5"/>
              <a:t>document.getElementsByTagName("html")[0].firstChild</a:t>
            </a:r>
          </a:p>
          <a:p>
            <a:pPr marL="12700" marR="763270">
              <a:lnSpc>
                <a:spcPts val="3650"/>
              </a:lnSpc>
              <a:spcBef>
                <a:spcPts val="180"/>
              </a:spcBef>
            </a:pPr>
            <a:r>
              <a:rPr dirty="0" spc="-5">
                <a:solidFill>
                  <a:srgbClr val="00AF50"/>
                </a:solidFill>
              </a:rPr>
              <a:t>//head </a:t>
            </a:r>
            <a:r>
              <a:rPr dirty="0" spc="-10">
                <a:solidFill>
                  <a:srgbClr val="00AF50"/>
                </a:solidFill>
              </a:rPr>
              <a:t>element  </a:t>
            </a:r>
            <a:r>
              <a:rPr dirty="0" spc="-5"/>
              <a:t>document.getElementsByTagName("html")[0].lastChild</a:t>
            </a: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5">
                <a:solidFill>
                  <a:srgbClr val="00AF50"/>
                </a:solidFill>
              </a:rPr>
              <a:t>//body</a:t>
            </a:r>
            <a:r>
              <a:rPr dirty="0" spc="-15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element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pc="-5"/>
              <a:t>document.getElementsByTagName("h1")[0].previousSibling</a:t>
            </a:r>
          </a:p>
          <a:p>
            <a:pPr marL="12700" marR="921385">
              <a:lnSpc>
                <a:spcPct val="112300"/>
              </a:lnSpc>
              <a:spcBef>
                <a:spcPts val="10"/>
              </a:spcBef>
            </a:pPr>
            <a:r>
              <a:rPr dirty="0" spc="-5">
                <a:solidFill>
                  <a:srgbClr val="00AF50"/>
                </a:solidFill>
              </a:rPr>
              <a:t>//a </a:t>
            </a:r>
            <a:r>
              <a:rPr dirty="0" spc="-10">
                <a:solidFill>
                  <a:srgbClr val="00AF50"/>
                </a:solidFill>
              </a:rPr>
              <a:t>element  </a:t>
            </a:r>
            <a:r>
              <a:rPr dirty="0" spc="-5"/>
              <a:t>document.getElementsByTagName("a")[0].nextSibling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pc="-5">
                <a:solidFill>
                  <a:srgbClr val="00AF50"/>
                </a:solidFill>
              </a:rPr>
              <a:t>//h1</a:t>
            </a:r>
            <a:r>
              <a:rPr dirty="0" spc="-10">
                <a:solidFill>
                  <a:srgbClr val="00AF50"/>
                </a:solidFill>
              </a:rPr>
              <a:t> </a:t>
            </a:r>
            <a:r>
              <a:rPr dirty="0" spc="-5">
                <a:solidFill>
                  <a:srgbClr val="00AF50"/>
                </a:solidFill>
              </a:rPr>
              <a:t>element</a:t>
            </a:r>
          </a:p>
          <a:p>
            <a:pPr algn="r" marR="1691005">
              <a:lnSpc>
                <a:spcPct val="100000"/>
              </a:lnSpc>
              <a:spcBef>
                <a:spcPts val="3200"/>
              </a:spcBef>
            </a:pPr>
            <a:r>
              <a:rPr dirty="0" sz="1000" spc="-10"/>
              <a:t>©1992-2012 </a:t>
            </a:r>
            <a:r>
              <a:rPr dirty="0" sz="1000" spc="-5"/>
              <a:t>by Pearson Education, Inc. All</a:t>
            </a:r>
            <a:r>
              <a:rPr dirty="0" sz="1000" spc="45"/>
              <a:t> </a:t>
            </a:r>
            <a:r>
              <a:rPr dirty="0" sz="1000" spc="-5"/>
              <a:t>Rights</a:t>
            </a:r>
            <a:endParaRPr sz="1000"/>
          </a:p>
          <a:p>
            <a:pPr algn="r" marR="1689100">
              <a:lnSpc>
                <a:spcPct val="100000"/>
              </a:lnSpc>
            </a:pPr>
            <a:r>
              <a:rPr dirty="0" sz="1000" spc="-15"/>
              <a:t>R</a:t>
            </a:r>
            <a:r>
              <a:rPr dirty="0" sz="1000" spc="-10"/>
              <a:t>e</a:t>
            </a:r>
            <a:r>
              <a:rPr dirty="0" sz="1000" spc="-15"/>
              <a:t>s</a:t>
            </a:r>
            <a:r>
              <a:rPr dirty="0" sz="1000" spc="-10"/>
              <a:t>erv</a:t>
            </a:r>
            <a:r>
              <a:rPr dirty="0" sz="1000" spc="-15"/>
              <a:t>e</a:t>
            </a:r>
            <a:r>
              <a:rPr dirty="0" sz="1000" spc="-10"/>
              <a:t>d.</a:t>
            </a: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755881" y="6546291"/>
            <a:ext cx="184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8589"/>
            <a:ext cx="10685145" cy="315531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DO</a:t>
            </a:r>
            <a:r>
              <a:rPr dirty="0" sz="2400" spc="-5">
                <a:latin typeface="Lucida Sans Unicode"/>
                <a:cs typeface="Lucida Sans Unicode"/>
              </a:rPr>
              <a:t>M </a:t>
            </a:r>
            <a:r>
              <a:rPr dirty="0" sz="2400">
                <a:latin typeface="Lucida Sans Unicode"/>
                <a:cs typeface="Lucida Sans Unicode"/>
              </a:rPr>
              <a:t>has </a:t>
            </a:r>
            <a:r>
              <a:rPr dirty="0" sz="2400" spc="-5">
                <a:latin typeface="Lucida Sans Unicode"/>
                <a:cs typeface="Lucida Sans Unicode"/>
              </a:rPr>
              <a:t>collections—groups of related objects on </a:t>
            </a:r>
            <a:r>
              <a:rPr dirty="0" sz="2400">
                <a:latin typeface="Lucida Sans Unicode"/>
                <a:cs typeface="Lucida Sans Unicode"/>
              </a:rPr>
              <a:t>a</a:t>
            </a:r>
            <a:r>
              <a:rPr dirty="0" sz="2400" spc="5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page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DOM collections are links, images, forms, and</a:t>
            </a:r>
            <a:r>
              <a:rPr dirty="0" sz="2400" spc="7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anchors.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5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The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Console"/>
                <a:cs typeface="Lucida Console"/>
              </a:rPr>
              <a:t>document</a:t>
            </a:r>
            <a:r>
              <a:rPr dirty="0" sz="2400" spc="-70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object</a:t>
            </a:r>
            <a:r>
              <a:rPr dirty="0" sz="240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has</a:t>
            </a:r>
            <a:r>
              <a:rPr dirty="0" sz="2400" spc="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properties</a:t>
            </a:r>
            <a:r>
              <a:rPr dirty="0" sz="2400" spc="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containing</a:t>
            </a:r>
            <a:r>
              <a:rPr dirty="0" sz="2400" spc="1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the</a:t>
            </a:r>
            <a:r>
              <a:rPr dirty="0" sz="2400" spc="30">
                <a:latin typeface="Lucida Sans Unicode"/>
                <a:cs typeface="Lucida Sans Unicode"/>
              </a:rPr>
              <a:t> </a:t>
            </a:r>
            <a:r>
              <a:rPr dirty="0" sz="2400" spc="5">
                <a:latin typeface="Lucida Console"/>
                <a:cs typeface="Lucida Console"/>
              </a:rPr>
              <a:t>images</a:t>
            </a:r>
            <a:r>
              <a:rPr dirty="0" sz="2400" spc="-71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collection,</a:t>
            </a:r>
            <a:endParaRPr sz="240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Lucida Console"/>
                <a:cs typeface="Lucida Console"/>
              </a:rPr>
              <a:t>links</a:t>
            </a:r>
            <a:r>
              <a:rPr dirty="0" sz="2400" spc="-7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collection,</a:t>
            </a:r>
            <a:r>
              <a:rPr dirty="0" sz="2400" spc="1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Console"/>
                <a:cs typeface="Lucida Console"/>
              </a:rPr>
              <a:t>forms</a:t>
            </a:r>
            <a:r>
              <a:rPr dirty="0" sz="2400" spc="-69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collection</a:t>
            </a:r>
            <a:r>
              <a:rPr dirty="0" sz="2400" spc="1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and</a:t>
            </a:r>
            <a:r>
              <a:rPr dirty="0" sz="2400" spc="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Console"/>
                <a:cs typeface="Lucida Console"/>
              </a:rPr>
              <a:t>anchors</a:t>
            </a:r>
            <a:r>
              <a:rPr dirty="0" sz="2400" spc="-7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collection</a:t>
            </a:r>
            <a:endParaRPr sz="24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2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1800">
                <a:latin typeface="Lucida Sans Unicode"/>
                <a:cs typeface="Lucida Sans Unicode"/>
              </a:rPr>
              <a:t>Contain </a:t>
            </a:r>
            <a:r>
              <a:rPr dirty="0" sz="1800" spc="-5">
                <a:latin typeface="Lucida Sans Unicode"/>
                <a:cs typeface="Lucida Sans Unicode"/>
              </a:rPr>
              <a:t>all the elements of </a:t>
            </a:r>
            <a:r>
              <a:rPr dirty="0" sz="1800">
                <a:latin typeface="Lucida Sans Unicode"/>
                <a:cs typeface="Lucida Sans Unicode"/>
              </a:rPr>
              <a:t>the </a:t>
            </a:r>
            <a:r>
              <a:rPr dirty="0" sz="1800" spc="-10">
                <a:latin typeface="Lucida Sans Unicode"/>
                <a:cs typeface="Lucida Sans Unicode"/>
              </a:rPr>
              <a:t>corresponding </a:t>
            </a:r>
            <a:r>
              <a:rPr dirty="0" sz="1800" spc="-5">
                <a:latin typeface="Lucida Sans Unicode"/>
                <a:cs typeface="Lucida Sans Unicode"/>
              </a:rPr>
              <a:t>type on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6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page</a:t>
            </a:r>
            <a:endParaRPr sz="1800">
              <a:latin typeface="Lucida Sans Unicode"/>
              <a:cs typeface="Lucida Sans Unicode"/>
            </a:endParaRPr>
          </a:p>
          <a:p>
            <a:pPr marL="268605" marR="67945" indent="-256540">
              <a:lnSpc>
                <a:spcPts val="2820"/>
              </a:lnSpc>
              <a:spcBef>
                <a:spcPts val="51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The collection’s </a:t>
            </a:r>
            <a:r>
              <a:rPr dirty="0" sz="2400" b="1">
                <a:latin typeface="Lucida Console"/>
                <a:cs typeface="Lucida Console"/>
              </a:rPr>
              <a:t>length</a:t>
            </a:r>
            <a:r>
              <a:rPr dirty="0" sz="2400" spc="-605" b="1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property specifies the </a:t>
            </a:r>
            <a:r>
              <a:rPr dirty="0" sz="2400">
                <a:latin typeface="Lucida Sans Unicode"/>
                <a:cs typeface="Lucida Sans Unicode"/>
              </a:rPr>
              <a:t>number </a:t>
            </a:r>
            <a:r>
              <a:rPr dirty="0" sz="2400" spc="-5">
                <a:latin typeface="Lucida Sans Unicode"/>
                <a:cs typeface="Lucida Sans Unicode"/>
              </a:rPr>
              <a:t>of items in the  collection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 b="1">
                <a:latin typeface="Lucida Sans Unicode"/>
                <a:cs typeface="Lucida Sans Unicode"/>
              </a:rPr>
              <a:t>Example</a:t>
            </a:r>
            <a:r>
              <a:rPr dirty="0" sz="2400">
                <a:latin typeface="Lucida Sans Unicode"/>
                <a:cs typeface="Lucida Sans Unicode"/>
              </a:rPr>
              <a:t>: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4548351"/>
            <a:ext cx="3502025" cy="85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dirty="0" sz="2400" spc="-5">
                <a:latin typeface="Lucida Sans Unicode"/>
                <a:cs typeface="Lucida Sans Unicode"/>
              </a:rPr>
              <a:t>document.forms.length  document.images[1]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783" y="4548351"/>
            <a:ext cx="4735830" cy="85725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400" spc="-5">
                <a:solidFill>
                  <a:srgbClr val="00AF50"/>
                </a:solidFill>
                <a:latin typeface="Lucida Sans Unicode"/>
                <a:cs typeface="Lucida Sans Unicode"/>
              </a:rPr>
              <a:t>//number of </a:t>
            </a:r>
            <a:r>
              <a:rPr dirty="0" sz="2400">
                <a:solidFill>
                  <a:srgbClr val="00AF50"/>
                </a:solidFill>
                <a:latin typeface="Lucida Sans Unicode"/>
                <a:cs typeface="Lucida Sans Unicode"/>
              </a:rPr>
              <a:t>forms </a:t>
            </a:r>
            <a:r>
              <a:rPr dirty="0" sz="2400" spc="-5">
                <a:solidFill>
                  <a:srgbClr val="00AF50"/>
                </a:solidFill>
                <a:latin typeface="Lucida Sans Unicode"/>
                <a:cs typeface="Lucida Sans Unicode"/>
              </a:rPr>
              <a:t>in the</a:t>
            </a:r>
            <a:r>
              <a:rPr dirty="0" sz="2400" spc="-45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Lucida Sans Unicode"/>
                <a:cs typeface="Lucida Sans Unicode"/>
              </a:rPr>
              <a:t>page</a:t>
            </a:r>
            <a:endParaRPr sz="2400">
              <a:latin typeface="Lucida Sans Unicode"/>
              <a:cs typeface="Lucida Sans Unicode"/>
            </a:endParaRPr>
          </a:p>
          <a:p>
            <a:pPr marL="24765">
              <a:lnSpc>
                <a:spcPct val="100000"/>
              </a:lnSpc>
              <a:spcBef>
                <a:spcPts val="400"/>
              </a:spcBef>
            </a:pPr>
            <a:r>
              <a:rPr dirty="0" sz="2400" spc="-5">
                <a:solidFill>
                  <a:srgbClr val="00AF50"/>
                </a:solidFill>
                <a:latin typeface="Lucida Sans Unicode"/>
                <a:cs typeface="Lucida Sans Unicode"/>
              </a:rPr>
              <a:t>//the second </a:t>
            </a:r>
            <a:r>
              <a:rPr dirty="0" sz="2400">
                <a:solidFill>
                  <a:srgbClr val="00AF50"/>
                </a:solidFill>
                <a:latin typeface="Lucida Sans Unicode"/>
                <a:cs typeface="Lucida Sans Unicode"/>
              </a:rPr>
              <a:t>image </a:t>
            </a:r>
            <a:r>
              <a:rPr dirty="0" sz="2400" spc="-5">
                <a:solidFill>
                  <a:srgbClr val="00AF50"/>
                </a:solidFill>
                <a:latin typeface="Lucida Sans Unicode"/>
                <a:cs typeface="Lucida Sans Unicode"/>
              </a:rPr>
              <a:t>in </a:t>
            </a:r>
            <a:r>
              <a:rPr dirty="0" sz="2400">
                <a:solidFill>
                  <a:srgbClr val="00AF50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-45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Lucida Sans Unicode"/>
                <a:cs typeface="Lucida Sans Unicode"/>
              </a:rPr>
              <a:t>page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3690" y="6529527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88" y="572973"/>
            <a:ext cx="5452127" cy="44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65646" y="6409131"/>
            <a:ext cx="28314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©1992-2012 by Pearson Education, Inc. </a:t>
            </a:r>
            <a:r>
              <a:rPr dirty="0" sz="1000" spc="-10">
                <a:latin typeface="Arial"/>
                <a:cs typeface="Arial"/>
              </a:rPr>
              <a:t>All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Rights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Reser</a:t>
            </a:r>
            <a:r>
              <a:rPr dirty="0" sz="1000" spc="-10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4063457"/>
            <a:ext cx="10889615" cy="187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100"/>
              </a:spcBef>
            </a:pP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//the content of the element with id="p1" is updated to </a:t>
            </a:r>
            <a:r>
              <a:rPr dirty="0" sz="2700">
                <a:solidFill>
                  <a:srgbClr val="00AF50"/>
                </a:solidFill>
                <a:latin typeface="Lucida Sans Unicode"/>
                <a:cs typeface="Lucida Sans Unicode"/>
              </a:rPr>
              <a:t>New </a:t>
            </a:r>
            <a:r>
              <a:rPr dirty="0" sz="2700" spc="-10">
                <a:solidFill>
                  <a:srgbClr val="00AF50"/>
                </a:solidFill>
                <a:latin typeface="Lucida Sans Unicode"/>
                <a:cs typeface="Lucida Sans Unicode"/>
              </a:rPr>
              <a:t>text  </a:t>
            </a:r>
            <a:r>
              <a:rPr dirty="0" sz="2700" spc="-5">
                <a:latin typeface="Lucida Sans Unicode"/>
                <a:cs typeface="Lucida Sans Unicode"/>
              </a:rPr>
              <a:t>var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x=document.getElementById("p1");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700" spc="-5">
                <a:latin typeface="Lucida Sans Unicode"/>
                <a:cs typeface="Lucida Sans Unicode"/>
              </a:rPr>
              <a:t>x.innerHTML </a:t>
            </a:r>
            <a:r>
              <a:rPr dirty="0" sz="2700">
                <a:latin typeface="Lucida Sans Unicode"/>
                <a:cs typeface="Lucida Sans Unicode"/>
              </a:rPr>
              <a:t>= </a:t>
            </a:r>
            <a:r>
              <a:rPr dirty="0" sz="2700" spc="-5">
                <a:latin typeface="Lucida Sans Unicode"/>
                <a:cs typeface="Lucida Sans Unicode"/>
              </a:rPr>
              <a:t>"New</a:t>
            </a:r>
            <a:r>
              <a:rPr dirty="0" sz="2700" spc="-3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text";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5226685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x.style.visibility</a:t>
            </a:r>
            <a:r>
              <a:rPr dirty="0" sz="2700" spc="-3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=</a:t>
            </a:r>
            <a:r>
              <a:rPr dirty="0" sz="2700" spc="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"hidden";	</a:t>
            </a: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//hide the p1</a:t>
            </a:r>
            <a:r>
              <a:rPr dirty="0" sz="2700" spc="-5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element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224" y="572967"/>
            <a:ext cx="6445773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0270" y="1335307"/>
            <a:ext cx="11062166" cy="2566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891" y="572967"/>
            <a:ext cx="7649724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5824" y="1481327"/>
            <a:ext cx="10549123" cy="3447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5542"/>
            <a:ext cx="9203055" cy="2336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37689">
              <a:lnSpc>
                <a:spcPct val="112200"/>
              </a:lnSpc>
              <a:spcBef>
                <a:spcPts val="100"/>
              </a:spcBef>
            </a:pPr>
            <a:r>
              <a:rPr dirty="0" sz="2700" spc="-5">
                <a:latin typeface="Lucida Sans Unicode"/>
                <a:cs typeface="Lucida Sans Unicode"/>
              </a:rPr>
              <a:t>var newNode=document.createElement("p");  newNode.id="new";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700" spc="-5">
                <a:latin typeface="Lucida Sans Unicode"/>
                <a:cs typeface="Lucida Sans Unicode"/>
              </a:rPr>
              <a:t>var txt="I </a:t>
            </a:r>
            <a:r>
              <a:rPr dirty="0" sz="2700" spc="-10">
                <a:latin typeface="Lucida Sans Unicode"/>
                <a:cs typeface="Lucida Sans Unicode"/>
              </a:rPr>
              <a:t>love</a:t>
            </a:r>
            <a:r>
              <a:rPr dirty="0" sz="2700" spc="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Tech";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850" spc="-80" b="1" i="1">
                <a:latin typeface="Lucida Sans Unicode"/>
                <a:cs typeface="Lucida Sans Unicode"/>
              </a:rPr>
              <a:t>// </a:t>
            </a:r>
            <a:r>
              <a:rPr dirty="0" sz="2850" spc="-75" b="1" i="1">
                <a:latin typeface="Lucida Sans Unicode"/>
                <a:cs typeface="Lucida Sans Unicode"/>
              </a:rPr>
              <a:t>attach </a:t>
            </a:r>
            <a:r>
              <a:rPr dirty="0" sz="2850" spc="-70" b="1" i="1">
                <a:latin typeface="Lucida Sans Unicode"/>
                <a:cs typeface="Lucida Sans Unicode"/>
              </a:rPr>
              <a:t>text </a:t>
            </a:r>
            <a:r>
              <a:rPr dirty="0" sz="2850" spc="-75" b="1" i="1">
                <a:latin typeface="Lucida Sans Unicode"/>
                <a:cs typeface="Lucida Sans Unicode"/>
              </a:rPr>
              <a:t>to the </a:t>
            </a:r>
            <a:r>
              <a:rPr dirty="0" sz="2850" spc="-95" b="1" i="1">
                <a:latin typeface="Lucida Sans Unicode"/>
                <a:cs typeface="Lucida Sans Unicode"/>
              </a:rPr>
              <a:t>new </a:t>
            </a:r>
            <a:r>
              <a:rPr dirty="0" sz="2850" spc="-90" b="1" i="1">
                <a:latin typeface="Lucida Sans Unicode"/>
                <a:cs typeface="Lucida Sans Unicode"/>
              </a:rPr>
              <a:t>paragraph</a:t>
            </a:r>
            <a:r>
              <a:rPr dirty="0" sz="2850" spc="-100" b="1" i="1">
                <a:latin typeface="Lucida Sans Unicode"/>
                <a:cs typeface="Lucida Sans Unicode"/>
              </a:rPr>
              <a:t> </a:t>
            </a:r>
            <a:r>
              <a:rPr dirty="0" sz="2850" spc="-95" b="1" i="1">
                <a:latin typeface="Lucida Sans Unicode"/>
                <a:cs typeface="Lucida Sans Unicode"/>
              </a:rPr>
              <a:t>node</a:t>
            </a:r>
            <a:endParaRPr sz="2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700" spc="-5">
                <a:latin typeface="Lucida Sans Unicode"/>
                <a:cs typeface="Lucida Sans Unicode"/>
              </a:rPr>
              <a:t>newNode.appendChild(document.createTextNode(txt));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44" y="572954"/>
            <a:ext cx="2097831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3113608"/>
            <a:ext cx="9434830" cy="131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Lucida Sans Unicode"/>
                <a:cs typeface="Lucida Sans Unicode"/>
              </a:rPr>
              <a:t>document.getElementById("p1").addEventListener("click",  </a:t>
            </a:r>
            <a:r>
              <a:rPr dirty="0" sz="2700">
                <a:latin typeface="Lucida Sans Unicode"/>
                <a:cs typeface="Lucida Sans Unicode"/>
              </a:rPr>
              <a:t>myFunction,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false);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700" spc="-5">
                <a:latin typeface="Lucida Sans Unicode"/>
                <a:cs typeface="Lucida Sans Unicode"/>
              </a:rPr>
              <a:t>document.getElementById("p1").onclick </a:t>
            </a:r>
            <a:r>
              <a:rPr dirty="0" sz="2700">
                <a:latin typeface="Lucida Sans Unicode"/>
                <a:cs typeface="Lucida Sans Unicode"/>
              </a:rPr>
              <a:t>=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myFunction;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6455" y="572967"/>
            <a:ext cx="5741686" cy="543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2299" y="1442739"/>
            <a:ext cx="10730994" cy="128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1" y="566871"/>
            <a:ext cx="7591814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047112"/>
            <a:ext cx="10405745" cy="2428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8605" indent="-256540">
              <a:lnSpc>
                <a:spcPts val="3404"/>
              </a:lnSpc>
              <a:spcBef>
                <a:spcPts val="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Th</a:t>
            </a:r>
            <a:r>
              <a:rPr dirty="0" sz="2700" spc="-5">
                <a:latin typeface="Lucida Sans Unicode"/>
                <a:cs typeface="Lucida Sans Unicode"/>
              </a:rPr>
              <a:t>e Document Object Model gives you </a:t>
            </a:r>
            <a:r>
              <a:rPr dirty="0" sz="2700">
                <a:latin typeface="Lucida Sans Unicode"/>
                <a:cs typeface="Lucida Sans Unicode"/>
              </a:rPr>
              <a:t>scripting </a:t>
            </a:r>
            <a:r>
              <a:rPr dirty="0" sz="2700" spc="-5">
                <a:latin typeface="Lucida Sans Unicode"/>
                <a:cs typeface="Lucida Sans Unicode"/>
              </a:rPr>
              <a:t>access to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850" spc="-65" i="1">
                <a:latin typeface="Lucida Sans Unicode"/>
                <a:cs typeface="Lucida Sans Unicode"/>
              </a:rPr>
              <a:t>all</a:t>
            </a:r>
            <a:endParaRPr sz="2850">
              <a:latin typeface="Lucida Sans Unicode"/>
              <a:cs typeface="Lucida Sans Unicode"/>
            </a:endParaRPr>
          </a:p>
          <a:p>
            <a:pPr marL="268605">
              <a:lnSpc>
                <a:spcPts val="3225"/>
              </a:lnSpc>
            </a:pPr>
            <a:r>
              <a:rPr dirty="0" sz="2700" spc="-5">
                <a:latin typeface="Lucida Sans Unicode"/>
                <a:cs typeface="Lucida Sans Unicode"/>
              </a:rPr>
              <a:t>the elements on </a:t>
            </a:r>
            <a:r>
              <a:rPr dirty="0" sz="2700">
                <a:latin typeface="Lucida Sans Unicode"/>
                <a:cs typeface="Lucida Sans Unicode"/>
              </a:rPr>
              <a:t>a </a:t>
            </a:r>
            <a:r>
              <a:rPr dirty="0" sz="2700" spc="-5">
                <a:latin typeface="Lucida Sans Unicode"/>
                <a:cs typeface="Lucida Sans Unicode"/>
              </a:rPr>
              <a:t>web page. It</a:t>
            </a:r>
            <a:r>
              <a:rPr dirty="0" sz="2700" spc="-6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defines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HTML5 </a:t>
            </a:r>
            <a:r>
              <a:rPr dirty="0" sz="2300">
                <a:latin typeface="Lucida Sans Unicode"/>
                <a:cs typeface="Lucida Sans Unicode"/>
              </a:rPr>
              <a:t>elements </a:t>
            </a:r>
            <a:r>
              <a:rPr dirty="0" sz="2300" spc="-5">
                <a:latin typeface="Lucida Sans Unicode"/>
                <a:cs typeface="Lucida Sans Unicode"/>
              </a:rPr>
              <a:t>as</a:t>
            </a:r>
            <a:r>
              <a:rPr dirty="0" sz="2300" spc="-4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objects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Properties </a:t>
            </a:r>
            <a:r>
              <a:rPr dirty="0" sz="2300" spc="-5">
                <a:latin typeface="Lucida Sans Unicode"/>
                <a:cs typeface="Lucida Sans Unicode"/>
              </a:rPr>
              <a:t>of all </a:t>
            </a:r>
            <a:r>
              <a:rPr dirty="0" sz="2300">
                <a:latin typeface="Lucida Sans Unicode"/>
                <a:cs typeface="Lucida Sans Unicode"/>
              </a:rPr>
              <a:t>HTML</a:t>
            </a:r>
            <a:r>
              <a:rPr dirty="0" sz="2300" spc="-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elements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The </a:t>
            </a:r>
            <a:r>
              <a:rPr dirty="0" sz="2300">
                <a:latin typeface="Lucida Sans Unicode"/>
                <a:cs typeface="Lucida Sans Unicode"/>
              </a:rPr>
              <a:t>methods </a:t>
            </a:r>
            <a:r>
              <a:rPr dirty="0" sz="2300" spc="-5">
                <a:latin typeface="Lucida Sans Unicode"/>
                <a:cs typeface="Lucida Sans Unicode"/>
              </a:rPr>
              <a:t>to access </a:t>
            </a:r>
            <a:r>
              <a:rPr dirty="0" sz="2300">
                <a:latin typeface="Lucida Sans Unicode"/>
                <a:cs typeface="Lucida Sans Unicode"/>
              </a:rPr>
              <a:t>all HTML</a:t>
            </a:r>
            <a:r>
              <a:rPr dirty="0" sz="2300" spc="-5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elements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The events </a:t>
            </a:r>
            <a:r>
              <a:rPr dirty="0" sz="2300">
                <a:latin typeface="Lucida Sans Unicode"/>
                <a:cs typeface="Lucida Sans Unicode"/>
              </a:rPr>
              <a:t>for </a:t>
            </a:r>
            <a:r>
              <a:rPr dirty="0" sz="2300" spc="-5">
                <a:latin typeface="Lucida Sans Unicode"/>
                <a:cs typeface="Lucida Sans Unicode"/>
              </a:rPr>
              <a:t>all </a:t>
            </a:r>
            <a:r>
              <a:rPr dirty="0" sz="2300">
                <a:latin typeface="Lucida Sans Unicode"/>
                <a:cs typeface="Lucida Sans Unicode"/>
              </a:rPr>
              <a:t>HTML</a:t>
            </a:r>
            <a:r>
              <a:rPr dirty="0" sz="2300" spc="-55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elements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9033" y="652952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88" y="243746"/>
            <a:ext cx="4347232" cy="44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65646" y="6409131"/>
            <a:ext cx="28314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©1992-2012 by Pearson Education, Inc. </a:t>
            </a:r>
            <a:r>
              <a:rPr dirty="0" sz="1000" spc="-10">
                <a:latin typeface="Arial"/>
                <a:cs typeface="Arial"/>
              </a:rPr>
              <a:t>All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Rights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Reser</a:t>
            </a:r>
            <a:r>
              <a:rPr dirty="0" sz="1000" spc="-10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10611485" cy="318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U</a:t>
            </a:r>
            <a:r>
              <a:rPr dirty="0" sz="2700" spc="-5">
                <a:latin typeface="Lucida Sans Unicode"/>
                <a:cs typeface="Lucida Sans Unicode"/>
              </a:rPr>
              <a:t>sing JavaScript, you can create, modify and remove elements  in the page </a:t>
            </a:r>
            <a:r>
              <a:rPr dirty="0" sz="2700">
                <a:latin typeface="Lucida Sans Unicode"/>
                <a:cs typeface="Lucida Sans Unicode"/>
              </a:rPr>
              <a:t>dynamically.</a:t>
            </a:r>
            <a:endParaRPr sz="27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5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Change </a:t>
            </a:r>
            <a:r>
              <a:rPr dirty="0" sz="2300" spc="-5">
                <a:latin typeface="Lucida Sans Unicode"/>
                <a:cs typeface="Lucida Sans Unicode"/>
              </a:rPr>
              <a:t>all </a:t>
            </a:r>
            <a:r>
              <a:rPr dirty="0" sz="2300">
                <a:latin typeface="Lucida Sans Unicode"/>
                <a:cs typeface="Lucida Sans Unicode"/>
              </a:rPr>
              <a:t>the HTML </a:t>
            </a:r>
            <a:r>
              <a:rPr dirty="0" sz="2300" spc="-5">
                <a:latin typeface="Lucida Sans Unicode"/>
                <a:cs typeface="Lucida Sans Unicode"/>
              </a:rPr>
              <a:t>elements </a:t>
            </a:r>
            <a:r>
              <a:rPr dirty="0" sz="2300">
                <a:latin typeface="Lucida Sans Unicode"/>
                <a:cs typeface="Lucida Sans Unicode"/>
              </a:rPr>
              <a:t>in the</a:t>
            </a:r>
            <a:r>
              <a:rPr dirty="0" sz="2300" spc="-105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page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Change </a:t>
            </a:r>
            <a:r>
              <a:rPr dirty="0" sz="2300" spc="-5">
                <a:latin typeface="Lucida Sans Unicode"/>
                <a:cs typeface="Lucida Sans Unicode"/>
              </a:rPr>
              <a:t>all the </a:t>
            </a:r>
            <a:r>
              <a:rPr dirty="0" sz="2300">
                <a:latin typeface="Lucida Sans Unicode"/>
                <a:cs typeface="Lucida Sans Unicode"/>
              </a:rPr>
              <a:t>HTML attributes </a:t>
            </a:r>
            <a:r>
              <a:rPr dirty="0" sz="2300" spc="-5">
                <a:latin typeface="Lucida Sans Unicode"/>
                <a:cs typeface="Lucida Sans Unicode"/>
              </a:rPr>
              <a:t>in the</a:t>
            </a:r>
            <a:r>
              <a:rPr dirty="0" sz="2300" spc="-9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page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>
                <a:latin typeface="Lucida Sans Unicode"/>
                <a:cs typeface="Lucida Sans Unicode"/>
              </a:rPr>
              <a:t>Change </a:t>
            </a:r>
            <a:r>
              <a:rPr dirty="0" sz="2300" spc="-5">
                <a:latin typeface="Lucida Sans Unicode"/>
                <a:cs typeface="Lucida Sans Unicode"/>
              </a:rPr>
              <a:t>all the </a:t>
            </a:r>
            <a:r>
              <a:rPr dirty="0" sz="2300">
                <a:latin typeface="Lucida Sans Unicode"/>
                <a:cs typeface="Lucida Sans Unicode"/>
              </a:rPr>
              <a:t>CSS styles </a:t>
            </a:r>
            <a:r>
              <a:rPr dirty="0" sz="2300" spc="-5">
                <a:latin typeface="Lucida Sans Unicode"/>
                <a:cs typeface="Lucida Sans Unicode"/>
              </a:rPr>
              <a:t>in the</a:t>
            </a:r>
            <a:r>
              <a:rPr dirty="0" sz="2300" spc="-85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page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Remove </a:t>
            </a:r>
            <a:r>
              <a:rPr dirty="0" sz="2300">
                <a:latin typeface="Lucida Sans Unicode"/>
                <a:cs typeface="Lucida Sans Unicode"/>
              </a:rPr>
              <a:t>existing/add new HTML elements </a:t>
            </a:r>
            <a:r>
              <a:rPr dirty="0" sz="2300" spc="-5">
                <a:latin typeface="Lucida Sans Unicode"/>
                <a:cs typeface="Lucida Sans Unicode"/>
              </a:rPr>
              <a:t>and</a:t>
            </a:r>
            <a:r>
              <a:rPr dirty="0" sz="2300" spc="-8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attributes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React </a:t>
            </a:r>
            <a:r>
              <a:rPr dirty="0" sz="2300">
                <a:latin typeface="Lucida Sans Unicode"/>
                <a:cs typeface="Lucida Sans Unicode"/>
              </a:rPr>
              <a:t>to </a:t>
            </a:r>
            <a:r>
              <a:rPr dirty="0" sz="2300" spc="-5">
                <a:latin typeface="Lucida Sans Unicode"/>
                <a:cs typeface="Lucida Sans Unicode"/>
              </a:rPr>
              <a:t>all </a:t>
            </a:r>
            <a:r>
              <a:rPr dirty="0" sz="2300">
                <a:latin typeface="Lucida Sans Unicode"/>
                <a:cs typeface="Lucida Sans Unicode"/>
              </a:rPr>
              <a:t>existing HTML </a:t>
            </a:r>
            <a:r>
              <a:rPr dirty="0" sz="2300" spc="-5">
                <a:latin typeface="Lucida Sans Unicode"/>
                <a:cs typeface="Lucida Sans Unicode"/>
              </a:rPr>
              <a:t>events in the</a:t>
            </a:r>
            <a:r>
              <a:rPr dirty="0" sz="2300" spc="-85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page</a:t>
            </a:r>
            <a:endParaRPr sz="2300">
              <a:latin typeface="Lucida Sans Unicode"/>
              <a:cs typeface="Lucida Sans Unicode"/>
            </a:endParaRPr>
          </a:p>
          <a:p>
            <a:pPr lvl="1"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Wingdings"/>
              <a:buChar char=""/>
              <a:tabLst>
                <a:tab pos="525145" algn="l"/>
              </a:tabLst>
            </a:pPr>
            <a:r>
              <a:rPr dirty="0" sz="2300" spc="-5">
                <a:latin typeface="Lucida Sans Unicode"/>
                <a:cs typeface="Lucida Sans Unicode"/>
              </a:rPr>
              <a:t>Create new </a:t>
            </a:r>
            <a:r>
              <a:rPr dirty="0" sz="2300">
                <a:latin typeface="Lucida Sans Unicode"/>
                <a:cs typeface="Lucida Sans Unicode"/>
              </a:rPr>
              <a:t>HTML</a:t>
            </a:r>
            <a:r>
              <a:rPr dirty="0" sz="2300" spc="-30">
                <a:latin typeface="Lucida Sans Unicode"/>
                <a:cs typeface="Lucida Sans Unicode"/>
              </a:rPr>
              <a:t> </a:t>
            </a:r>
            <a:r>
              <a:rPr dirty="0" sz="2300" spc="-5">
                <a:latin typeface="Lucida Sans Unicode"/>
                <a:cs typeface="Lucida Sans Unicode"/>
              </a:rPr>
              <a:t>events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7315" y="572954"/>
            <a:ext cx="5965710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3895" y="6393891"/>
            <a:ext cx="31337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5130" y="6546291"/>
            <a:ext cx="105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70405"/>
            <a:ext cx="10193655" cy="279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9245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Th</a:t>
            </a:r>
            <a:r>
              <a:rPr dirty="0" sz="2400" spc="-5">
                <a:latin typeface="Lucida Sans Unicode"/>
                <a:cs typeface="Lucida Sans Unicode"/>
              </a:rPr>
              <a:t>e </a:t>
            </a:r>
            <a:r>
              <a:rPr dirty="0" sz="2400">
                <a:latin typeface="Lucida Sans Unicode"/>
                <a:cs typeface="Lucida Sans Unicode"/>
              </a:rPr>
              <a:t>nodes </a:t>
            </a:r>
            <a:r>
              <a:rPr dirty="0" sz="2400" spc="-5">
                <a:latin typeface="Lucida Sans Unicode"/>
                <a:cs typeface="Lucida Sans Unicode"/>
              </a:rPr>
              <a:t>in </a:t>
            </a:r>
            <a:r>
              <a:rPr dirty="0" sz="2400">
                <a:latin typeface="Lucida Sans Unicode"/>
                <a:cs typeface="Lucida Sans Unicode"/>
              </a:rPr>
              <a:t>a </a:t>
            </a:r>
            <a:r>
              <a:rPr dirty="0" sz="2400" spc="-5">
                <a:latin typeface="Lucida Sans Unicode"/>
                <a:cs typeface="Lucida Sans Unicode"/>
              </a:rPr>
              <a:t>document </a:t>
            </a:r>
            <a:r>
              <a:rPr dirty="0" sz="2400">
                <a:latin typeface="Lucida Sans Unicode"/>
                <a:cs typeface="Lucida Sans Unicode"/>
              </a:rPr>
              <a:t>make up </a:t>
            </a:r>
            <a:r>
              <a:rPr dirty="0" sz="2400" spc="-5">
                <a:latin typeface="Lucida Sans Unicode"/>
                <a:cs typeface="Lucida Sans Unicode"/>
              </a:rPr>
              <a:t>the page’s DOM tree, which  describes the relationships among</a:t>
            </a:r>
            <a:r>
              <a:rPr dirty="0" sz="2400" spc="6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elements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Nodes </a:t>
            </a:r>
            <a:r>
              <a:rPr dirty="0" sz="2400" spc="-5">
                <a:latin typeface="Lucida Sans Unicode"/>
                <a:cs typeface="Lucida Sans Unicode"/>
              </a:rPr>
              <a:t>are related to each other through child-parent</a:t>
            </a:r>
            <a:r>
              <a:rPr dirty="0" sz="2400" spc="65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relationships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>
                <a:latin typeface="Lucida Sans Unicode"/>
                <a:cs typeface="Lucida Sans Unicode"/>
              </a:rPr>
              <a:t>A node </a:t>
            </a:r>
            <a:r>
              <a:rPr dirty="0" sz="2400" spc="-5">
                <a:latin typeface="Lucida Sans Unicode"/>
                <a:cs typeface="Lucida Sans Unicode"/>
              </a:rPr>
              <a:t>can </a:t>
            </a:r>
            <a:r>
              <a:rPr dirty="0" sz="2400">
                <a:latin typeface="Lucida Sans Unicode"/>
                <a:cs typeface="Lucida Sans Unicode"/>
              </a:rPr>
              <a:t>have multiple </a:t>
            </a:r>
            <a:r>
              <a:rPr dirty="0" sz="2400" spc="-5">
                <a:latin typeface="Lucida Sans Unicode"/>
                <a:cs typeface="Lucida Sans Unicode"/>
              </a:rPr>
              <a:t>children, but </a:t>
            </a:r>
            <a:r>
              <a:rPr dirty="0" sz="2400" spc="5" b="1">
                <a:latin typeface="Lucida Sans Unicode"/>
                <a:cs typeface="Lucida Sans Unicode"/>
              </a:rPr>
              <a:t>only </a:t>
            </a:r>
            <a:r>
              <a:rPr dirty="0" sz="2400" b="1">
                <a:latin typeface="Lucida Sans Unicode"/>
                <a:cs typeface="Lucida Sans Unicode"/>
              </a:rPr>
              <a:t>one</a:t>
            </a:r>
            <a:r>
              <a:rPr dirty="0" sz="2400" spc="-65" b="1">
                <a:latin typeface="Lucida Sans Unicode"/>
                <a:cs typeface="Lucida Sans Unicode"/>
              </a:rPr>
              <a:t> </a:t>
            </a:r>
            <a:r>
              <a:rPr dirty="0" sz="2400" b="1">
                <a:latin typeface="Lucida Sans Unicode"/>
                <a:cs typeface="Lucida Sans Unicode"/>
              </a:rPr>
              <a:t>parent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Nodes </a:t>
            </a:r>
            <a:r>
              <a:rPr dirty="0" sz="2400">
                <a:latin typeface="Lucida Sans Unicode"/>
                <a:cs typeface="Lucida Sans Unicode"/>
              </a:rPr>
              <a:t>with </a:t>
            </a:r>
            <a:r>
              <a:rPr dirty="0" sz="2400" spc="-5">
                <a:latin typeface="Lucida Sans Unicode"/>
                <a:cs typeface="Lucida Sans Unicode"/>
              </a:rPr>
              <a:t>the </a:t>
            </a:r>
            <a:r>
              <a:rPr dirty="0" sz="2400">
                <a:latin typeface="Lucida Sans Unicode"/>
                <a:cs typeface="Lucida Sans Unicode"/>
              </a:rPr>
              <a:t>same </a:t>
            </a:r>
            <a:r>
              <a:rPr dirty="0" sz="2400" spc="-5">
                <a:latin typeface="Lucida Sans Unicode"/>
                <a:cs typeface="Lucida Sans Unicode"/>
              </a:rPr>
              <a:t>parent </a:t>
            </a:r>
            <a:r>
              <a:rPr dirty="0" sz="2400">
                <a:latin typeface="Lucida Sans Unicode"/>
                <a:cs typeface="Lucida Sans Unicode"/>
              </a:rPr>
              <a:t>node </a:t>
            </a:r>
            <a:r>
              <a:rPr dirty="0" sz="2400" spc="-5">
                <a:latin typeface="Lucida Sans Unicode"/>
                <a:cs typeface="Lucida Sans Unicode"/>
              </a:rPr>
              <a:t>are referred to as</a:t>
            </a:r>
            <a:r>
              <a:rPr dirty="0" sz="2400" spc="11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siblings</a:t>
            </a:r>
            <a:endParaRPr sz="2400">
              <a:latin typeface="Lucida Sans Unicode"/>
              <a:cs typeface="Lucida Sans Unicode"/>
            </a:endParaRPr>
          </a:p>
          <a:p>
            <a:pPr marL="268605" indent="-256540">
              <a:lnSpc>
                <a:spcPts val="2855"/>
              </a:lnSpc>
              <a:spcBef>
                <a:spcPts val="45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400" spc="-5">
                <a:latin typeface="Lucida Sans Unicode"/>
                <a:cs typeface="Lucida Sans Unicode"/>
              </a:rPr>
              <a:t>The </a:t>
            </a:r>
            <a:r>
              <a:rPr dirty="0" sz="2400">
                <a:latin typeface="Lucida Console"/>
                <a:cs typeface="Lucida Console"/>
              </a:rPr>
              <a:t>html</a:t>
            </a:r>
            <a:r>
              <a:rPr dirty="0" sz="2400" spc="-605">
                <a:latin typeface="Lucida Console"/>
                <a:cs typeface="Lucida Consol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node </a:t>
            </a:r>
            <a:r>
              <a:rPr dirty="0" sz="2400" spc="-5">
                <a:latin typeface="Lucida Sans Unicode"/>
                <a:cs typeface="Lucida Sans Unicode"/>
              </a:rPr>
              <a:t>in </a:t>
            </a:r>
            <a:r>
              <a:rPr dirty="0" sz="2400">
                <a:latin typeface="Lucida Sans Unicode"/>
                <a:cs typeface="Lucida Sans Unicode"/>
              </a:rPr>
              <a:t>a </a:t>
            </a:r>
            <a:r>
              <a:rPr dirty="0" sz="2400" spc="-5">
                <a:latin typeface="Lucida Sans Unicode"/>
                <a:cs typeface="Lucida Sans Unicode"/>
              </a:rPr>
              <a:t>DOM tree is called the root node, </a:t>
            </a:r>
            <a:r>
              <a:rPr dirty="0" sz="2400">
                <a:latin typeface="Lucida Sans Unicode"/>
                <a:cs typeface="Lucida Sans Unicode"/>
              </a:rPr>
              <a:t>which </a:t>
            </a:r>
            <a:r>
              <a:rPr dirty="0" sz="2400" spc="-5">
                <a:latin typeface="Lucida Sans Unicode"/>
                <a:cs typeface="Lucida Sans Unicode"/>
              </a:rPr>
              <a:t>is the</a:t>
            </a:r>
            <a:endParaRPr sz="2400">
              <a:latin typeface="Lucida Sans Unicode"/>
              <a:cs typeface="Lucida Sans Unicode"/>
            </a:endParaRPr>
          </a:p>
          <a:p>
            <a:pPr marL="268605">
              <a:lnSpc>
                <a:spcPts val="2855"/>
              </a:lnSpc>
            </a:pPr>
            <a:r>
              <a:rPr dirty="0" sz="2400" spc="-5">
                <a:latin typeface="Lucida Sans Unicode"/>
                <a:cs typeface="Lucida Sans Unicode"/>
              </a:rPr>
              <a:t>parent </a:t>
            </a:r>
            <a:r>
              <a:rPr dirty="0" sz="2400">
                <a:latin typeface="Lucida Sans Unicode"/>
                <a:cs typeface="Lucida Sans Unicode"/>
              </a:rPr>
              <a:t>node </a:t>
            </a:r>
            <a:r>
              <a:rPr dirty="0" sz="2400" spc="-5">
                <a:latin typeface="Lucida Sans Unicode"/>
                <a:cs typeface="Lucida Sans Unicode"/>
              </a:rPr>
              <a:t>of all </a:t>
            </a:r>
            <a:r>
              <a:rPr dirty="0" sz="2400">
                <a:latin typeface="Lucida Sans Unicode"/>
                <a:cs typeface="Lucida Sans Unicode"/>
              </a:rPr>
              <a:t>HTML </a:t>
            </a:r>
            <a:r>
              <a:rPr dirty="0" sz="2400" spc="-5">
                <a:latin typeface="Lucida Sans Unicode"/>
                <a:cs typeface="Lucida Sans Unicode"/>
              </a:rPr>
              <a:t>elements in the</a:t>
            </a:r>
            <a:r>
              <a:rPr dirty="0" sz="2400" spc="70">
                <a:latin typeface="Lucida Sans Unicode"/>
                <a:cs typeface="Lucida Sans Unicode"/>
              </a:rPr>
              <a:t> </a:t>
            </a:r>
            <a:r>
              <a:rPr dirty="0" sz="2400" spc="-5">
                <a:latin typeface="Lucida Sans Unicode"/>
                <a:cs typeface="Lucida Sans Unicode"/>
              </a:rPr>
              <a:t>page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9033" y="652952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40" y="632407"/>
            <a:ext cx="9992106" cy="42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65646" y="6409131"/>
            <a:ext cx="28314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©1992-2012 by Pearson Education, Inc. </a:t>
            </a:r>
            <a:r>
              <a:rPr dirty="0" sz="1000" spc="-10">
                <a:latin typeface="Arial"/>
                <a:cs typeface="Arial"/>
              </a:rPr>
              <a:t>All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Rights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Reser</a:t>
            </a:r>
            <a:r>
              <a:rPr dirty="0" sz="1000" spc="-10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637" y="1445523"/>
            <a:ext cx="9645762" cy="221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557" y="572967"/>
            <a:ext cx="5891037" cy="543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288" y="3857701"/>
            <a:ext cx="113131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4135" algn="l"/>
              </a:tabLst>
            </a:pPr>
            <a:r>
              <a:rPr dirty="0" sz="1800">
                <a:latin typeface="Lucida Sans Unicode"/>
                <a:cs typeface="Lucida Sans Unicode"/>
              </a:rPr>
              <a:t>var </a:t>
            </a:r>
            <a:r>
              <a:rPr dirty="0" sz="1800" spc="-5">
                <a:latin typeface="Lucida Sans Unicode"/>
                <a:cs typeface="Lucida Sans Unicode"/>
              </a:rPr>
              <a:t>myElement</a:t>
            </a:r>
            <a:r>
              <a:rPr dirty="0" sz="1800" spc="2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=</a:t>
            </a:r>
            <a:r>
              <a:rPr dirty="0" sz="1800" spc="-5">
                <a:latin typeface="Lucida Sans Unicode"/>
                <a:cs typeface="Lucida Sans Unicode"/>
              </a:rPr>
              <a:t> document.getElementByID("intro");	</a:t>
            </a: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//returns the element object </a:t>
            </a:r>
            <a:r>
              <a:rPr dirty="0" sz="1800">
                <a:solidFill>
                  <a:srgbClr val="00AF50"/>
                </a:solidFill>
                <a:latin typeface="Lucida Sans Unicode"/>
                <a:cs typeface="Lucida Sans Unicode"/>
              </a:rPr>
              <a:t>with</a:t>
            </a: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00AF50"/>
                </a:solidFill>
                <a:latin typeface="Lucida Sans Unicode"/>
                <a:cs typeface="Lucida Sans Unicode"/>
              </a:rPr>
              <a:t>id="intro"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9730" y="6534061"/>
            <a:ext cx="156210" cy="2203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288" y="4406900"/>
            <a:ext cx="6572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ucida Sans Unicode"/>
                <a:cs typeface="Lucida Sans Unicode"/>
              </a:rPr>
              <a:t>var x =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myElement.document.getElementsByTagName("p");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3454" y="4406900"/>
            <a:ext cx="371030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//returns all &lt;p&gt; elements as</a:t>
            </a:r>
            <a:r>
              <a:rPr dirty="0" sz="1800" spc="-3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an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//array </a:t>
            </a:r>
            <a:r>
              <a:rPr dirty="0" sz="1800" spc="-10">
                <a:solidFill>
                  <a:srgbClr val="00AF50"/>
                </a:solidFill>
                <a:latin typeface="Lucida Sans Unicode"/>
                <a:cs typeface="Lucida Sans Unicode"/>
              </a:rPr>
              <a:t>inside</a:t>
            </a:r>
            <a:r>
              <a:rPr dirty="0" sz="1800" spc="45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myElement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88" y="5229555"/>
            <a:ext cx="59512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ucida Sans Unicode"/>
                <a:cs typeface="Lucida Sans Unicode"/>
              </a:rPr>
              <a:t>var x =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document.getElementsByClassName("major");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9054" y="5229555"/>
            <a:ext cx="46259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//returns all elements </a:t>
            </a:r>
            <a:r>
              <a:rPr dirty="0" sz="1800">
                <a:solidFill>
                  <a:srgbClr val="00AF50"/>
                </a:solidFill>
                <a:latin typeface="Lucida Sans Unicode"/>
                <a:cs typeface="Lucida Sans Unicode"/>
              </a:rPr>
              <a:t>with</a:t>
            </a:r>
            <a:r>
              <a:rPr dirty="0" sz="1800" spc="-4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Lucida Sans Unicode"/>
                <a:cs typeface="Lucida Sans Unicode"/>
              </a:rPr>
              <a:t>class="major"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9218930" cy="136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Exam</a:t>
            </a:r>
            <a:r>
              <a:rPr dirty="0" sz="2700">
                <a:latin typeface="Lucida Sans Unicode"/>
                <a:cs typeface="Lucida Sans Unicode"/>
              </a:rPr>
              <a:t>ple: </a:t>
            </a:r>
            <a:r>
              <a:rPr dirty="0" sz="2700" spc="-5">
                <a:latin typeface="Lucida Sans Unicode"/>
                <a:cs typeface="Lucida Sans Unicode"/>
              </a:rPr>
              <a:t>Returns all </a:t>
            </a:r>
            <a:r>
              <a:rPr dirty="0" sz="2700">
                <a:latin typeface="Lucida Sans Unicode"/>
                <a:cs typeface="Lucida Sans Unicode"/>
              </a:rPr>
              <a:t>&lt;p&gt; </a:t>
            </a:r>
            <a:r>
              <a:rPr dirty="0" sz="2700" spc="-5">
                <a:latin typeface="Lucida Sans Unicode"/>
                <a:cs typeface="Lucida Sans Unicode"/>
              </a:rPr>
              <a:t>elements with</a:t>
            </a:r>
            <a:r>
              <a:rPr dirty="0" sz="2700" spc="-8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class="intro"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</a:pPr>
            <a:r>
              <a:rPr dirty="0" sz="2700" spc="-5">
                <a:latin typeface="Lucida Sans Unicode"/>
                <a:cs typeface="Lucida Sans Unicode"/>
              </a:rPr>
              <a:t>var</a:t>
            </a:r>
            <a:r>
              <a:rPr dirty="0" sz="2700" spc="-2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x=document.</a:t>
            </a:r>
            <a:r>
              <a:rPr dirty="0" sz="2850" spc="-35" i="1">
                <a:latin typeface="Lucida Sans Unicode"/>
                <a:cs typeface="Lucida Sans Unicode"/>
              </a:rPr>
              <a:t>querySelectorAll</a:t>
            </a:r>
            <a:r>
              <a:rPr dirty="0" sz="2700" spc="-35">
                <a:latin typeface="Lucida Sans Unicode"/>
                <a:cs typeface="Lucida Sans Unicode"/>
              </a:rPr>
              <a:t>("p.intro");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61" y="572967"/>
            <a:ext cx="10184139" cy="543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9730" y="6534061"/>
            <a:ext cx="156210" cy="2203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9932670" cy="413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>
                <a:latin typeface="Lucida Sans Unicode"/>
                <a:cs typeface="Lucida Sans Unicode"/>
              </a:rPr>
              <a:t>U</a:t>
            </a:r>
            <a:r>
              <a:rPr dirty="0" sz="2700">
                <a:latin typeface="Lucida Sans Unicode"/>
                <a:cs typeface="Lucida Sans Unicode"/>
              </a:rPr>
              <a:t>se </a:t>
            </a:r>
            <a:r>
              <a:rPr dirty="0" sz="2700" spc="-5">
                <a:latin typeface="Lucida Sans Unicode"/>
                <a:cs typeface="Lucida Sans Unicode"/>
              </a:rPr>
              <a:t>the dot (.) operator to access element attribute</a:t>
            </a:r>
            <a:r>
              <a:rPr dirty="0" sz="2700" spc="-3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values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700" spc="-5">
                <a:latin typeface="Lucida Sans Unicode"/>
                <a:cs typeface="Lucida Sans Unicode"/>
              </a:rPr>
              <a:t>Example:</a:t>
            </a:r>
            <a:endParaRPr sz="27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09"/>
              </a:spcBef>
            </a:pPr>
            <a:r>
              <a:rPr dirty="0" sz="2700">
                <a:latin typeface="Lucida Sans Unicode"/>
                <a:cs typeface="Lucida Sans Unicode"/>
              </a:rPr>
              <a:t>&lt;html&gt;…</a:t>
            </a:r>
            <a:endParaRPr sz="2700">
              <a:latin typeface="Lucida Sans Unicode"/>
              <a:cs typeface="Lucida Sans Unicode"/>
            </a:endParaRPr>
          </a:p>
          <a:p>
            <a:pPr marL="1731645">
              <a:lnSpc>
                <a:spcPct val="100000"/>
              </a:lnSpc>
              <a:spcBef>
                <a:spcPts val="395"/>
              </a:spcBef>
            </a:pPr>
            <a:r>
              <a:rPr dirty="0" sz="2700" spc="-5">
                <a:latin typeface="Lucida Sans Unicode"/>
                <a:cs typeface="Lucida Sans Unicode"/>
              </a:rPr>
              <a:t>&lt;img id=“myImage” src=“oldpic.jpg”&gt;</a:t>
            </a:r>
            <a:r>
              <a:rPr dirty="0" sz="2700" spc="2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…</a:t>
            </a:r>
            <a:endParaRPr sz="2700">
              <a:latin typeface="Lucida Sans Unicode"/>
              <a:cs typeface="Lucida Sans Unicode"/>
            </a:endParaRPr>
          </a:p>
          <a:p>
            <a:pPr marL="817244">
              <a:lnSpc>
                <a:spcPct val="100000"/>
              </a:lnSpc>
              <a:spcBef>
                <a:spcPts val="400"/>
              </a:spcBef>
            </a:pPr>
            <a:r>
              <a:rPr dirty="0" sz="2700">
                <a:latin typeface="Lucida Sans Unicode"/>
                <a:cs typeface="Lucida Sans Unicode"/>
              </a:rPr>
              <a:t>&lt;/html&gt;</a:t>
            </a:r>
            <a:endParaRPr sz="2700">
              <a:latin typeface="Lucida Sans Unicode"/>
              <a:cs typeface="Lucida Sans Unicode"/>
            </a:endParaRPr>
          </a:p>
          <a:p>
            <a:pPr marL="817244" marR="1623695">
              <a:lnSpc>
                <a:spcPct val="112300"/>
              </a:lnSpc>
              <a:spcBef>
                <a:spcPts val="3645"/>
              </a:spcBef>
            </a:pPr>
            <a:r>
              <a:rPr dirty="0" sz="2700" spc="-5">
                <a:latin typeface="Lucida Sans Unicode"/>
                <a:cs typeface="Lucida Sans Unicode"/>
              </a:rPr>
              <a:t>var x=document.getElementById(‘myImage’);  x.src </a:t>
            </a:r>
            <a:r>
              <a:rPr dirty="0" sz="2700">
                <a:latin typeface="Lucida Sans Unicode"/>
                <a:cs typeface="Lucida Sans Unicode"/>
              </a:rPr>
              <a:t>=</a:t>
            </a:r>
            <a:r>
              <a:rPr dirty="0" sz="2700" spc="-20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“newpic.jpg”;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9989" y="572967"/>
            <a:ext cx="6122688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9730" y="6534061"/>
            <a:ext cx="156210" cy="2203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3776853"/>
            <a:ext cx="88106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Lucida Sans Unicode"/>
                <a:cs typeface="Lucida Sans Unicode"/>
              </a:rPr>
              <a:t>var </a:t>
            </a:r>
            <a:r>
              <a:rPr dirty="0" sz="2700">
                <a:latin typeface="Lucida Sans Unicode"/>
                <a:cs typeface="Lucida Sans Unicode"/>
              </a:rPr>
              <a:t>x =</a:t>
            </a:r>
            <a:r>
              <a:rPr dirty="0" sz="2700" spc="-8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document.getElementsByTagName("form")[0]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4190206"/>
            <a:ext cx="1834514" cy="948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dirty="0" sz="2700" spc="-5">
                <a:latin typeface="Lucida Sans Unicode"/>
                <a:cs typeface="Lucida Sans Unicode"/>
              </a:rPr>
              <a:t>x.fullName  x.address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151" y="4190206"/>
            <a:ext cx="6436995" cy="9486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700" spc="-10">
                <a:solidFill>
                  <a:srgbClr val="00AF50"/>
                </a:solidFill>
                <a:latin typeface="Lucida Sans Unicode"/>
                <a:cs typeface="Lucida Sans Unicode"/>
              </a:rPr>
              <a:t>//references </a:t>
            </a: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the </a:t>
            </a:r>
            <a:r>
              <a:rPr dirty="0" sz="2700">
                <a:solidFill>
                  <a:srgbClr val="00AF50"/>
                </a:solidFill>
                <a:latin typeface="Lucida Sans Unicode"/>
                <a:cs typeface="Lucida Sans Unicode"/>
              </a:rPr>
              <a:t>fullName </a:t>
            </a: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text</a:t>
            </a:r>
            <a:r>
              <a:rPr dirty="0" sz="2700" spc="-65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00AF50"/>
                </a:solidFill>
                <a:latin typeface="Lucida Sans Unicode"/>
                <a:cs typeface="Lucida Sans Unicode"/>
              </a:rPr>
              <a:t>input</a:t>
            </a:r>
            <a:endParaRPr sz="27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400"/>
              </a:spcBef>
            </a:pP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//refrences the address </a:t>
            </a:r>
            <a:r>
              <a:rPr dirty="0" sz="2700" spc="-10">
                <a:solidFill>
                  <a:srgbClr val="00AF50"/>
                </a:solidFill>
                <a:latin typeface="Lucida Sans Unicode"/>
                <a:cs typeface="Lucida Sans Unicode"/>
              </a:rPr>
              <a:t>textarea</a:t>
            </a:r>
            <a:r>
              <a:rPr dirty="0" sz="2700" spc="-85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00AF50"/>
                </a:solidFill>
                <a:latin typeface="Lucida Sans Unicode"/>
                <a:cs typeface="Lucida Sans Unicode"/>
              </a:rPr>
              <a:t>input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992" y="572967"/>
            <a:ext cx="9356604" cy="53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1832" y="1481327"/>
            <a:ext cx="9994392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09730" y="6534061"/>
            <a:ext cx="156210" cy="2203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48" y="572954"/>
            <a:ext cx="3992156" cy="53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068" y="1415542"/>
            <a:ext cx="9690735" cy="375983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p</a:t>
            </a:r>
            <a:r>
              <a:rPr dirty="0" sz="2700" spc="-5">
                <a:latin typeface="Lucida Sans Unicode"/>
                <a:cs typeface="Lucida Sans Unicode"/>
              </a:rPr>
              <a:t>arentNode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childNodes[nodenumber]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firstChild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lastChild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nextSibling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dirty="0" sz="2700" spc="-5">
                <a:latin typeface="Lucida Sans Unicode"/>
                <a:cs typeface="Lucida Sans Unicode"/>
              </a:rPr>
              <a:t>previousSibling</a:t>
            </a:r>
            <a:endParaRPr sz="2700">
              <a:latin typeface="Lucida Sans Unicode"/>
              <a:cs typeface="Lucida Sans Unicode"/>
            </a:endParaRPr>
          </a:p>
          <a:p>
            <a:pPr marL="335915">
              <a:lnSpc>
                <a:spcPct val="100000"/>
              </a:lnSpc>
              <a:spcBef>
                <a:spcPts val="3250"/>
              </a:spcBef>
            </a:pPr>
            <a:r>
              <a:rPr dirty="0" sz="1800">
                <a:latin typeface="Lucida Sans Unicode"/>
                <a:cs typeface="Lucida Sans Unicode"/>
              </a:rPr>
              <a:t>Note: A </a:t>
            </a:r>
            <a:r>
              <a:rPr dirty="0" sz="1800" spc="-5">
                <a:latin typeface="Lucida Sans Unicode"/>
                <a:cs typeface="Lucida Sans Unicode"/>
              </a:rPr>
              <a:t>whitespace character is an </a:t>
            </a:r>
            <a:r>
              <a:rPr dirty="0" sz="1800">
                <a:latin typeface="Lucida Sans Unicode"/>
                <a:cs typeface="Lucida Sans Unicode"/>
              </a:rPr>
              <a:t>empty </a:t>
            </a:r>
            <a:r>
              <a:rPr dirty="0" sz="1800" spc="-5">
                <a:latin typeface="Lucida Sans Unicode"/>
                <a:cs typeface="Lucida Sans Unicode"/>
              </a:rPr>
              <a:t>space without </a:t>
            </a:r>
            <a:r>
              <a:rPr dirty="0" sz="1800">
                <a:latin typeface="Lucida Sans Unicode"/>
                <a:cs typeface="Lucida Sans Unicode"/>
              </a:rPr>
              <a:t>any </a:t>
            </a:r>
            <a:r>
              <a:rPr dirty="0" sz="1800" spc="-5">
                <a:latin typeface="Lucida Sans Unicode"/>
                <a:cs typeface="Lucida Sans Unicode"/>
              </a:rPr>
              <a:t>visual representation</a:t>
            </a:r>
            <a:r>
              <a:rPr dirty="0" sz="1800" spc="8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in</a:t>
            </a:r>
            <a:endParaRPr sz="1800">
              <a:latin typeface="Lucida Sans Unicode"/>
              <a:cs typeface="Lucida Sans Unicode"/>
            </a:endParaRPr>
          </a:p>
          <a:p>
            <a:pPr marL="33591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Lucida Sans Unicode"/>
                <a:cs typeface="Lucida Sans Unicode"/>
              </a:rPr>
              <a:t>your page. </a:t>
            </a: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10">
                <a:latin typeface="Lucida Sans Unicode"/>
                <a:cs typeface="Lucida Sans Unicode"/>
              </a:rPr>
              <a:t>child/sibling </a:t>
            </a:r>
            <a:r>
              <a:rPr dirty="0" sz="1800" spc="-5">
                <a:latin typeface="Lucida Sans Unicode"/>
                <a:cs typeface="Lucida Sans Unicode"/>
              </a:rPr>
              <a:t>node can be </a:t>
            </a:r>
            <a:r>
              <a:rPr dirty="0" sz="1800">
                <a:latin typeface="Lucida Sans Unicode"/>
                <a:cs typeface="Lucida Sans Unicode"/>
              </a:rPr>
              <a:t>a</a:t>
            </a:r>
            <a:r>
              <a:rPr dirty="0" sz="1800" spc="10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whitespace.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3895" y="6381662"/>
            <a:ext cx="3133725" cy="3727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90"/>
              </a:spcBef>
            </a:pPr>
            <a:r>
              <a:rPr dirty="0" sz="1000" spc="-10">
                <a:latin typeface="Lucida Sans Unicode"/>
                <a:cs typeface="Lucida Sans Unicode"/>
              </a:rPr>
              <a:t>©1992-2012 </a:t>
            </a:r>
            <a:r>
              <a:rPr dirty="0" sz="1000" spc="-5">
                <a:latin typeface="Lucida Sans Unicode"/>
                <a:cs typeface="Lucida Sans Unicode"/>
              </a:rPr>
              <a:t>by Pearson Education, Inc. All</a:t>
            </a:r>
            <a:r>
              <a:rPr dirty="0" sz="1000" spc="45"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Lucida Sans Unicode"/>
                <a:cs typeface="Lucida Sans Unicode"/>
              </a:rPr>
              <a:t>Rights</a:t>
            </a:r>
            <a:endParaRPr sz="10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5">
                <a:latin typeface="Lucida Sans Unicode"/>
                <a:cs typeface="Lucida Sans Unicode"/>
              </a:rPr>
              <a:t>R</a:t>
            </a:r>
            <a:r>
              <a:rPr dirty="0" sz="1000" spc="-10">
                <a:latin typeface="Lucida Sans Unicode"/>
                <a:cs typeface="Lucida Sans Unicode"/>
              </a:rPr>
              <a:t>e</a:t>
            </a:r>
            <a:r>
              <a:rPr dirty="0" sz="1000" spc="-15">
                <a:latin typeface="Lucida Sans Unicode"/>
                <a:cs typeface="Lucida Sans Unicode"/>
              </a:rPr>
              <a:t>s</a:t>
            </a:r>
            <a:r>
              <a:rPr dirty="0" sz="1000" spc="-10">
                <a:latin typeface="Lucida Sans Unicode"/>
                <a:cs typeface="Lucida Sans Unicode"/>
              </a:rPr>
              <a:t>erv</a:t>
            </a:r>
            <a:r>
              <a:rPr dirty="0" sz="1000" spc="-15">
                <a:latin typeface="Lucida Sans Unicode"/>
                <a:cs typeface="Lucida Sans Unicode"/>
              </a:rPr>
              <a:t>e</a:t>
            </a:r>
            <a:r>
              <a:rPr dirty="0" sz="1000" spc="-10">
                <a:latin typeface="Lucida Sans Unicode"/>
                <a:cs typeface="Lucida Sans Unicode"/>
              </a:rPr>
              <a:t>d.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9730" y="6534061"/>
            <a:ext cx="156210" cy="22034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5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Wang, Alan</dc:creator>
  <dc:title>JavaScript with DOM</dc:title>
  <dcterms:created xsi:type="dcterms:W3CDTF">2023-12-28T09:17:43Z</dcterms:created>
  <dcterms:modified xsi:type="dcterms:W3CDTF">2023-12-28T09:17:43Z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2023-12-28T00:00:00Z</vt:filetime>
  </property>
</Properties>
</file>