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D9F6ED-0A9A-45BE-89C4-13E998C33CD9}"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AA554028-9A11-4201-90A5-A8E8A59D74B0}">
      <dgm:prSet/>
      <dgm:spPr/>
      <dgm:t>
        <a:bodyPr/>
        <a:lstStyle/>
        <a:p>
          <a:r>
            <a:rPr lang="es-ES"/>
            <a:t>¿Cuales son los 5 países principales en los cuales hubieron más cantidad de muertes? </a:t>
          </a:r>
          <a:endParaRPr lang="en-US"/>
        </a:p>
      </dgm:t>
    </dgm:pt>
    <dgm:pt modelId="{A0160A3C-EC0F-4908-A5F5-70DA25CC393C}" type="parTrans" cxnId="{DF3CBBA4-9907-4483-8994-5117835DC594}">
      <dgm:prSet/>
      <dgm:spPr/>
      <dgm:t>
        <a:bodyPr/>
        <a:lstStyle/>
        <a:p>
          <a:endParaRPr lang="en-US"/>
        </a:p>
      </dgm:t>
    </dgm:pt>
    <dgm:pt modelId="{19D7AF0F-949A-42B8-A3AF-77881C35070C}" type="sibTrans" cxnId="{DF3CBBA4-9907-4483-8994-5117835DC594}">
      <dgm:prSet/>
      <dgm:spPr/>
      <dgm:t>
        <a:bodyPr/>
        <a:lstStyle/>
        <a:p>
          <a:endParaRPr lang="en-US"/>
        </a:p>
      </dgm:t>
    </dgm:pt>
    <dgm:pt modelId="{B4524CA0-E0FD-4A04-A53A-84736EB71E7D}">
      <dgm:prSet/>
      <dgm:spPr/>
      <dgm:t>
        <a:bodyPr/>
        <a:lstStyle/>
        <a:p>
          <a:r>
            <a:rPr lang="es-ES"/>
            <a:t>Segun la cantidad de casos de Covid, cuantos finalizaron en muertes y cuantos se recuperaron? </a:t>
          </a:r>
          <a:endParaRPr lang="en-US"/>
        </a:p>
      </dgm:t>
    </dgm:pt>
    <dgm:pt modelId="{FC0303AE-3D90-40FD-84D8-7F2F46AA9F56}" type="parTrans" cxnId="{10270F43-6172-42AF-8A9C-69FCDB236690}">
      <dgm:prSet/>
      <dgm:spPr/>
      <dgm:t>
        <a:bodyPr/>
        <a:lstStyle/>
        <a:p>
          <a:endParaRPr lang="en-US"/>
        </a:p>
      </dgm:t>
    </dgm:pt>
    <dgm:pt modelId="{E6E49AA2-581E-494A-BA32-D197D5EBD0B7}" type="sibTrans" cxnId="{10270F43-6172-42AF-8A9C-69FCDB236690}">
      <dgm:prSet/>
      <dgm:spPr/>
      <dgm:t>
        <a:bodyPr/>
        <a:lstStyle/>
        <a:p>
          <a:endParaRPr lang="en-US"/>
        </a:p>
      </dgm:t>
    </dgm:pt>
    <dgm:pt modelId="{BE7739E5-F202-4D6C-A4B0-103F67D09A60}">
      <dgm:prSet/>
      <dgm:spPr/>
      <dgm:t>
        <a:bodyPr/>
        <a:lstStyle/>
        <a:p>
          <a:r>
            <a:rPr lang="es-ES"/>
            <a:t>De los casos activos actualmente, cuantos terminaron en muertes y cuantos se recuperaron? </a:t>
          </a:r>
          <a:endParaRPr lang="en-US"/>
        </a:p>
      </dgm:t>
    </dgm:pt>
    <dgm:pt modelId="{F6C45E28-EF0C-4243-AC4E-B3355FCF559D}" type="parTrans" cxnId="{6B03FE57-93B6-403E-B438-58CF14F43089}">
      <dgm:prSet/>
      <dgm:spPr/>
      <dgm:t>
        <a:bodyPr/>
        <a:lstStyle/>
        <a:p>
          <a:endParaRPr lang="en-US"/>
        </a:p>
      </dgm:t>
    </dgm:pt>
    <dgm:pt modelId="{A459FD73-5E0B-437F-BAF4-A7FE2D6B5705}" type="sibTrans" cxnId="{6B03FE57-93B6-403E-B438-58CF14F43089}">
      <dgm:prSet/>
      <dgm:spPr/>
      <dgm:t>
        <a:bodyPr/>
        <a:lstStyle/>
        <a:p>
          <a:endParaRPr lang="en-US"/>
        </a:p>
      </dgm:t>
    </dgm:pt>
    <dgm:pt modelId="{F4D05DC4-984A-4491-BFA5-CA7986D15E7F}">
      <dgm:prSet/>
      <dgm:spPr/>
      <dgm:t>
        <a:bodyPr/>
        <a:lstStyle/>
        <a:p>
          <a:r>
            <a:rPr lang="es-ES"/>
            <a:t>¿Cuales son los 5 países principales en los cuales, hay mas casos activos?</a:t>
          </a:r>
          <a:endParaRPr lang="en-US"/>
        </a:p>
      </dgm:t>
    </dgm:pt>
    <dgm:pt modelId="{8AD1D030-B0F5-4AB3-A464-AD2FF1F9409F}" type="parTrans" cxnId="{0050A04A-8318-4FE3-98E8-763A50D1950B}">
      <dgm:prSet/>
      <dgm:spPr/>
      <dgm:t>
        <a:bodyPr/>
        <a:lstStyle/>
        <a:p>
          <a:endParaRPr lang="en-US"/>
        </a:p>
      </dgm:t>
    </dgm:pt>
    <dgm:pt modelId="{2F5F1E94-B74D-44C9-AC38-2F18CA7751BC}" type="sibTrans" cxnId="{0050A04A-8318-4FE3-98E8-763A50D1950B}">
      <dgm:prSet/>
      <dgm:spPr/>
      <dgm:t>
        <a:bodyPr/>
        <a:lstStyle/>
        <a:p>
          <a:endParaRPr lang="en-US"/>
        </a:p>
      </dgm:t>
    </dgm:pt>
    <dgm:pt modelId="{1AF74A97-AE23-41DA-9B23-9E7D7C88CD5C}">
      <dgm:prSet/>
      <dgm:spPr/>
      <dgm:t>
        <a:bodyPr/>
        <a:lstStyle/>
        <a:p>
          <a:r>
            <a:rPr lang="es-ES"/>
            <a:t>¿Cuáles son los 5 países principales en los cuales, hay más casos recuperados? </a:t>
          </a:r>
          <a:endParaRPr lang="en-US"/>
        </a:p>
      </dgm:t>
    </dgm:pt>
    <dgm:pt modelId="{259D62CE-D626-41A2-9EB1-FCB17F116504}" type="parTrans" cxnId="{AE38D225-C74D-4375-8D07-8391A4044B30}">
      <dgm:prSet/>
      <dgm:spPr/>
      <dgm:t>
        <a:bodyPr/>
        <a:lstStyle/>
        <a:p>
          <a:endParaRPr lang="en-US"/>
        </a:p>
      </dgm:t>
    </dgm:pt>
    <dgm:pt modelId="{00F59182-FB26-4461-BD5A-9139D1DE12D6}" type="sibTrans" cxnId="{AE38D225-C74D-4375-8D07-8391A4044B30}">
      <dgm:prSet/>
      <dgm:spPr/>
      <dgm:t>
        <a:bodyPr/>
        <a:lstStyle/>
        <a:p>
          <a:endParaRPr lang="en-US"/>
        </a:p>
      </dgm:t>
    </dgm:pt>
    <dgm:pt modelId="{3F312761-69D8-4B2F-9254-55310228337F}" type="pres">
      <dgm:prSet presAssocID="{C4D9F6ED-0A9A-45BE-89C4-13E998C33CD9}" presName="Name0" presStyleCnt="0">
        <dgm:presLayoutVars>
          <dgm:dir/>
          <dgm:resizeHandles val="exact"/>
        </dgm:presLayoutVars>
      </dgm:prSet>
      <dgm:spPr/>
    </dgm:pt>
    <dgm:pt modelId="{885E87FF-AE70-4059-A540-376D5927CB32}" type="pres">
      <dgm:prSet presAssocID="{AA554028-9A11-4201-90A5-A8E8A59D74B0}" presName="node" presStyleLbl="node1" presStyleIdx="0" presStyleCnt="5">
        <dgm:presLayoutVars>
          <dgm:bulletEnabled val="1"/>
        </dgm:presLayoutVars>
      </dgm:prSet>
      <dgm:spPr/>
    </dgm:pt>
    <dgm:pt modelId="{7EB6FFD9-C6CF-4E75-82D0-A7833611B2DE}" type="pres">
      <dgm:prSet presAssocID="{19D7AF0F-949A-42B8-A3AF-77881C35070C}" presName="sibTrans" presStyleLbl="sibTrans1D1" presStyleIdx="0" presStyleCnt="4"/>
      <dgm:spPr/>
    </dgm:pt>
    <dgm:pt modelId="{F99AA862-36DD-46CD-9A5A-F013F1198E5D}" type="pres">
      <dgm:prSet presAssocID="{19D7AF0F-949A-42B8-A3AF-77881C35070C}" presName="connectorText" presStyleLbl="sibTrans1D1" presStyleIdx="0" presStyleCnt="4"/>
      <dgm:spPr/>
    </dgm:pt>
    <dgm:pt modelId="{A383EC8C-B136-4A73-B2D6-0CA8905B06BE}" type="pres">
      <dgm:prSet presAssocID="{B4524CA0-E0FD-4A04-A53A-84736EB71E7D}" presName="node" presStyleLbl="node1" presStyleIdx="1" presStyleCnt="5">
        <dgm:presLayoutVars>
          <dgm:bulletEnabled val="1"/>
        </dgm:presLayoutVars>
      </dgm:prSet>
      <dgm:spPr/>
    </dgm:pt>
    <dgm:pt modelId="{9270A45B-CB88-4962-9BB0-F1A9672905EF}" type="pres">
      <dgm:prSet presAssocID="{E6E49AA2-581E-494A-BA32-D197D5EBD0B7}" presName="sibTrans" presStyleLbl="sibTrans1D1" presStyleIdx="1" presStyleCnt="4"/>
      <dgm:spPr/>
    </dgm:pt>
    <dgm:pt modelId="{21EE77BC-5409-4194-BD89-9D552DA882E4}" type="pres">
      <dgm:prSet presAssocID="{E6E49AA2-581E-494A-BA32-D197D5EBD0B7}" presName="connectorText" presStyleLbl="sibTrans1D1" presStyleIdx="1" presStyleCnt="4"/>
      <dgm:spPr/>
    </dgm:pt>
    <dgm:pt modelId="{11877249-EF35-4536-945D-7990696BA39D}" type="pres">
      <dgm:prSet presAssocID="{BE7739E5-F202-4D6C-A4B0-103F67D09A60}" presName="node" presStyleLbl="node1" presStyleIdx="2" presStyleCnt="5">
        <dgm:presLayoutVars>
          <dgm:bulletEnabled val="1"/>
        </dgm:presLayoutVars>
      </dgm:prSet>
      <dgm:spPr/>
    </dgm:pt>
    <dgm:pt modelId="{DC50116A-ACD2-4614-A6FD-3CD66051E367}" type="pres">
      <dgm:prSet presAssocID="{A459FD73-5E0B-437F-BAF4-A7FE2D6B5705}" presName="sibTrans" presStyleLbl="sibTrans1D1" presStyleIdx="2" presStyleCnt="4"/>
      <dgm:spPr/>
    </dgm:pt>
    <dgm:pt modelId="{2CDEDBE2-FCF6-4C95-86D1-D687B6F7B02D}" type="pres">
      <dgm:prSet presAssocID="{A459FD73-5E0B-437F-BAF4-A7FE2D6B5705}" presName="connectorText" presStyleLbl="sibTrans1D1" presStyleIdx="2" presStyleCnt="4"/>
      <dgm:spPr/>
    </dgm:pt>
    <dgm:pt modelId="{A61D833A-57CE-4C73-9005-2D8FDBA215FC}" type="pres">
      <dgm:prSet presAssocID="{F4D05DC4-984A-4491-BFA5-CA7986D15E7F}" presName="node" presStyleLbl="node1" presStyleIdx="3" presStyleCnt="5">
        <dgm:presLayoutVars>
          <dgm:bulletEnabled val="1"/>
        </dgm:presLayoutVars>
      </dgm:prSet>
      <dgm:spPr/>
    </dgm:pt>
    <dgm:pt modelId="{0B33DCE3-1C1F-4555-8647-61D637419D47}" type="pres">
      <dgm:prSet presAssocID="{2F5F1E94-B74D-44C9-AC38-2F18CA7751BC}" presName="sibTrans" presStyleLbl="sibTrans1D1" presStyleIdx="3" presStyleCnt="4"/>
      <dgm:spPr/>
    </dgm:pt>
    <dgm:pt modelId="{87983D16-DE73-4668-B8FD-49DFE26734BC}" type="pres">
      <dgm:prSet presAssocID="{2F5F1E94-B74D-44C9-AC38-2F18CA7751BC}" presName="connectorText" presStyleLbl="sibTrans1D1" presStyleIdx="3" presStyleCnt="4"/>
      <dgm:spPr/>
    </dgm:pt>
    <dgm:pt modelId="{C0FC329C-A51A-4267-8391-E02DECBC0918}" type="pres">
      <dgm:prSet presAssocID="{1AF74A97-AE23-41DA-9B23-9E7D7C88CD5C}" presName="node" presStyleLbl="node1" presStyleIdx="4" presStyleCnt="5">
        <dgm:presLayoutVars>
          <dgm:bulletEnabled val="1"/>
        </dgm:presLayoutVars>
      </dgm:prSet>
      <dgm:spPr/>
    </dgm:pt>
  </dgm:ptLst>
  <dgm:cxnLst>
    <dgm:cxn modelId="{A0DA150C-BE63-4106-952E-B22F88F23A7E}" type="presOf" srcId="{19D7AF0F-949A-42B8-A3AF-77881C35070C}" destId="{7EB6FFD9-C6CF-4E75-82D0-A7833611B2DE}" srcOrd="0" destOrd="0" presId="urn:microsoft.com/office/officeart/2016/7/layout/RepeatingBendingProcessNew"/>
    <dgm:cxn modelId="{A117D722-ED55-46C4-ACD6-A67C4BAB02AC}" type="presOf" srcId="{BE7739E5-F202-4D6C-A4B0-103F67D09A60}" destId="{11877249-EF35-4536-945D-7990696BA39D}" srcOrd="0" destOrd="0" presId="urn:microsoft.com/office/officeart/2016/7/layout/RepeatingBendingProcessNew"/>
    <dgm:cxn modelId="{AE38D225-C74D-4375-8D07-8391A4044B30}" srcId="{C4D9F6ED-0A9A-45BE-89C4-13E998C33CD9}" destId="{1AF74A97-AE23-41DA-9B23-9E7D7C88CD5C}" srcOrd="4" destOrd="0" parTransId="{259D62CE-D626-41A2-9EB1-FCB17F116504}" sibTransId="{00F59182-FB26-4461-BD5A-9139D1DE12D6}"/>
    <dgm:cxn modelId="{56003028-DABB-47C0-85E2-AEFA3C0EC042}" type="presOf" srcId="{19D7AF0F-949A-42B8-A3AF-77881C35070C}" destId="{F99AA862-36DD-46CD-9A5A-F013F1198E5D}" srcOrd="1" destOrd="0" presId="urn:microsoft.com/office/officeart/2016/7/layout/RepeatingBendingProcessNew"/>
    <dgm:cxn modelId="{10270F43-6172-42AF-8A9C-69FCDB236690}" srcId="{C4D9F6ED-0A9A-45BE-89C4-13E998C33CD9}" destId="{B4524CA0-E0FD-4A04-A53A-84736EB71E7D}" srcOrd="1" destOrd="0" parTransId="{FC0303AE-3D90-40FD-84D8-7F2F46AA9F56}" sibTransId="{E6E49AA2-581E-494A-BA32-D197D5EBD0B7}"/>
    <dgm:cxn modelId="{709DE145-77E0-4588-A3E2-B3A8EE544266}" type="presOf" srcId="{E6E49AA2-581E-494A-BA32-D197D5EBD0B7}" destId="{21EE77BC-5409-4194-BD89-9D552DA882E4}" srcOrd="1" destOrd="0" presId="urn:microsoft.com/office/officeart/2016/7/layout/RepeatingBendingProcessNew"/>
    <dgm:cxn modelId="{0050A04A-8318-4FE3-98E8-763A50D1950B}" srcId="{C4D9F6ED-0A9A-45BE-89C4-13E998C33CD9}" destId="{F4D05DC4-984A-4491-BFA5-CA7986D15E7F}" srcOrd="3" destOrd="0" parTransId="{8AD1D030-B0F5-4AB3-A464-AD2FF1F9409F}" sibTransId="{2F5F1E94-B74D-44C9-AC38-2F18CA7751BC}"/>
    <dgm:cxn modelId="{1AA7A250-63D8-4DBD-B00A-8E5887C89781}" type="presOf" srcId="{AA554028-9A11-4201-90A5-A8E8A59D74B0}" destId="{885E87FF-AE70-4059-A540-376D5927CB32}" srcOrd="0" destOrd="0" presId="urn:microsoft.com/office/officeart/2016/7/layout/RepeatingBendingProcessNew"/>
    <dgm:cxn modelId="{1AF4FA75-557B-4664-A7F6-4DD6ED464734}" type="presOf" srcId="{1AF74A97-AE23-41DA-9B23-9E7D7C88CD5C}" destId="{C0FC329C-A51A-4267-8391-E02DECBC0918}" srcOrd="0" destOrd="0" presId="urn:microsoft.com/office/officeart/2016/7/layout/RepeatingBendingProcessNew"/>
    <dgm:cxn modelId="{6B03FE57-93B6-403E-B438-58CF14F43089}" srcId="{C4D9F6ED-0A9A-45BE-89C4-13E998C33CD9}" destId="{BE7739E5-F202-4D6C-A4B0-103F67D09A60}" srcOrd="2" destOrd="0" parTransId="{F6C45E28-EF0C-4243-AC4E-B3355FCF559D}" sibTransId="{A459FD73-5E0B-437F-BAF4-A7FE2D6B5705}"/>
    <dgm:cxn modelId="{B753F679-ED9C-48B6-828A-0C5F96A480F9}" type="presOf" srcId="{2F5F1E94-B74D-44C9-AC38-2F18CA7751BC}" destId="{0B33DCE3-1C1F-4555-8647-61D637419D47}" srcOrd="0" destOrd="0" presId="urn:microsoft.com/office/officeart/2016/7/layout/RepeatingBendingProcessNew"/>
    <dgm:cxn modelId="{F2053E84-E4A3-4953-8BC3-6B7A951E4F33}" type="presOf" srcId="{B4524CA0-E0FD-4A04-A53A-84736EB71E7D}" destId="{A383EC8C-B136-4A73-B2D6-0CA8905B06BE}" srcOrd="0" destOrd="0" presId="urn:microsoft.com/office/officeart/2016/7/layout/RepeatingBendingProcessNew"/>
    <dgm:cxn modelId="{DF3CBBA4-9907-4483-8994-5117835DC594}" srcId="{C4D9F6ED-0A9A-45BE-89C4-13E998C33CD9}" destId="{AA554028-9A11-4201-90A5-A8E8A59D74B0}" srcOrd="0" destOrd="0" parTransId="{A0160A3C-EC0F-4908-A5F5-70DA25CC393C}" sibTransId="{19D7AF0F-949A-42B8-A3AF-77881C35070C}"/>
    <dgm:cxn modelId="{703100BB-4691-41CC-B0D1-F44CC870585B}" type="presOf" srcId="{2F5F1E94-B74D-44C9-AC38-2F18CA7751BC}" destId="{87983D16-DE73-4668-B8FD-49DFE26734BC}" srcOrd="1" destOrd="0" presId="urn:microsoft.com/office/officeart/2016/7/layout/RepeatingBendingProcessNew"/>
    <dgm:cxn modelId="{1E5064C9-2B12-4635-AB22-1DB983540145}" type="presOf" srcId="{E6E49AA2-581E-494A-BA32-D197D5EBD0B7}" destId="{9270A45B-CB88-4962-9BB0-F1A9672905EF}" srcOrd="0" destOrd="0" presId="urn:microsoft.com/office/officeart/2016/7/layout/RepeatingBendingProcessNew"/>
    <dgm:cxn modelId="{1C8DDFCF-B9CA-4CE1-AA9D-BB476A321121}" type="presOf" srcId="{A459FD73-5E0B-437F-BAF4-A7FE2D6B5705}" destId="{2CDEDBE2-FCF6-4C95-86D1-D687B6F7B02D}" srcOrd="1" destOrd="0" presId="urn:microsoft.com/office/officeart/2016/7/layout/RepeatingBendingProcessNew"/>
    <dgm:cxn modelId="{8B5D9BDA-E3E7-4D11-9A5D-EB6493F64B7E}" type="presOf" srcId="{A459FD73-5E0B-437F-BAF4-A7FE2D6B5705}" destId="{DC50116A-ACD2-4614-A6FD-3CD66051E367}" srcOrd="0" destOrd="0" presId="urn:microsoft.com/office/officeart/2016/7/layout/RepeatingBendingProcessNew"/>
    <dgm:cxn modelId="{EAFFBCED-F6EF-425A-9329-30B5D7B49180}" type="presOf" srcId="{F4D05DC4-984A-4491-BFA5-CA7986D15E7F}" destId="{A61D833A-57CE-4C73-9005-2D8FDBA215FC}" srcOrd="0" destOrd="0" presId="urn:microsoft.com/office/officeart/2016/7/layout/RepeatingBendingProcessNew"/>
    <dgm:cxn modelId="{722BCAF9-3A02-47D6-8FD4-96197E1AEA41}" type="presOf" srcId="{C4D9F6ED-0A9A-45BE-89C4-13E998C33CD9}" destId="{3F312761-69D8-4B2F-9254-55310228337F}" srcOrd="0" destOrd="0" presId="urn:microsoft.com/office/officeart/2016/7/layout/RepeatingBendingProcessNew"/>
    <dgm:cxn modelId="{81FC4E56-8C0D-4E92-B1EB-27ECE43C7300}" type="presParOf" srcId="{3F312761-69D8-4B2F-9254-55310228337F}" destId="{885E87FF-AE70-4059-A540-376D5927CB32}" srcOrd="0" destOrd="0" presId="urn:microsoft.com/office/officeart/2016/7/layout/RepeatingBendingProcessNew"/>
    <dgm:cxn modelId="{05AF8685-31A4-412C-9545-9A6792870736}" type="presParOf" srcId="{3F312761-69D8-4B2F-9254-55310228337F}" destId="{7EB6FFD9-C6CF-4E75-82D0-A7833611B2DE}" srcOrd="1" destOrd="0" presId="urn:microsoft.com/office/officeart/2016/7/layout/RepeatingBendingProcessNew"/>
    <dgm:cxn modelId="{921E61EF-743C-4CAA-BD03-9F8E2AE3FF13}" type="presParOf" srcId="{7EB6FFD9-C6CF-4E75-82D0-A7833611B2DE}" destId="{F99AA862-36DD-46CD-9A5A-F013F1198E5D}" srcOrd="0" destOrd="0" presId="urn:microsoft.com/office/officeart/2016/7/layout/RepeatingBendingProcessNew"/>
    <dgm:cxn modelId="{D34CBB0B-2FA2-4563-9777-5E79543885A1}" type="presParOf" srcId="{3F312761-69D8-4B2F-9254-55310228337F}" destId="{A383EC8C-B136-4A73-B2D6-0CA8905B06BE}" srcOrd="2" destOrd="0" presId="urn:microsoft.com/office/officeart/2016/7/layout/RepeatingBendingProcessNew"/>
    <dgm:cxn modelId="{523F1DF2-5837-47A3-B87D-49547A477707}" type="presParOf" srcId="{3F312761-69D8-4B2F-9254-55310228337F}" destId="{9270A45B-CB88-4962-9BB0-F1A9672905EF}" srcOrd="3" destOrd="0" presId="urn:microsoft.com/office/officeart/2016/7/layout/RepeatingBendingProcessNew"/>
    <dgm:cxn modelId="{DA1C777F-E0D7-4883-AA59-7131A3DE4E38}" type="presParOf" srcId="{9270A45B-CB88-4962-9BB0-F1A9672905EF}" destId="{21EE77BC-5409-4194-BD89-9D552DA882E4}" srcOrd="0" destOrd="0" presId="urn:microsoft.com/office/officeart/2016/7/layout/RepeatingBendingProcessNew"/>
    <dgm:cxn modelId="{A7C72270-1683-4D6A-AC13-6D01523C0C1B}" type="presParOf" srcId="{3F312761-69D8-4B2F-9254-55310228337F}" destId="{11877249-EF35-4536-945D-7990696BA39D}" srcOrd="4" destOrd="0" presId="urn:microsoft.com/office/officeart/2016/7/layout/RepeatingBendingProcessNew"/>
    <dgm:cxn modelId="{680BA946-F160-4D20-ABA9-6C7A75971BAA}" type="presParOf" srcId="{3F312761-69D8-4B2F-9254-55310228337F}" destId="{DC50116A-ACD2-4614-A6FD-3CD66051E367}" srcOrd="5" destOrd="0" presId="urn:microsoft.com/office/officeart/2016/7/layout/RepeatingBendingProcessNew"/>
    <dgm:cxn modelId="{6A51E6B2-EC90-459A-9F31-223AFD0CE79F}" type="presParOf" srcId="{DC50116A-ACD2-4614-A6FD-3CD66051E367}" destId="{2CDEDBE2-FCF6-4C95-86D1-D687B6F7B02D}" srcOrd="0" destOrd="0" presId="urn:microsoft.com/office/officeart/2016/7/layout/RepeatingBendingProcessNew"/>
    <dgm:cxn modelId="{C17FAFDD-CA28-4631-A84C-ED415A02BF14}" type="presParOf" srcId="{3F312761-69D8-4B2F-9254-55310228337F}" destId="{A61D833A-57CE-4C73-9005-2D8FDBA215FC}" srcOrd="6" destOrd="0" presId="urn:microsoft.com/office/officeart/2016/7/layout/RepeatingBendingProcessNew"/>
    <dgm:cxn modelId="{47CFAFB1-5C3B-402C-8457-2C3A719E6C34}" type="presParOf" srcId="{3F312761-69D8-4B2F-9254-55310228337F}" destId="{0B33DCE3-1C1F-4555-8647-61D637419D47}" srcOrd="7" destOrd="0" presId="urn:microsoft.com/office/officeart/2016/7/layout/RepeatingBendingProcessNew"/>
    <dgm:cxn modelId="{6FCA0EAE-4C71-465A-ACBC-CED0970ED04A}" type="presParOf" srcId="{0B33DCE3-1C1F-4555-8647-61D637419D47}" destId="{87983D16-DE73-4668-B8FD-49DFE26734BC}" srcOrd="0" destOrd="0" presId="urn:microsoft.com/office/officeart/2016/7/layout/RepeatingBendingProcessNew"/>
    <dgm:cxn modelId="{A07D2995-442B-4C8A-A581-D6398A71CAA3}" type="presParOf" srcId="{3F312761-69D8-4B2F-9254-55310228337F}" destId="{C0FC329C-A51A-4267-8391-E02DECBC0918}"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BDC154-15FC-41E5-A0B2-439D2C5612AB}"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8C3A3642-0CC0-49E2-915E-2B38C743727F}">
      <dgm:prSet/>
      <dgm:spPr/>
      <dgm:t>
        <a:bodyPr/>
        <a:lstStyle/>
        <a:p>
          <a:r>
            <a:rPr lang="es-ES"/>
            <a:t>Como se puede observar si bien existen regiones que poseen una alta cantidad de casos activos, la mayoría se recupera en su totalidad y solo un pequeño porcentaje termina en muerte.</a:t>
          </a:r>
          <a:endParaRPr lang="en-US"/>
        </a:p>
      </dgm:t>
    </dgm:pt>
    <dgm:pt modelId="{0D603BFE-ABDC-4534-BB76-E9E1316CB616}" type="parTrans" cxnId="{EE9900BD-CF8B-4173-B7F4-F9B801542698}">
      <dgm:prSet/>
      <dgm:spPr/>
      <dgm:t>
        <a:bodyPr/>
        <a:lstStyle/>
        <a:p>
          <a:endParaRPr lang="en-US"/>
        </a:p>
      </dgm:t>
    </dgm:pt>
    <dgm:pt modelId="{D1AC0495-2266-4BD4-897B-4FDFE2028CE2}" type="sibTrans" cxnId="{EE9900BD-CF8B-4173-B7F4-F9B801542698}">
      <dgm:prSet/>
      <dgm:spPr/>
      <dgm:t>
        <a:bodyPr/>
        <a:lstStyle/>
        <a:p>
          <a:endParaRPr lang="en-US"/>
        </a:p>
      </dgm:t>
    </dgm:pt>
    <dgm:pt modelId="{665C1AF5-AA40-47C3-8780-C220485ED799}">
      <dgm:prSet/>
      <dgm:spPr/>
      <dgm:t>
        <a:bodyPr/>
        <a:lstStyle/>
        <a:p>
          <a:r>
            <a:rPr lang="es-ES"/>
            <a:t>Si bien existen países que poseen una gran cantidad de casos también son ellos los que poseen una alta tasa de recuperados. </a:t>
          </a:r>
          <a:endParaRPr lang="en-US"/>
        </a:p>
      </dgm:t>
    </dgm:pt>
    <dgm:pt modelId="{FD540422-864B-43B8-86B2-A6662F3C4BA1}" type="parTrans" cxnId="{CA3AEF33-AE33-472E-B239-64DD3E2179F0}">
      <dgm:prSet/>
      <dgm:spPr/>
      <dgm:t>
        <a:bodyPr/>
        <a:lstStyle/>
        <a:p>
          <a:endParaRPr lang="en-US"/>
        </a:p>
      </dgm:t>
    </dgm:pt>
    <dgm:pt modelId="{39670095-18D7-4674-830C-8EC3B9F7E0CB}" type="sibTrans" cxnId="{CA3AEF33-AE33-472E-B239-64DD3E2179F0}">
      <dgm:prSet/>
      <dgm:spPr/>
      <dgm:t>
        <a:bodyPr/>
        <a:lstStyle/>
        <a:p>
          <a:endParaRPr lang="en-US"/>
        </a:p>
      </dgm:t>
    </dgm:pt>
    <dgm:pt modelId="{D4FD08DB-F2A0-41C1-BD4E-CDD2F0E3378E}" type="pres">
      <dgm:prSet presAssocID="{59BDC154-15FC-41E5-A0B2-439D2C5612AB}" presName="linearFlow" presStyleCnt="0">
        <dgm:presLayoutVars>
          <dgm:resizeHandles val="exact"/>
        </dgm:presLayoutVars>
      </dgm:prSet>
      <dgm:spPr/>
    </dgm:pt>
    <dgm:pt modelId="{6C5ED03F-CAE6-49E5-8089-59262E968AEC}" type="pres">
      <dgm:prSet presAssocID="{8C3A3642-0CC0-49E2-915E-2B38C743727F}" presName="node" presStyleLbl="node1" presStyleIdx="0" presStyleCnt="2">
        <dgm:presLayoutVars>
          <dgm:bulletEnabled val="1"/>
        </dgm:presLayoutVars>
      </dgm:prSet>
      <dgm:spPr/>
    </dgm:pt>
    <dgm:pt modelId="{E0DB7E2B-B25D-4424-8C30-DE71538B8E1A}" type="pres">
      <dgm:prSet presAssocID="{D1AC0495-2266-4BD4-897B-4FDFE2028CE2}" presName="sibTrans" presStyleLbl="sibTrans2D1" presStyleIdx="0" presStyleCnt="1"/>
      <dgm:spPr/>
    </dgm:pt>
    <dgm:pt modelId="{5DD0E910-75FD-49C0-A4F1-B0D6B7AAA6A9}" type="pres">
      <dgm:prSet presAssocID="{D1AC0495-2266-4BD4-897B-4FDFE2028CE2}" presName="connectorText" presStyleLbl="sibTrans2D1" presStyleIdx="0" presStyleCnt="1"/>
      <dgm:spPr/>
    </dgm:pt>
    <dgm:pt modelId="{29F4EBCE-B1E7-4B80-94AE-1D0280914362}" type="pres">
      <dgm:prSet presAssocID="{665C1AF5-AA40-47C3-8780-C220485ED799}" presName="node" presStyleLbl="node1" presStyleIdx="1" presStyleCnt="2">
        <dgm:presLayoutVars>
          <dgm:bulletEnabled val="1"/>
        </dgm:presLayoutVars>
      </dgm:prSet>
      <dgm:spPr/>
    </dgm:pt>
  </dgm:ptLst>
  <dgm:cxnLst>
    <dgm:cxn modelId="{AF002A32-51A6-4C7D-A7DA-1C2DEF31B73A}" type="presOf" srcId="{665C1AF5-AA40-47C3-8780-C220485ED799}" destId="{29F4EBCE-B1E7-4B80-94AE-1D0280914362}" srcOrd="0" destOrd="0" presId="urn:microsoft.com/office/officeart/2005/8/layout/process2"/>
    <dgm:cxn modelId="{CA3AEF33-AE33-472E-B239-64DD3E2179F0}" srcId="{59BDC154-15FC-41E5-A0B2-439D2C5612AB}" destId="{665C1AF5-AA40-47C3-8780-C220485ED799}" srcOrd="1" destOrd="0" parTransId="{FD540422-864B-43B8-86B2-A6662F3C4BA1}" sibTransId="{39670095-18D7-4674-830C-8EC3B9F7E0CB}"/>
    <dgm:cxn modelId="{33538C88-B763-4008-BE8B-F0DD8F6C2A8F}" type="presOf" srcId="{8C3A3642-0CC0-49E2-915E-2B38C743727F}" destId="{6C5ED03F-CAE6-49E5-8089-59262E968AEC}" srcOrd="0" destOrd="0" presId="urn:microsoft.com/office/officeart/2005/8/layout/process2"/>
    <dgm:cxn modelId="{CB136AB5-7C26-435E-8D7C-9A4CBF3B6624}" type="presOf" srcId="{D1AC0495-2266-4BD4-897B-4FDFE2028CE2}" destId="{5DD0E910-75FD-49C0-A4F1-B0D6B7AAA6A9}" srcOrd="1" destOrd="0" presId="urn:microsoft.com/office/officeart/2005/8/layout/process2"/>
    <dgm:cxn modelId="{0865F8B7-057A-494B-BA22-A4D84F7FAED0}" type="presOf" srcId="{59BDC154-15FC-41E5-A0B2-439D2C5612AB}" destId="{D4FD08DB-F2A0-41C1-BD4E-CDD2F0E3378E}" srcOrd="0" destOrd="0" presId="urn:microsoft.com/office/officeart/2005/8/layout/process2"/>
    <dgm:cxn modelId="{EE9900BD-CF8B-4173-B7F4-F9B801542698}" srcId="{59BDC154-15FC-41E5-A0B2-439D2C5612AB}" destId="{8C3A3642-0CC0-49E2-915E-2B38C743727F}" srcOrd="0" destOrd="0" parTransId="{0D603BFE-ABDC-4534-BB76-E9E1316CB616}" sibTransId="{D1AC0495-2266-4BD4-897B-4FDFE2028CE2}"/>
    <dgm:cxn modelId="{59BD6FF8-07C0-4B0B-A2AA-400CFF29E7EA}" type="presOf" srcId="{D1AC0495-2266-4BD4-897B-4FDFE2028CE2}" destId="{E0DB7E2B-B25D-4424-8C30-DE71538B8E1A}" srcOrd="0" destOrd="0" presId="urn:microsoft.com/office/officeart/2005/8/layout/process2"/>
    <dgm:cxn modelId="{57E076AA-3D12-425D-A3C9-8E3360CF826D}" type="presParOf" srcId="{D4FD08DB-F2A0-41C1-BD4E-CDD2F0E3378E}" destId="{6C5ED03F-CAE6-49E5-8089-59262E968AEC}" srcOrd="0" destOrd="0" presId="urn:microsoft.com/office/officeart/2005/8/layout/process2"/>
    <dgm:cxn modelId="{232807BD-766B-4B34-9372-20B6E2D44205}" type="presParOf" srcId="{D4FD08DB-F2A0-41C1-BD4E-CDD2F0E3378E}" destId="{E0DB7E2B-B25D-4424-8C30-DE71538B8E1A}" srcOrd="1" destOrd="0" presId="urn:microsoft.com/office/officeart/2005/8/layout/process2"/>
    <dgm:cxn modelId="{E28844FE-0C13-402F-AE74-CAFE4D17AC9A}" type="presParOf" srcId="{E0DB7E2B-B25D-4424-8C30-DE71538B8E1A}" destId="{5DD0E910-75FD-49C0-A4F1-B0D6B7AAA6A9}" srcOrd="0" destOrd="0" presId="urn:microsoft.com/office/officeart/2005/8/layout/process2"/>
    <dgm:cxn modelId="{BBCD5D78-9F31-4165-A302-6A85113C57A6}" type="presParOf" srcId="{D4FD08DB-F2A0-41C1-BD4E-CDD2F0E3378E}" destId="{29F4EBCE-B1E7-4B80-94AE-1D0280914362}"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6FFD9-C6CF-4E75-82D0-A7833611B2DE}">
      <dsp:nvSpPr>
        <dsp:cNvPr id="0" name=""/>
        <dsp:cNvSpPr/>
      </dsp:nvSpPr>
      <dsp:spPr>
        <a:xfrm>
          <a:off x="3446936" y="681711"/>
          <a:ext cx="524287" cy="91440"/>
        </a:xfrm>
        <a:custGeom>
          <a:avLst/>
          <a:gdLst/>
          <a:ahLst/>
          <a:cxnLst/>
          <a:rect l="0" t="0" r="0" b="0"/>
          <a:pathLst>
            <a:path>
              <a:moveTo>
                <a:pt x="0" y="45720"/>
              </a:moveTo>
              <a:lnTo>
                <a:pt x="524287"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5207" y="724657"/>
        <a:ext cx="27744" cy="5548"/>
      </dsp:txXfrm>
    </dsp:sp>
    <dsp:sp modelId="{885E87FF-AE70-4059-A540-376D5927CB32}">
      <dsp:nvSpPr>
        <dsp:cNvPr id="0" name=""/>
        <dsp:cNvSpPr/>
      </dsp:nvSpPr>
      <dsp:spPr>
        <a:xfrm>
          <a:off x="1036180" y="3664"/>
          <a:ext cx="2412555" cy="14475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217" tIns="124090" rIns="118217" bIns="124090" numCol="1" spcCol="1270" anchor="ctr" anchorCtr="0">
          <a:noAutofit/>
        </a:bodyPr>
        <a:lstStyle/>
        <a:p>
          <a:pPr marL="0" lvl="0" indent="0" algn="ctr" defTabSz="755650">
            <a:lnSpc>
              <a:spcPct val="90000"/>
            </a:lnSpc>
            <a:spcBef>
              <a:spcPct val="0"/>
            </a:spcBef>
            <a:spcAft>
              <a:spcPct val="35000"/>
            </a:spcAft>
            <a:buNone/>
          </a:pPr>
          <a:r>
            <a:rPr lang="es-ES" sz="1700" kern="1200"/>
            <a:t>¿Cuales son los 5 países principales en los cuales hubieron más cantidad de muertes? </a:t>
          </a:r>
          <a:endParaRPr lang="en-US" sz="1700" kern="1200"/>
        </a:p>
      </dsp:txBody>
      <dsp:txXfrm>
        <a:off x="1036180" y="3664"/>
        <a:ext cx="2412555" cy="1447533"/>
      </dsp:txXfrm>
    </dsp:sp>
    <dsp:sp modelId="{9270A45B-CB88-4962-9BB0-F1A9672905EF}">
      <dsp:nvSpPr>
        <dsp:cNvPr id="0" name=""/>
        <dsp:cNvSpPr/>
      </dsp:nvSpPr>
      <dsp:spPr>
        <a:xfrm>
          <a:off x="2242458" y="1449398"/>
          <a:ext cx="2967443" cy="524287"/>
        </a:xfrm>
        <a:custGeom>
          <a:avLst/>
          <a:gdLst/>
          <a:ahLst/>
          <a:cxnLst/>
          <a:rect l="0" t="0" r="0" b="0"/>
          <a:pathLst>
            <a:path>
              <a:moveTo>
                <a:pt x="2967443" y="0"/>
              </a:moveTo>
              <a:lnTo>
                <a:pt x="2967443" y="279243"/>
              </a:lnTo>
              <a:lnTo>
                <a:pt x="0" y="279243"/>
              </a:lnTo>
              <a:lnTo>
                <a:pt x="0" y="524287"/>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0708" y="1708767"/>
        <a:ext cx="150943" cy="5548"/>
      </dsp:txXfrm>
    </dsp:sp>
    <dsp:sp modelId="{A383EC8C-B136-4A73-B2D6-0CA8905B06BE}">
      <dsp:nvSpPr>
        <dsp:cNvPr id="0" name=""/>
        <dsp:cNvSpPr/>
      </dsp:nvSpPr>
      <dsp:spPr>
        <a:xfrm>
          <a:off x="4003623" y="3664"/>
          <a:ext cx="2412555" cy="1447533"/>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217" tIns="124090" rIns="118217" bIns="124090" numCol="1" spcCol="1270" anchor="ctr" anchorCtr="0">
          <a:noAutofit/>
        </a:bodyPr>
        <a:lstStyle/>
        <a:p>
          <a:pPr marL="0" lvl="0" indent="0" algn="ctr" defTabSz="755650">
            <a:lnSpc>
              <a:spcPct val="90000"/>
            </a:lnSpc>
            <a:spcBef>
              <a:spcPct val="0"/>
            </a:spcBef>
            <a:spcAft>
              <a:spcPct val="35000"/>
            </a:spcAft>
            <a:buNone/>
          </a:pPr>
          <a:r>
            <a:rPr lang="es-ES" sz="1700" kern="1200"/>
            <a:t>Segun la cantidad de casos de Covid, cuantos finalizaron en muertes y cuantos se recuperaron? </a:t>
          </a:r>
          <a:endParaRPr lang="en-US" sz="1700" kern="1200"/>
        </a:p>
      </dsp:txBody>
      <dsp:txXfrm>
        <a:off x="4003623" y="3664"/>
        <a:ext cx="2412555" cy="1447533"/>
      </dsp:txXfrm>
    </dsp:sp>
    <dsp:sp modelId="{DC50116A-ACD2-4614-A6FD-3CD66051E367}">
      <dsp:nvSpPr>
        <dsp:cNvPr id="0" name=""/>
        <dsp:cNvSpPr/>
      </dsp:nvSpPr>
      <dsp:spPr>
        <a:xfrm>
          <a:off x="3446936" y="2684133"/>
          <a:ext cx="524287" cy="91440"/>
        </a:xfrm>
        <a:custGeom>
          <a:avLst/>
          <a:gdLst/>
          <a:ahLst/>
          <a:cxnLst/>
          <a:rect l="0" t="0" r="0" b="0"/>
          <a:pathLst>
            <a:path>
              <a:moveTo>
                <a:pt x="0" y="45720"/>
              </a:moveTo>
              <a:lnTo>
                <a:pt x="524287" y="45720"/>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95207" y="2727078"/>
        <a:ext cx="27744" cy="5548"/>
      </dsp:txXfrm>
    </dsp:sp>
    <dsp:sp modelId="{11877249-EF35-4536-945D-7990696BA39D}">
      <dsp:nvSpPr>
        <dsp:cNvPr id="0" name=""/>
        <dsp:cNvSpPr/>
      </dsp:nvSpPr>
      <dsp:spPr>
        <a:xfrm>
          <a:off x="1036180" y="2006086"/>
          <a:ext cx="2412555" cy="1447533"/>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217" tIns="124090" rIns="118217" bIns="124090" numCol="1" spcCol="1270" anchor="ctr" anchorCtr="0">
          <a:noAutofit/>
        </a:bodyPr>
        <a:lstStyle/>
        <a:p>
          <a:pPr marL="0" lvl="0" indent="0" algn="ctr" defTabSz="755650">
            <a:lnSpc>
              <a:spcPct val="90000"/>
            </a:lnSpc>
            <a:spcBef>
              <a:spcPct val="0"/>
            </a:spcBef>
            <a:spcAft>
              <a:spcPct val="35000"/>
            </a:spcAft>
            <a:buNone/>
          </a:pPr>
          <a:r>
            <a:rPr lang="es-ES" sz="1700" kern="1200"/>
            <a:t>De los casos activos actualmente, cuantos terminaron en muertes y cuantos se recuperaron? </a:t>
          </a:r>
          <a:endParaRPr lang="en-US" sz="1700" kern="1200"/>
        </a:p>
      </dsp:txBody>
      <dsp:txXfrm>
        <a:off x="1036180" y="2006086"/>
        <a:ext cx="2412555" cy="1447533"/>
      </dsp:txXfrm>
    </dsp:sp>
    <dsp:sp modelId="{0B33DCE3-1C1F-4555-8647-61D637419D47}">
      <dsp:nvSpPr>
        <dsp:cNvPr id="0" name=""/>
        <dsp:cNvSpPr/>
      </dsp:nvSpPr>
      <dsp:spPr>
        <a:xfrm>
          <a:off x="2242458" y="3451819"/>
          <a:ext cx="2967443" cy="524287"/>
        </a:xfrm>
        <a:custGeom>
          <a:avLst/>
          <a:gdLst/>
          <a:ahLst/>
          <a:cxnLst/>
          <a:rect l="0" t="0" r="0" b="0"/>
          <a:pathLst>
            <a:path>
              <a:moveTo>
                <a:pt x="2967443" y="0"/>
              </a:moveTo>
              <a:lnTo>
                <a:pt x="2967443" y="279243"/>
              </a:lnTo>
              <a:lnTo>
                <a:pt x="0" y="279243"/>
              </a:lnTo>
              <a:lnTo>
                <a:pt x="0" y="524287"/>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0708" y="3711189"/>
        <a:ext cx="150943" cy="5548"/>
      </dsp:txXfrm>
    </dsp:sp>
    <dsp:sp modelId="{A61D833A-57CE-4C73-9005-2D8FDBA215FC}">
      <dsp:nvSpPr>
        <dsp:cNvPr id="0" name=""/>
        <dsp:cNvSpPr/>
      </dsp:nvSpPr>
      <dsp:spPr>
        <a:xfrm>
          <a:off x="4003623" y="2006086"/>
          <a:ext cx="2412555" cy="1447533"/>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217" tIns="124090" rIns="118217" bIns="124090" numCol="1" spcCol="1270" anchor="ctr" anchorCtr="0">
          <a:noAutofit/>
        </a:bodyPr>
        <a:lstStyle/>
        <a:p>
          <a:pPr marL="0" lvl="0" indent="0" algn="ctr" defTabSz="755650">
            <a:lnSpc>
              <a:spcPct val="90000"/>
            </a:lnSpc>
            <a:spcBef>
              <a:spcPct val="0"/>
            </a:spcBef>
            <a:spcAft>
              <a:spcPct val="35000"/>
            </a:spcAft>
            <a:buNone/>
          </a:pPr>
          <a:r>
            <a:rPr lang="es-ES" sz="1700" kern="1200"/>
            <a:t>¿Cuales son los 5 países principales en los cuales, hay mas casos activos?</a:t>
          </a:r>
          <a:endParaRPr lang="en-US" sz="1700" kern="1200"/>
        </a:p>
      </dsp:txBody>
      <dsp:txXfrm>
        <a:off x="4003623" y="2006086"/>
        <a:ext cx="2412555" cy="1447533"/>
      </dsp:txXfrm>
    </dsp:sp>
    <dsp:sp modelId="{C0FC329C-A51A-4267-8391-E02DECBC0918}">
      <dsp:nvSpPr>
        <dsp:cNvPr id="0" name=""/>
        <dsp:cNvSpPr/>
      </dsp:nvSpPr>
      <dsp:spPr>
        <a:xfrm>
          <a:off x="1036180" y="4008507"/>
          <a:ext cx="2412555" cy="144753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217" tIns="124090" rIns="118217" bIns="124090" numCol="1" spcCol="1270" anchor="ctr" anchorCtr="0">
          <a:noAutofit/>
        </a:bodyPr>
        <a:lstStyle/>
        <a:p>
          <a:pPr marL="0" lvl="0" indent="0" algn="ctr" defTabSz="755650">
            <a:lnSpc>
              <a:spcPct val="90000"/>
            </a:lnSpc>
            <a:spcBef>
              <a:spcPct val="0"/>
            </a:spcBef>
            <a:spcAft>
              <a:spcPct val="35000"/>
            </a:spcAft>
            <a:buNone/>
          </a:pPr>
          <a:r>
            <a:rPr lang="es-ES" sz="1700" kern="1200"/>
            <a:t>¿Cuáles son los 5 países principales en los cuales, hay más casos recuperados? </a:t>
          </a:r>
          <a:endParaRPr lang="en-US" sz="1700" kern="1200"/>
        </a:p>
      </dsp:txBody>
      <dsp:txXfrm>
        <a:off x="1036180" y="4008507"/>
        <a:ext cx="2412555" cy="1447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ED03F-CAE6-49E5-8089-59262E968AEC}">
      <dsp:nvSpPr>
        <dsp:cNvPr id="0" name=""/>
        <dsp:cNvSpPr/>
      </dsp:nvSpPr>
      <dsp:spPr>
        <a:xfrm>
          <a:off x="1457731" y="675"/>
          <a:ext cx="3985048" cy="22139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kern="1200"/>
            <a:t>Como se puede observar si bien existen regiones que poseen una alta cantidad de casos activos, la mayoría se recupera en su totalidad y solo un pequeño porcentaje termina en muerte.</a:t>
          </a:r>
          <a:endParaRPr lang="en-US" sz="2100" kern="1200"/>
        </a:p>
      </dsp:txBody>
      <dsp:txXfrm>
        <a:off x="1522574" y="65518"/>
        <a:ext cx="3855362" cy="2084229"/>
      </dsp:txXfrm>
    </dsp:sp>
    <dsp:sp modelId="{E0DB7E2B-B25D-4424-8C30-DE71538B8E1A}">
      <dsp:nvSpPr>
        <dsp:cNvPr id="0" name=""/>
        <dsp:cNvSpPr/>
      </dsp:nvSpPr>
      <dsp:spPr>
        <a:xfrm rot="5400000">
          <a:off x="3035146" y="2269939"/>
          <a:ext cx="830218" cy="99626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3151377" y="2352961"/>
        <a:ext cx="597758" cy="581153"/>
      </dsp:txXfrm>
    </dsp:sp>
    <dsp:sp modelId="{29F4EBCE-B1E7-4B80-94AE-1D0280914362}">
      <dsp:nvSpPr>
        <dsp:cNvPr id="0" name=""/>
        <dsp:cNvSpPr/>
      </dsp:nvSpPr>
      <dsp:spPr>
        <a:xfrm>
          <a:off x="1457731" y="3321549"/>
          <a:ext cx="3985048" cy="221391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kern="1200"/>
            <a:t>Si bien existen países que poseen una gran cantidad de casos también son ellos los que poseen una alta tasa de recuperados. </a:t>
          </a:r>
          <a:endParaRPr lang="en-US" sz="2100" kern="1200"/>
        </a:p>
      </dsp:txBody>
      <dsp:txXfrm>
        <a:off x="1522574" y="3386392"/>
        <a:ext cx="3855362" cy="208422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1BCE9-F647-AFE8-CD7C-6705AEB2134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FEA6BEA5-AFA8-6134-86E6-18480AEA1F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F31D51CA-2B0D-D095-503D-A7FBCE4C75D4}"/>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5" name="Marcador de pie de página 4">
            <a:extLst>
              <a:ext uri="{FF2B5EF4-FFF2-40B4-BE49-F238E27FC236}">
                <a16:creationId xmlns:a16="http://schemas.microsoft.com/office/drawing/2014/main" id="{8A86540D-22A7-53C8-77B2-1D65D9C491C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902000E-86A6-5DC6-E24A-64898A28F37C}"/>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192703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138AED-23C7-C79F-5482-10154B5AABD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3953869-CC8F-D74B-D915-CA93D74BB5E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F7961CA-C787-B0A3-EA09-50F7E2D3F16D}"/>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5" name="Marcador de pie de página 4">
            <a:extLst>
              <a:ext uri="{FF2B5EF4-FFF2-40B4-BE49-F238E27FC236}">
                <a16:creationId xmlns:a16="http://schemas.microsoft.com/office/drawing/2014/main" id="{6D8FC024-F7E5-5968-E407-8238A69D549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7C24223-F464-220F-DF23-9B00D571CF44}"/>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70203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2102061-BF97-8D47-884F-A4FE6F97712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44EFFDA-8552-F5BF-E972-555F1CDA5B5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9540BAED-5D2E-DE25-4E45-39FE871FC402}"/>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5" name="Marcador de pie de página 4">
            <a:extLst>
              <a:ext uri="{FF2B5EF4-FFF2-40B4-BE49-F238E27FC236}">
                <a16:creationId xmlns:a16="http://schemas.microsoft.com/office/drawing/2014/main" id="{D0810A4C-6213-0A9F-6934-07E85E3E05A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36E5946-5925-5661-3931-99D9F028CCD1}"/>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357905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CD2D0-C94F-DCD2-6008-4FA926C6FF7D}"/>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117D36C-0C1E-CFC9-3AD9-D3B05F5767C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461F9F8-9F82-2757-F9E8-861C03C9890B}"/>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5" name="Marcador de pie de página 4">
            <a:extLst>
              <a:ext uri="{FF2B5EF4-FFF2-40B4-BE49-F238E27FC236}">
                <a16:creationId xmlns:a16="http://schemas.microsoft.com/office/drawing/2014/main" id="{B9EF8885-E73F-B6CF-1611-42F4D9FADF1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0B6C916-B8A2-A5A6-B759-2BEDC990F1A8}"/>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29536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68302-1A06-08E8-727F-E77033955E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4B1DB54-3B81-6606-7281-1F3A80E31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86F35B5-05BB-9719-6D8E-47FFA9A327CB}"/>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5" name="Marcador de pie de página 4">
            <a:extLst>
              <a:ext uri="{FF2B5EF4-FFF2-40B4-BE49-F238E27FC236}">
                <a16:creationId xmlns:a16="http://schemas.microsoft.com/office/drawing/2014/main" id="{E433B7CD-C9BC-C79D-8CC1-FB968F14ADE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85B3CB0-5523-6979-5303-0E431D4C201D}"/>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339370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E42E1-A494-1ADD-B533-66A51701E58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D89C8E7-53A5-33CC-8AE1-756335E91B7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C3F23DD1-4C07-0C31-132F-812DDD025D7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BFDD52D4-DDB1-118F-2F67-28818F9BA16E}"/>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6" name="Marcador de pie de página 5">
            <a:extLst>
              <a:ext uri="{FF2B5EF4-FFF2-40B4-BE49-F238E27FC236}">
                <a16:creationId xmlns:a16="http://schemas.microsoft.com/office/drawing/2014/main" id="{9347172B-E7EF-1EFB-E741-9811986E5EC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EE5B8A0-A2DE-92EB-A6AA-D4205AE2EF46}"/>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377574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8FCFD-FA07-C39A-2ECC-883FECEB8B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B12B6E43-7CD4-16C6-6960-F710805E2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EC25ECB-7EDD-18D0-10BF-38C50EA3D87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7FD36D13-EFF0-0145-48B5-F75636822B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70EEAC6-C5EA-A36A-E68F-5DA7AFAC1D8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2B98993D-416E-D265-A448-374EC53F239E}"/>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8" name="Marcador de pie de página 7">
            <a:extLst>
              <a:ext uri="{FF2B5EF4-FFF2-40B4-BE49-F238E27FC236}">
                <a16:creationId xmlns:a16="http://schemas.microsoft.com/office/drawing/2014/main" id="{AA7ED0F9-8BAE-6ABB-63B0-754702746EA6}"/>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C323DE7-6F3A-3AFF-CA6A-59ED4EE77907}"/>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429109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CE99A0-424F-E27A-E807-B97FA3702FB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0491B39E-B548-8BCB-DFBA-122068494A18}"/>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4" name="Marcador de pie de página 3">
            <a:extLst>
              <a:ext uri="{FF2B5EF4-FFF2-40B4-BE49-F238E27FC236}">
                <a16:creationId xmlns:a16="http://schemas.microsoft.com/office/drawing/2014/main" id="{48C72E1B-1CD1-3006-D078-64C5D490282F}"/>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63E0E9AA-C67F-13FD-5251-20E3C6D6CB08}"/>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352538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FE9EAD1-BD8A-6501-A965-5D59AF9060E1}"/>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3" name="Marcador de pie de página 2">
            <a:extLst>
              <a:ext uri="{FF2B5EF4-FFF2-40B4-BE49-F238E27FC236}">
                <a16:creationId xmlns:a16="http://schemas.microsoft.com/office/drawing/2014/main" id="{36858B90-84DF-CDA6-D9C4-C1AD19E51AE5}"/>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440F047-D919-FDD2-BA65-8203D54F3896}"/>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83853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BAF10-F2C4-59F8-655E-80CD8B1BBB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52D7B0E-422A-3B7F-92C5-29416B3AA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E0E11607-4020-E881-97BE-58CF512B5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9E3376-6AC8-74F1-03D4-619F9096DC32}"/>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6" name="Marcador de pie de página 5">
            <a:extLst>
              <a:ext uri="{FF2B5EF4-FFF2-40B4-BE49-F238E27FC236}">
                <a16:creationId xmlns:a16="http://schemas.microsoft.com/office/drawing/2014/main" id="{1D619773-C907-CF11-F7B6-417A3E9F794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DDEF814-E50A-5328-0C67-82C8A6E807A3}"/>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180124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EEB328-BBAD-CCA4-B2AE-D8338FB917A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35B0AF9-A7C4-F35C-013B-6213E4C9A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BB309E8F-1919-7789-EC2B-E0BC3A85A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D3DAC8-6CF2-C38C-A12F-4900AEC1D819}"/>
              </a:ext>
            </a:extLst>
          </p:cNvPr>
          <p:cNvSpPr>
            <a:spLocks noGrp="1"/>
          </p:cNvSpPr>
          <p:nvPr>
            <p:ph type="dt" sz="half" idx="10"/>
          </p:nvPr>
        </p:nvSpPr>
        <p:spPr/>
        <p:txBody>
          <a:bodyPr/>
          <a:lstStyle/>
          <a:p>
            <a:fld id="{F8661CA9-144F-42BC-842F-FE02A8A4DB52}" type="datetimeFigureOut">
              <a:rPr lang="es-AR" smtClean="0"/>
              <a:t>06/09/2023</a:t>
            </a:fld>
            <a:endParaRPr lang="es-AR"/>
          </a:p>
        </p:txBody>
      </p:sp>
      <p:sp>
        <p:nvSpPr>
          <p:cNvPr id="6" name="Marcador de pie de página 5">
            <a:extLst>
              <a:ext uri="{FF2B5EF4-FFF2-40B4-BE49-F238E27FC236}">
                <a16:creationId xmlns:a16="http://schemas.microsoft.com/office/drawing/2014/main" id="{83391ECD-8078-B750-02E2-829A7ED944A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FBB5E50-D4AA-CAF7-BDAE-FD86AD30F26B}"/>
              </a:ext>
            </a:extLst>
          </p:cNvPr>
          <p:cNvSpPr>
            <a:spLocks noGrp="1"/>
          </p:cNvSpPr>
          <p:nvPr>
            <p:ph type="sldNum" sz="quarter" idx="12"/>
          </p:nvPr>
        </p:nvSpPr>
        <p:spPr/>
        <p:txBody>
          <a:bodyPr/>
          <a:lstStyle/>
          <a:p>
            <a:fld id="{01992B29-BFAB-45B6-BA69-4F279D5CBAAB}" type="slidenum">
              <a:rPr lang="es-AR" smtClean="0"/>
              <a:t>‹Nº›</a:t>
            </a:fld>
            <a:endParaRPr lang="es-AR"/>
          </a:p>
        </p:txBody>
      </p:sp>
    </p:spTree>
    <p:extLst>
      <p:ext uri="{BB962C8B-B14F-4D97-AF65-F5344CB8AC3E}">
        <p14:creationId xmlns:p14="http://schemas.microsoft.com/office/powerpoint/2010/main" val="406930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935CF6-9EE4-BCF4-A3D3-18DD68A56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DFF0A9A-CB17-AF27-6F4B-99F9F137E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4A34207-A744-276A-E69A-AE4B989EB6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61CA9-144F-42BC-842F-FE02A8A4DB52}" type="datetimeFigureOut">
              <a:rPr lang="es-AR" smtClean="0"/>
              <a:t>06/09/2023</a:t>
            </a:fld>
            <a:endParaRPr lang="es-AR"/>
          </a:p>
        </p:txBody>
      </p:sp>
      <p:sp>
        <p:nvSpPr>
          <p:cNvPr id="5" name="Marcador de pie de página 4">
            <a:extLst>
              <a:ext uri="{FF2B5EF4-FFF2-40B4-BE49-F238E27FC236}">
                <a16:creationId xmlns:a16="http://schemas.microsoft.com/office/drawing/2014/main" id="{73EE70A0-FF2F-DFDF-9AD8-718719AF80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BA77733-BCEA-3A0A-3BBF-403BD1E99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92B29-BFAB-45B6-BA69-4F279D5CBAAB}" type="slidenum">
              <a:rPr lang="es-AR" smtClean="0"/>
              <a:t>‹Nº›</a:t>
            </a:fld>
            <a:endParaRPr lang="es-AR"/>
          </a:p>
        </p:txBody>
      </p:sp>
    </p:spTree>
    <p:extLst>
      <p:ext uri="{BB962C8B-B14F-4D97-AF65-F5344CB8AC3E}">
        <p14:creationId xmlns:p14="http://schemas.microsoft.com/office/powerpoint/2010/main" val="373212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8"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15BDDF25-767E-3782-FBD9-F2C21405A726}"/>
              </a:ext>
            </a:extLst>
          </p:cNvPr>
          <p:cNvSpPr>
            <a:spLocks noGrp="1"/>
          </p:cNvSpPr>
          <p:nvPr>
            <p:ph type="ctrTitle"/>
          </p:nvPr>
        </p:nvSpPr>
        <p:spPr>
          <a:xfrm>
            <a:off x="2429165" y="778664"/>
            <a:ext cx="7333363" cy="2387918"/>
          </a:xfrm>
        </p:spPr>
        <p:txBody>
          <a:bodyPr anchor="b">
            <a:normAutofit/>
          </a:bodyPr>
          <a:lstStyle/>
          <a:p>
            <a:r>
              <a:rPr lang="es-ES" sz="5200" b="1" dirty="0">
                <a:solidFill>
                  <a:schemeClr val="tx2"/>
                </a:solidFill>
              </a:rPr>
              <a:t>ANALISIS DEL COVID-19</a:t>
            </a:r>
            <a:endParaRPr lang="es-AR" sz="5200" b="1" dirty="0">
              <a:solidFill>
                <a:schemeClr val="tx2"/>
              </a:solidFill>
            </a:endParaRP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ítulo 1">
            <a:extLst>
              <a:ext uri="{FF2B5EF4-FFF2-40B4-BE49-F238E27FC236}">
                <a16:creationId xmlns:a16="http://schemas.microsoft.com/office/drawing/2014/main" id="{8D827A3F-150E-3C89-331B-7ED7FEA84D88}"/>
              </a:ext>
            </a:extLst>
          </p:cNvPr>
          <p:cNvSpPr txBox="1">
            <a:spLocks/>
          </p:cNvSpPr>
          <p:nvPr/>
        </p:nvSpPr>
        <p:spPr>
          <a:xfrm>
            <a:off x="3574548" y="2170178"/>
            <a:ext cx="5186842" cy="23879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3600" dirty="0">
                <a:solidFill>
                  <a:schemeClr val="tx2"/>
                </a:solidFill>
              </a:rPr>
              <a:t>¿Cuál fue el impacto del virus en el mundo?</a:t>
            </a:r>
            <a:endParaRPr lang="es-AR" sz="3600" dirty="0">
              <a:solidFill>
                <a:schemeClr val="tx2"/>
              </a:solidFill>
            </a:endParaRPr>
          </a:p>
        </p:txBody>
      </p:sp>
    </p:spTree>
    <p:extLst>
      <p:ext uri="{BB962C8B-B14F-4D97-AF65-F5344CB8AC3E}">
        <p14:creationId xmlns:p14="http://schemas.microsoft.com/office/powerpoint/2010/main" val="355870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014ADB-562C-6190-B113-DC5AB996C957}"/>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kern="1200" dirty="0">
                <a:solidFill>
                  <a:schemeClr val="tx1"/>
                </a:solidFill>
                <a:latin typeface="+mj-lt"/>
                <a:ea typeface="+mj-ea"/>
                <a:cs typeface="+mj-cs"/>
              </a:rPr>
              <a:t>¿Cuántos </a:t>
            </a:r>
            <a:r>
              <a:rPr lang="en-US" sz="5000" kern="1200" dirty="0" err="1">
                <a:solidFill>
                  <a:schemeClr val="tx1"/>
                </a:solidFill>
                <a:latin typeface="+mj-lt"/>
                <a:ea typeface="+mj-ea"/>
                <a:cs typeface="+mj-cs"/>
              </a:rPr>
              <a:t>casos</a:t>
            </a:r>
            <a:r>
              <a:rPr lang="en-US" sz="5000" kern="1200" dirty="0">
                <a:solidFill>
                  <a:schemeClr val="tx1"/>
                </a:solidFill>
                <a:latin typeface="+mj-lt"/>
                <a:ea typeface="+mj-ea"/>
                <a:cs typeface="+mj-cs"/>
              </a:rPr>
              <a:t> </a:t>
            </a:r>
            <a:r>
              <a:rPr lang="en-US" sz="5000" kern="1200" dirty="0" err="1">
                <a:solidFill>
                  <a:schemeClr val="tx1"/>
                </a:solidFill>
                <a:latin typeface="+mj-lt"/>
                <a:ea typeface="+mj-ea"/>
                <a:cs typeface="+mj-cs"/>
              </a:rPr>
              <a:t>confirmados</a:t>
            </a:r>
            <a:r>
              <a:rPr lang="en-US" sz="5000" kern="1200" dirty="0">
                <a:solidFill>
                  <a:schemeClr val="tx1"/>
                </a:solidFill>
                <a:latin typeface="+mj-lt"/>
                <a:ea typeface="+mj-ea"/>
                <a:cs typeface="+mj-cs"/>
              </a:rPr>
              <a:t> hay </a:t>
            </a:r>
            <a:r>
              <a:rPr lang="en-US" sz="5000" kern="1200" dirty="0" err="1">
                <a:solidFill>
                  <a:schemeClr val="tx1"/>
                </a:solidFill>
                <a:latin typeface="+mj-lt"/>
                <a:ea typeface="+mj-ea"/>
                <a:cs typeface="+mj-cs"/>
              </a:rPr>
              <a:t>por</a:t>
            </a:r>
            <a:r>
              <a:rPr lang="en-US" sz="5000" kern="1200" dirty="0">
                <a:solidFill>
                  <a:schemeClr val="tx1"/>
                </a:solidFill>
                <a:latin typeface="+mj-lt"/>
                <a:ea typeface="+mj-ea"/>
                <a:cs typeface="+mj-cs"/>
              </a:rPr>
              <a:t> </a:t>
            </a:r>
            <a:r>
              <a:rPr lang="en-US" sz="5000" kern="1200" dirty="0" err="1">
                <a:solidFill>
                  <a:schemeClr val="tx1"/>
                </a:solidFill>
                <a:latin typeface="+mj-lt"/>
                <a:ea typeface="+mj-ea"/>
                <a:cs typeface="+mj-cs"/>
              </a:rPr>
              <a:t>región</a:t>
            </a:r>
            <a:r>
              <a:rPr lang="en-US" sz="5000" kern="1200" dirty="0">
                <a:solidFill>
                  <a:schemeClr val="tx1"/>
                </a:solidFill>
                <a:latin typeface="+mj-lt"/>
                <a:ea typeface="+mj-ea"/>
                <a:cs typeface="+mj-cs"/>
              </a:rPr>
              <a:t>?</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8C9938E8-5BCB-7535-BB8B-F7EDE6CC7D0E}"/>
              </a:ext>
            </a:extLst>
          </p:cNvPr>
          <p:cNvPicPr>
            <a:picLocks noGrp="1" noChangeAspect="1"/>
          </p:cNvPicPr>
          <p:nvPr>
            <p:ph idx="1"/>
          </p:nvPr>
        </p:nvPicPr>
        <p:blipFill>
          <a:blip r:embed="rId2"/>
          <a:stretch>
            <a:fillRect/>
          </a:stretch>
        </p:blipFill>
        <p:spPr>
          <a:xfrm>
            <a:off x="4425816" y="828049"/>
            <a:ext cx="7766184" cy="4601464"/>
          </a:xfrm>
          <a:prstGeom prst="rect">
            <a:avLst/>
          </a:prstGeom>
        </p:spPr>
      </p:pic>
      <p:sp>
        <p:nvSpPr>
          <p:cNvPr id="6" name="CuadroTexto 5">
            <a:extLst>
              <a:ext uri="{FF2B5EF4-FFF2-40B4-BE49-F238E27FC236}">
                <a16:creationId xmlns:a16="http://schemas.microsoft.com/office/drawing/2014/main" id="{E9AEA02D-7CF8-B01F-0669-238359D6BBF8}"/>
              </a:ext>
            </a:extLst>
          </p:cNvPr>
          <p:cNvSpPr txBox="1"/>
          <p:nvPr/>
        </p:nvSpPr>
        <p:spPr>
          <a:xfrm>
            <a:off x="4693922" y="5871985"/>
            <a:ext cx="6894576" cy="1428487"/>
          </a:xfrm>
          <a:prstGeom prst="rect">
            <a:avLst/>
          </a:prstGeom>
        </p:spPr>
        <p:txBody>
          <a:bodyPr vert="horz" lIns="91440" tIns="45720" rIns="91440" bIns="45720" rtlCol="0" anchor="t">
            <a:normAutofit fontScale="92500" lnSpcReduction="20000"/>
          </a:bodyPr>
          <a:lstStyle/>
          <a:p>
            <a:pPr algn="just">
              <a:lnSpc>
                <a:spcPct val="90000"/>
              </a:lnSpc>
              <a:spcAft>
                <a:spcPts val="600"/>
              </a:spcAft>
            </a:pPr>
            <a:r>
              <a:rPr lang="en-US" sz="2200" b="0" dirty="0">
                <a:effectLst/>
              </a:rPr>
              <a:t>La idea de </a:t>
            </a:r>
            <a:r>
              <a:rPr lang="en-US" sz="2200" b="0" dirty="0" err="1">
                <a:effectLst/>
              </a:rPr>
              <a:t>este</a:t>
            </a:r>
            <a:r>
              <a:rPr lang="en-US" sz="2200" b="0" dirty="0">
                <a:effectLst/>
              </a:rPr>
              <a:t> </a:t>
            </a:r>
            <a:r>
              <a:rPr lang="en-US" sz="2200" b="0" dirty="0" err="1">
                <a:effectLst/>
              </a:rPr>
              <a:t>gráfico</a:t>
            </a:r>
            <a:r>
              <a:rPr lang="en-US" sz="2200" b="0" dirty="0">
                <a:effectLst/>
              </a:rPr>
              <a:t>, es </a:t>
            </a:r>
            <a:r>
              <a:rPr lang="en-US" sz="2200" b="0" dirty="0" err="1">
                <a:effectLst/>
              </a:rPr>
              <a:t>poder</a:t>
            </a:r>
            <a:r>
              <a:rPr lang="en-US" sz="2200" b="0" dirty="0">
                <a:effectLst/>
              </a:rPr>
              <a:t> </a:t>
            </a:r>
            <a:r>
              <a:rPr lang="en-US" sz="2200" b="0" dirty="0" err="1">
                <a:effectLst/>
              </a:rPr>
              <a:t>ver</a:t>
            </a:r>
            <a:r>
              <a:rPr lang="en-US" sz="2200" b="0" dirty="0">
                <a:effectLst/>
              </a:rPr>
              <a:t> la </a:t>
            </a:r>
            <a:r>
              <a:rPr lang="en-US" sz="2200" b="0" dirty="0" err="1">
                <a:effectLst/>
              </a:rPr>
              <a:t>cantidad</a:t>
            </a:r>
            <a:r>
              <a:rPr lang="en-US" sz="2200" b="0" dirty="0">
                <a:effectLst/>
              </a:rPr>
              <a:t> de </a:t>
            </a:r>
            <a:r>
              <a:rPr lang="en-US" sz="2200" b="0" dirty="0" err="1">
                <a:effectLst/>
              </a:rPr>
              <a:t>casos</a:t>
            </a:r>
            <a:r>
              <a:rPr lang="en-US" sz="2200" b="0" dirty="0">
                <a:effectLst/>
              </a:rPr>
              <a:t> </a:t>
            </a:r>
            <a:r>
              <a:rPr lang="en-US" sz="2200" b="0" dirty="0" err="1">
                <a:effectLst/>
              </a:rPr>
              <a:t>confirmados</a:t>
            </a:r>
            <a:r>
              <a:rPr lang="en-US" sz="2200" b="0" dirty="0">
                <a:effectLst/>
              </a:rPr>
              <a:t> de Covid-19 </a:t>
            </a:r>
            <a:r>
              <a:rPr lang="en-US" sz="2200" b="0" dirty="0" err="1">
                <a:effectLst/>
              </a:rPr>
              <a:t>según</a:t>
            </a:r>
            <a:r>
              <a:rPr lang="en-US" sz="2200" b="0" dirty="0">
                <a:effectLst/>
              </a:rPr>
              <a:t> la </a:t>
            </a:r>
            <a:r>
              <a:rPr lang="en-US" sz="2200" b="0" dirty="0" err="1">
                <a:effectLst/>
              </a:rPr>
              <a:t>región</a:t>
            </a:r>
            <a:r>
              <a:rPr lang="en-US" sz="2200" b="0" dirty="0">
                <a:effectLst/>
              </a:rPr>
              <a:t> del </a:t>
            </a:r>
            <a:r>
              <a:rPr lang="en-US" sz="2200" b="0" dirty="0" err="1">
                <a:effectLst/>
              </a:rPr>
              <a:t>mundo</a:t>
            </a:r>
            <a:r>
              <a:rPr lang="en-US" sz="2200" b="0" dirty="0">
                <a:effectLst/>
              </a:rPr>
              <a:t>.</a:t>
            </a:r>
          </a:p>
          <a:p>
            <a:pPr indent="-228600">
              <a:lnSpc>
                <a:spcPct val="90000"/>
              </a:lnSpc>
              <a:spcAft>
                <a:spcPts val="600"/>
              </a:spcAft>
              <a:buFont typeface="Arial" panose="020B0604020202020204" pitchFamily="34" charset="0"/>
              <a:buChar char="•"/>
            </a:pPr>
            <a:endParaRPr lang="en-US" sz="2200" b="0" dirty="0">
              <a:effectLst/>
            </a:endParaRPr>
          </a:p>
          <a:p>
            <a:pPr>
              <a:lnSpc>
                <a:spcPct val="90000"/>
              </a:lnSpc>
              <a:spcAft>
                <a:spcPts val="600"/>
              </a:spcAft>
            </a:pPr>
            <a:br>
              <a:rPr lang="en-US" sz="2200" b="0" dirty="0">
                <a:effectLst/>
              </a:rPr>
            </a:br>
            <a:endParaRPr lang="en-US" sz="2200" b="0" dirty="0">
              <a:effectLst/>
            </a:endParaRPr>
          </a:p>
        </p:txBody>
      </p:sp>
    </p:spTree>
    <p:extLst>
      <p:ext uri="{BB962C8B-B14F-4D97-AF65-F5344CB8AC3E}">
        <p14:creationId xmlns:p14="http://schemas.microsoft.com/office/powerpoint/2010/main" val="308976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CF1399-5E60-578D-5962-BC4C2E3B6D38}"/>
              </a:ext>
            </a:extLst>
          </p:cNvPr>
          <p:cNvSpPr>
            <a:spLocks noGrp="1"/>
          </p:cNvSpPr>
          <p:nvPr>
            <p:ph type="title"/>
          </p:nvPr>
        </p:nvSpPr>
        <p:spPr>
          <a:xfrm>
            <a:off x="635000" y="640823"/>
            <a:ext cx="3418659" cy="5583148"/>
          </a:xfrm>
        </p:spPr>
        <p:txBody>
          <a:bodyPr anchor="ctr">
            <a:normAutofit/>
          </a:bodyPr>
          <a:lstStyle/>
          <a:p>
            <a:r>
              <a:rPr lang="es-ES" sz="5400"/>
              <a:t>Insights</a:t>
            </a:r>
            <a:endParaRPr lang="es-AR"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CEC5DF0A-389D-69C2-9DC1-119845D5BC5F}"/>
              </a:ext>
            </a:extLst>
          </p:cNvPr>
          <p:cNvGraphicFramePr>
            <a:graphicFrameLocks noGrp="1"/>
          </p:cNvGraphicFramePr>
          <p:nvPr>
            <p:ph idx="1"/>
            <p:extLst>
              <p:ext uri="{D42A27DB-BD31-4B8C-83A1-F6EECF244321}">
                <p14:modId xmlns:p14="http://schemas.microsoft.com/office/powerpoint/2010/main" val="401503046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42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41" name="Freeform: Shape 40">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ítulo 1">
            <a:extLst>
              <a:ext uri="{FF2B5EF4-FFF2-40B4-BE49-F238E27FC236}">
                <a16:creationId xmlns:a16="http://schemas.microsoft.com/office/drawing/2014/main" id="{51C3BB86-D954-5FB1-D74E-6EFE910A175A}"/>
              </a:ext>
            </a:extLst>
          </p:cNvPr>
          <p:cNvSpPr>
            <a:spLocks noGrp="1"/>
          </p:cNvSpPr>
          <p:nvPr>
            <p:ph type="title"/>
          </p:nvPr>
        </p:nvSpPr>
        <p:spPr>
          <a:xfrm>
            <a:off x="256032" y="1881427"/>
            <a:ext cx="5179568" cy="4194253"/>
          </a:xfrm>
        </p:spPr>
        <p:txBody>
          <a:bodyPr vert="horz" lIns="91440" tIns="45720" rIns="91440" bIns="45720" rtlCol="0" anchor="t">
            <a:normAutofit/>
          </a:bodyPr>
          <a:lstStyle/>
          <a:p>
            <a:pPr marL="742950" indent="-742950"/>
            <a:r>
              <a:rPr lang="en-US" sz="2400" kern="1200" dirty="0">
                <a:solidFill>
                  <a:schemeClr val="tx2"/>
                </a:solidFill>
                <a:latin typeface="Amasis MT Pro Black" panose="020B0604020202020204" pitchFamily="18" charset="0"/>
                <a:cs typeface="Aharoni" panose="02010803020104030203" pitchFamily="2" charset="-79"/>
              </a:rPr>
              <a:t>        1.Contexto y audiencia</a:t>
            </a:r>
            <a:br>
              <a:rPr lang="en-US" sz="2400" kern="1200" dirty="0">
                <a:solidFill>
                  <a:schemeClr val="tx2"/>
                </a:solidFill>
                <a:latin typeface="Amasis MT Pro Black" panose="020B0604020202020204" pitchFamily="18" charset="0"/>
                <a:cs typeface="Aharoni" panose="02010803020104030203" pitchFamily="2" charset="-79"/>
              </a:rPr>
            </a:br>
            <a:br>
              <a:rPr lang="en-US" sz="2400" kern="1200" dirty="0">
                <a:solidFill>
                  <a:schemeClr val="tx2"/>
                </a:solidFill>
                <a:latin typeface="Amasis MT Pro Black" panose="020B0604020202020204" pitchFamily="18" charset="0"/>
                <a:cs typeface="Aharoni" panose="02010803020104030203" pitchFamily="2" charset="-79"/>
              </a:rPr>
            </a:br>
            <a:br>
              <a:rPr lang="en-US" sz="2400" kern="1200" dirty="0">
                <a:solidFill>
                  <a:schemeClr val="tx2"/>
                </a:solidFill>
                <a:latin typeface="Amasis MT Pro Black" panose="020B0604020202020204" pitchFamily="18" charset="0"/>
                <a:cs typeface="Aharoni" panose="02010803020104030203" pitchFamily="2" charset="-79"/>
              </a:rPr>
            </a:br>
            <a:r>
              <a:rPr lang="en-US" sz="2400" dirty="0">
                <a:solidFill>
                  <a:schemeClr val="tx2"/>
                </a:solidFill>
                <a:latin typeface="Amasis MT Pro Black" panose="020B0604020202020204" pitchFamily="18" charset="0"/>
                <a:cs typeface="Aharoni" panose="02010803020104030203" pitchFamily="2" charset="-79"/>
              </a:rPr>
              <a:t>2.</a:t>
            </a:r>
            <a:r>
              <a:rPr lang="en-US" sz="2400" kern="1200" dirty="0">
                <a:solidFill>
                  <a:schemeClr val="tx2"/>
                </a:solidFill>
                <a:latin typeface="Amasis MT Pro Black" panose="020B0604020202020204" pitchFamily="18" charset="0"/>
                <a:cs typeface="Aharoni" panose="02010803020104030203" pitchFamily="2" charset="-79"/>
              </a:rPr>
              <a:t>Preguntas de </a:t>
            </a:r>
            <a:r>
              <a:rPr lang="en-US" sz="2400" kern="1200" dirty="0" err="1">
                <a:solidFill>
                  <a:schemeClr val="tx2"/>
                </a:solidFill>
                <a:latin typeface="Amasis MT Pro Black" panose="020B0604020202020204" pitchFamily="18" charset="0"/>
                <a:cs typeface="Aharoni" panose="02010803020104030203" pitchFamily="2" charset="-79"/>
              </a:rPr>
              <a:t>interés</a:t>
            </a:r>
            <a:br>
              <a:rPr lang="en-US" sz="2400" dirty="0">
                <a:solidFill>
                  <a:schemeClr val="tx2"/>
                </a:solidFill>
                <a:latin typeface="Amasis MT Pro Black" panose="020B0604020202020204" pitchFamily="18" charset="0"/>
                <a:cs typeface="Aharoni" panose="02010803020104030203" pitchFamily="2" charset="-79"/>
              </a:rPr>
            </a:br>
            <a:br>
              <a:rPr lang="en-US" sz="2400" dirty="0">
                <a:solidFill>
                  <a:schemeClr val="tx2"/>
                </a:solidFill>
                <a:latin typeface="Amasis MT Pro Black" panose="020B0604020202020204" pitchFamily="18" charset="0"/>
                <a:cs typeface="Aharoni" panose="02010803020104030203" pitchFamily="2" charset="-79"/>
              </a:rPr>
            </a:br>
            <a:br>
              <a:rPr lang="en-US" sz="2400" dirty="0">
                <a:solidFill>
                  <a:schemeClr val="tx2"/>
                </a:solidFill>
                <a:latin typeface="Amasis MT Pro Black" panose="020B0604020202020204" pitchFamily="18" charset="0"/>
                <a:cs typeface="Aharoni" panose="02010803020104030203" pitchFamily="2" charset="-79"/>
              </a:rPr>
            </a:br>
            <a:r>
              <a:rPr lang="en-US" sz="2400" kern="1200" dirty="0">
                <a:solidFill>
                  <a:schemeClr val="tx2"/>
                </a:solidFill>
                <a:latin typeface="Amasis MT Pro Black" panose="020B0604020202020204" pitchFamily="18" charset="0"/>
                <a:cs typeface="Aharoni" panose="02010803020104030203" pitchFamily="2" charset="-79"/>
              </a:rPr>
              <a:t>3.Análisis </a:t>
            </a:r>
            <a:r>
              <a:rPr lang="en-US" sz="2400" kern="1200" dirty="0" err="1">
                <a:solidFill>
                  <a:schemeClr val="tx2"/>
                </a:solidFill>
                <a:latin typeface="Amasis MT Pro Black" panose="020B0604020202020204" pitchFamily="18" charset="0"/>
                <a:cs typeface="Aharoni" panose="02010803020104030203" pitchFamily="2" charset="-79"/>
              </a:rPr>
              <a:t>exploratorio</a:t>
            </a:r>
            <a:br>
              <a:rPr lang="en-US" sz="2400" dirty="0">
                <a:solidFill>
                  <a:schemeClr val="tx2"/>
                </a:solidFill>
                <a:latin typeface="Amasis MT Pro Black" panose="020B0604020202020204" pitchFamily="18" charset="0"/>
                <a:cs typeface="Aharoni" panose="02010803020104030203" pitchFamily="2" charset="-79"/>
              </a:rPr>
            </a:br>
            <a:br>
              <a:rPr lang="en-US" sz="2400" dirty="0">
                <a:solidFill>
                  <a:schemeClr val="tx2"/>
                </a:solidFill>
                <a:latin typeface="Amasis MT Pro Black" panose="020B0604020202020204" pitchFamily="18" charset="0"/>
                <a:cs typeface="Aharoni" panose="02010803020104030203" pitchFamily="2" charset="-79"/>
              </a:rPr>
            </a:br>
            <a:br>
              <a:rPr lang="en-US" sz="2400" dirty="0">
                <a:solidFill>
                  <a:schemeClr val="tx2"/>
                </a:solidFill>
                <a:latin typeface="Amasis MT Pro Black" panose="020B0604020202020204" pitchFamily="18" charset="0"/>
                <a:cs typeface="Aharoni" panose="02010803020104030203" pitchFamily="2" charset="-79"/>
              </a:rPr>
            </a:br>
            <a:r>
              <a:rPr lang="en-US" sz="2400" kern="1200" dirty="0">
                <a:solidFill>
                  <a:schemeClr val="tx2"/>
                </a:solidFill>
                <a:latin typeface="Amasis MT Pro Black" panose="020B0604020202020204" pitchFamily="18" charset="0"/>
                <a:cs typeface="Aharoni" panose="02010803020104030203" pitchFamily="2" charset="-79"/>
              </a:rPr>
              <a:t>4.Insights </a:t>
            </a:r>
            <a:br>
              <a:rPr lang="en-US" sz="2400" kern="1200" dirty="0">
                <a:solidFill>
                  <a:schemeClr val="tx2"/>
                </a:solidFill>
                <a:latin typeface="Amasis MT Pro Black" panose="020B0604020202020204" pitchFamily="18" charset="0"/>
                <a:cs typeface="Aharoni" panose="02010803020104030203" pitchFamily="2" charset="-79"/>
              </a:rPr>
            </a:br>
            <a:endParaRPr lang="en-US" sz="2400" kern="1200" dirty="0">
              <a:solidFill>
                <a:schemeClr val="tx2"/>
              </a:solidFill>
              <a:latin typeface="Amasis MT Pro Black" panose="020B0604020202020204" pitchFamily="18" charset="0"/>
              <a:cs typeface="Aharoni" panose="02010803020104030203" pitchFamily="2" charset="-79"/>
            </a:endParaRPr>
          </a:p>
        </p:txBody>
      </p:sp>
      <p:pic>
        <p:nvPicPr>
          <p:cNvPr id="26" name="Graphic 25" descr="Preguntas">
            <a:extLst>
              <a:ext uri="{FF2B5EF4-FFF2-40B4-BE49-F238E27FC236}">
                <a16:creationId xmlns:a16="http://schemas.microsoft.com/office/drawing/2014/main" id="{0BAFC3FA-DFF2-DF1C-94E5-0FBC7FA65C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9393" y="912052"/>
            <a:ext cx="5029200" cy="5029200"/>
          </a:xfrm>
          <a:prstGeom prst="rect">
            <a:avLst/>
          </a:prstGeom>
          <a:ln w="9525">
            <a:noFill/>
          </a:ln>
        </p:spPr>
      </p:pic>
    </p:spTree>
    <p:extLst>
      <p:ext uri="{BB962C8B-B14F-4D97-AF65-F5344CB8AC3E}">
        <p14:creationId xmlns:p14="http://schemas.microsoft.com/office/powerpoint/2010/main" val="4759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25A7181-02E9-4D35-8E4D-B4A64BF5CDB6}"/>
              </a:ext>
            </a:extLst>
          </p:cNvPr>
          <p:cNvSpPr>
            <a:spLocks noGrp="1"/>
          </p:cNvSpPr>
          <p:nvPr>
            <p:ph type="title"/>
          </p:nvPr>
        </p:nvSpPr>
        <p:spPr>
          <a:xfrm>
            <a:off x="6120397" y="335072"/>
            <a:ext cx="4977976" cy="1454051"/>
          </a:xfrm>
        </p:spPr>
        <p:txBody>
          <a:bodyPr>
            <a:normAutofit/>
          </a:bodyPr>
          <a:lstStyle/>
          <a:p>
            <a:r>
              <a:rPr lang="es-ES" sz="3600" dirty="0">
                <a:solidFill>
                  <a:schemeClr val="tx2"/>
                </a:solidFill>
              </a:rPr>
              <a:t>Contexto</a:t>
            </a:r>
            <a:endParaRPr lang="es-AR" sz="3600" dirty="0">
              <a:solidFill>
                <a:schemeClr val="tx2"/>
              </a:solidFill>
            </a:endParaRPr>
          </a:p>
        </p:txBody>
      </p:sp>
      <p:pic>
        <p:nvPicPr>
          <p:cNvPr id="7" name="Graphic 6" descr="Huella digital">
            <a:extLst>
              <a:ext uri="{FF2B5EF4-FFF2-40B4-BE49-F238E27FC236}">
                <a16:creationId xmlns:a16="http://schemas.microsoft.com/office/drawing/2014/main" id="{2784D517-F3AC-8100-51C4-D533C96E27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Marcador de contenido 2">
            <a:extLst>
              <a:ext uri="{FF2B5EF4-FFF2-40B4-BE49-F238E27FC236}">
                <a16:creationId xmlns:a16="http://schemas.microsoft.com/office/drawing/2014/main" id="{A93DBC75-BBCF-9B56-4A37-4FC846D63FB2}"/>
              </a:ext>
            </a:extLst>
          </p:cNvPr>
          <p:cNvSpPr>
            <a:spLocks noGrp="1"/>
          </p:cNvSpPr>
          <p:nvPr>
            <p:ph idx="1"/>
          </p:nvPr>
        </p:nvSpPr>
        <p:spPr>
          <a:xfrm>
            <a:off x="6120399" y="1360099"/>
            <a:ext cx="5910617" cy="3177060"/>
          </a:xfrm>
        </p:spPr>
        <p:txBody>
          <a:bodyPr anchor="ctr">
            <a:normAutofit/>
          </a:bodyPr>
          <a:lstStyle/>
          <a:p>
            <a:pPr marL="0" indent="0">
              <a:buNone/>
            </a:pPr>
            <a:r>
              <a:rPr lang="es-ES" sz="1800" b="0" i="0" dirty="0">
                <a:solidFill>
                  <a:schemeClr val="tx2"/>
                </a:solidFill>
                <a:effectLst/>
                <a:latin typeface="Roboto" panose="02000000000000000000" pitchFamily="2" charset="0"/>
              </a:rPr>
              <a:t>El virus Covid-19 ha demostrado ser un evento sin precedentes que ha afectado a casi todos los aspectos de la sociedad global.</a:t>
            </a:r>
          </a:p>
          <a:p>
            <a:pPr marL="0" indent="0">
              <a:buNone/>
            </a:pPr>
            <a:r>
              <a:rPr lang="es-ES" sz="1800" b="0" i="0" dirty="0">
                <a:solidFill>
                  <a:schemeClr val="tx2"/>
                </a:solidFill>
                <a:effectLst/>
                <a:latin typeface="Roboto" panose="02000000000000000000" pitchFamily="2" charset="0"/>
              </a:rPr>
              <a:t>Algunas de las variables donde se pudo ver reflejada su incidencia fueron y son:</a:t>
            </a:r>
          </a:p>
          <a:p>
            <a:pPr marL="0" indent="0">
              <a:buNone/>
            </a:pPr>
            <a:r>
              <a:rPr lang="es-ES" sz="1400" b="1" i="0" dirty="0">
                <a:solidFill>
                  <a:schemeClr val="tx2"/>
                </a:solidFill>
                <a:effectLst/>
                <a:latin typeface="Roboto" panose="02000000000000000000" pitchFamily="2" charset="0"/>
              </a:rPr>
              <a:t>Salud pública y atención médica</a:t>
            </a:r>
          </a:p>
          <a:p>
            <a:pPr marL="0" indent="0">
              <a:buNone/>
            </a:pPr>
            <a:r>
              <a:rPr lang="es-ES" sz="1400" b="1" i="0" dirty="0">
                <a:solidFill>
                  <a:schemeClr val="tx2"/>
                </a:solidFill>
                <a:effectLst/>
                <a:latin typeface="Roboto" panose="02000000000000000000" pitchFamily="2" charset="0"/>
              </a:rPr>
              <a:t>Lecciones para futuras pandemias</a:t>
            </a:r>
          </a:p>
          <a:p>
            <a:pPr marL="0" indent="0">
              <a:buNone/>
            </a:pPr>
            <a:r>
              <a:rPr lang="es-ES" sz="1400" b="1" i="0" dirty="0">
                <a:solidFill>
                  <a:schemeClr val="tx2"/>
                </a:solidFill>
                <a:effectLst/>
                <a:latin typeface="Roboto" panose="02000000000000000000" pitchFamily="2" charset="0"/>
              </a:rPr>
              <a:t>Impacto socioeconómico</a:t>
            </a:r>
          </a:p>
          <a:p>
            <a:pPr marL="0" indent="0">
              <a:buNone/>
            </a:pPr>
            <a:r>
              <a:rPr lang="es-ES" sz="1400" b="1" i="0" dirty="0">
                <a:solidFill>
                  <a:schemeClr val="tx2"/>
                </a:solidFill>
                <a:effectLst/>
                <a:latin typeface="Roboto" panose="02000000000000000000" pitchFamily="2" charset="0"/>
              </a:rPr>
              <a:t>Desigualdades y vulnerabilidades</a:t>
            </a:r>
          </a:p>
          <a:p>
            <a:pPr marL="0" indent="0">
              <a:buNone/>
            </a:pPr>
            <a:r>
              <a:rPr lang="es-ES" sz="1400" b="1" i="0" dirty="0">
                <a:solidFill>
                  <a:schemeClr val="tx2"/>
                </a:solidFill>
                <a:effectLst/>
                <a:latin typeface="Roboto" panose="02000000000000000000" pitchFamily="2" charset="0"/>
              </a:rPr>
              <a:t>Avances científicos y médicos</a:t>
            </a:r>
          </a:p>
          <a:p>
            <a:endParaRPr lang="es-AR"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CuadroTexto 4">
            <a:extLst>
              <a:ext uri="{FF2B5EF4-FFF2-40B4-BE49-F238E27FC236}">
                <a16:creationId xmlns:a16="http://schemas.microsoft.com/office/drawing/2014/main" id="{62A18427-0B4C-3F21-0C3C-9D098E09FC88}"/>
              </a:ext>
            </a:extLst>
          </p:cNvPr>
          <p:cNvSpPr txBox="1"/>
          <p:nvPr/>
        </p:nvSpPr>
        <p:spPr>
          <a:xfrm>
            <a:off x="6120399" y="5122579"/>
            <a:ext cx="5910617" cy="1200329"/>
          </a:xfrm>
          <a:prstGeom prst="rect">
            <a:avLst/>
          </a:prstGeom>
          <a:noFill/>
        </p:spPr>
        <p:txBody>
          <a:bodyPr wrap="square">
            <a:spAutoFit/>
          </a:bodyPr>
          <a:lstStyle/>
          <a:p>
            <a:pPr algn="just" rtl="0">
              <a:spcBef>
                <a:spcPts val="0"/>
              </a:spcBef>
              <a:spcAft>
                <a:spcPts val="0"/>
              </a:spcAft>
            </a:pPr>
            <a:r>
              <a:rPr lang="es-ES" dirty="0">
                <a:solidFill>
                  <a:schemeClr val="tx2"/>
                </a:solidFill>
                <a:latin typeface="Roboto" panose="02000000000000000000" pitchFamily="2" charset="0"/>
              </a:rPr>
              <a:t>Este</a:t>
            </a:r>
            <a:r>
              <a:rPr lang="es-ES"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es-ES" dirty="0">
                <a:solidFill>
                  <a:schemeClr val="tx2"/>
                </a:solidFill>
                <a:latin typeface="Roboto" panose="02000000000000000000" pitchFamily="2" charset="0"/>
              </a:rPr>
              <a:t>análisis intenta contestar, con evidencia, algunas preguntas que tienen relación con las variables anteriormente mencionadas. Estas respuestas ayudarán a entender el . del virus en la sociedad</a:t>
            </a:r>
            <a:endParaRPr lang="es-AR" dirty="0">
              <a:solidFill>
                <a:schemeClr val="tx2"/>
              </a:solidFill>
              <a:latin typeface="Roboto" panose="02000000000000000000" pitchFamily="2" charset="0"/>
            </a:endParaRPr>
          </a:p>
        </p:txBody>
      </p:sp>
      <p:sp>
        <p:nvSpPr>
          <p:cNvPr id="8" name="CuadroTexto 7">
            <a:extLst>
              <a:ext uri="{FF2B5EF4-FFF2-40B4-BE49-F238E27FC236}">
                <a16:creationId xmlns:a16="http://schemas.microsoft.com/office/drawing/2014/main" id="{DC95CB7E-429C-6627-93D3-32081005899C}"/>
              </a:ext>
            </a:extLst>
          </p:cNvPr>
          <p:cNvSpPr txBox="1"/>
          <p:nvPr/>
        </p:nvSpPr>
        <p:spPr>
          <a:xfrm>
            <a:off x="6260760" y="4476248"/>
            <a:ext cx="6096000" cy="646331"/>
          </a:xfrm>
          <a:prstGeom prst="rect">
            <a:avLst/>
          </a:prstGeom>
          <a:noFill/>
        </p:spPr>
        <p:txBody>
          <a:bodyPr wrap="square">
            <a:spAutoFit/>
          </a:bodyPr>
          <a:lstStyle/>
          <a:p>
            <a:pPr algn="just" rtl="0">
              <a:spcBef>
                <a:spcPts val="0"/>
              </a:spcBef>
              <a:spcAft>
                <a:spcPts val="0"/>
              </a:spcAft>
            </a:pPr>
            <a:r>
              <a:rPr lang="es-ES" sz="3600" dirty="0">
                <a:solidFill>
                  <a:schemeClr val="tx2"/>
                </a:solidFill>
                <a:latin typeface="+mj-lt"/>
                <a:ea typeface="+mj-ea"/>
                <a:cs typeface="+mj-cs"/>
              </a:rPr>
              <a:t>Audiencia</a:t>
            </a:r>
          </a:p>
        </p:txBody>
      </p:sp>
    </p:spTree>
    <p:extLst>
      <p:ext uri="{BB962C8B-B14F-4D97-AF65-F5344CB8AC3E}">
        <p14:creationId xmlns:p14="http://schemas.microsoft.com/office/powerpoint/2010/main" val="118170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7B0696-B7DE-E7D3-2870-324290610495}"/>
              </a:ext>
            </a:extLst>
          </p:cNvPr>
          <p:cNvSpPr>
            <a:spLocks noGrp="1"/>
          </p:cNvSpPr>
          <p:nvPr>
            <p:ph type="title"/>
          </p:nvPr>
        </p:nvSpPr>
        <p:spPr>
          <a:xfrm>
            <a:off x="655320" y="429030"/>
            <a:ext cx="2834640" cy="5457589"/>
          </a:xfrm>
        </p:spPr>
        <p:txBody>
          <a:bodyPr anchor="ctr">
            <a:normAutofit/>
          </a:bodyPr>
          <a:lstStyle/>
          <a:p>
            <a:r>
              <a:rPr lang="es-ES" sz="4000"/>
              <a:t>Preguntas de interes</a:t>
            </a:r>
            <a:endParaRPr lang="es-AR" sz="4000"/>
          </a:p>
        </p:txBody>
      </p:sp>
      <p:sp>
        <p:nvSpPr>
          <p:cNvPr id="26" name="Rectangle 25">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C2B8A8F0-4BAB-2F4A-176B-975DBA600B9D}"/>
              </a:ext>
            </a:extLst>
          </p:cNvPr>
          <p:cNvGraphicFramePr>
            <a:graphicFrameLocks noGrp="1"/>
          </p:cNvGraphicFramePr>
          <p:nvPr>
            <p:ph idx="1"/>
            <p:extLst>
              <p:ext uri="{D42A27DB-BD31-4B8C-83A1-F6EECF244321}">
                <p14:modId xmlns:p14="http://schemas.microsoft.com/office/powerpoint/2010/main" val="2629214401"/>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16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upa resalta un rendimiento económico decreciente">
            <a:extLst>
              <a:ext uri="{FF2B5EF4-FFF2-40B4-BE49-F238E27FC236}">
                <a16:creationId xmlns:a16="http://schemas.microsoft.com/office/drawing/2014/main" id="{31903FD6-BFC4-6FD9-3B69-27B9890865C5}"/>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E7B5999-4041-EBA6-672E-A6D050B8067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ANALISIS EXPLORATORIO DE DATOS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96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954E2A-C462-7807-C622-EFA54B12202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¿Cuáles fueron las regiones en las cuales hubo más cantidad de muertes?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EB1D9AB6-7BE2-1942-5C9E-E655FF15A781}"/>
              </a:ext>
            </a:extLst>
          </p:cNvPr>
          <p:cNvPicPr>
            <a:picLocks noGrp="1" noChangeAspect="1"/>
          </p:cNvPicPr>
          <p:nvPr>
            <p:ph idx="1"/>
          </p:nvPr>
        </p:nvPicPr>
        <p:blipFill>
          <a:blip r:embed="rId2"/>
          <a:stretch>
            <a:fillRect/>
          </a:stretch>
        </p:blipFill>
        <p:spPr>
          <a:xfrm>
            <a:off x="4686321" y="493926"/>
            <a:ext cx="7214616" cy="4671462"/>
          </a:xfrm>
          <a:prstGeom prst="rect">
            <a:avLst/>
          </a:prstGeom>
        </p:spPr>
      </p:pic>
      <p:sp>
        <p:nvSpPr>
          <p:cNvPr id="6" name="CuadroTexto 5">
            <a:extLst>
              <a:ext uri="{FF2B5EF4-FFF2-40B4-BE49-F238E27FC236}">
                <a16:creationId xmlns:a16="http://schemas.microsoft.com/office/drawing/2014/main" id="{D396334F-6727-412A-0AC6-F313AB819AA7}"/>
              </a:ext>
            </a:extLst>
          </p:cNvPr>
          <p:cNvSpPr txBox="1"/>
          <p:nvPr/>
        </p:nvSpPr>
        <p:spPr>
          <a:xfrm>
            <a:off x="5690456" y="5440744"/>
            <a:ext cx="6097712" cy="923330"/>
          </a:xfrm>
          <a:prstGeom prst="rect">
            <a:avLst/>
          </a:prstGeom>
          <a:noFill/>
        </p:spPr>
        <p:txBody>
          <a:bodyPr wrap="square">
            <a:spAutoFit/>
          </a:bodyPr>
          <a:lstStyle/>
          <a:p>
            <a:r>
              <a:rPr lang="es-ES" dirty="0"/>
              <a:t>Podemos visualizar que la región en la que más muertes hubo, fue en </a:t>
            </a:r>
            <a:r>
              <a:rPr lang="es-ES" dirty="0" err="1"/>
              <a:t>America</a:t>
            </a:r>
            <a:r>
              <a:rPr lang="es-ES" dirty="0"/>
              <a:t>, seguida por Europa, y luego por el sudeste de Asia.</a:t>
            </a:r>
            <a:endParaRPr lang="es-AR" dirty="0"/>
          </a:p>
        </p:txBody>
      </p:sp>
    </p:spTree>
    <p:extLst>
      <p:ext uri="{BB962C8B-B14F-4D97-AF65-F5344CB8AC3E}">
        <p14:creationId xmlns:p14="http://schemas.microsoft.com/office/powerpoint/2010/main" val="354339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E2C1E16-C80F-0782-B1E5-F6A2A90870E1}"/>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3000" b="0" i="0">
                <a:effectLst/>
              </a:rPr>
              <a:t>.¿Cuál es el top 5 de países que cuentan con mayor cantidad de casos activos?</a:t>
            </a:r>
            <a:br>
              <a:rPr lang="en-US" sz="3000" b="0" i="0">
                <a:effectLst/>
              </a:rPr>
            </a:br>
            <a:endParaRPr lang="en-US" sz="3000"/>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a:extLst>
              <a:ext uri="{FF2B5EF4-FFF2-40B4-BE49-F238E27FC236}">
                <a16:creationId xmlns:a16="http://schemas.microsoft.com/office/drawing/2014/main" id="{57BA6540-2897-CC60-2F45-B4FBB9BF74F9}"/>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0" i="0">
                <a:effectLst/>
              </a:rPr>
              <a:t>Gracias a la visualización obtenida, podemos decir que los países con la mayor cantidad de casos activos actualmente,son Estados unidos,Brazil, India, Reino Unido, y en un menos porcentaje, Rusia.</a:t>
            </a:r>
            <a:endParaRPr lang="en-US" sz="2200"/>
          </a:p>
        </p:txBody>
      </p:sp>
      <p:pic>
        <p:nvPicPr>
          <p:cNvPr id="6" name="Marcador de contenido 5">
            <a:extLst>
              <a:ext uri="{FF2B5EF4-FFF2-40B4-BE49-F238E27FC236}">
                <a16:creationId xmlns:a16="http://schemas.microsoft.com/office/drawing/2014/main" id="{84C92651-338A-935D-A844-C29E6DBA31D4}"/>
              </a:ext>
            </a:extLst>
          </p:cNvPr>
          <p:cNvPicPr>
            <a:picLocks noGrp="1" noChangeAspect="1"/>
          </p:cNvPicPr>
          <p:nvPr>
            <p:ph idx="1"/>
          </p:nvPr>
        </p:nvPicPr>
        <p:blipFill rotWithShape="1">
          <a:blip r:embed="rId2"/>
          <a:srcRect l="198"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31308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038D26-36E0-4857-39E9-C142F48BB756}"/>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000" b="0" i="0" kern="1200">
                <a:solidFill>
                  <a:schemeClr val="tx1"/>
                </a:solidFill>
                <a:effectLst/>
                <a:latin typeface="+mj-lt"/>
                <a:ea typeface="+mj-ea"/>
                <a:cs typeface="+mj-cs"/>
              </a:rPr>
              <a:t>¿Cuál fue el porcentaje de muertes y de recuperados por region?</a:t>
            </a:r>
            <a:br>
              <a:rPr lang="en-US" sz="5000" b="0" i="0" kern="1200">
                <a:solidFill>
                  <a:schemeClr val="tx1"/>
                </a:solidFill>
                <a:effectLst/>
                <a:latin typeface="+mj-lt"/>
                <a:ea typeface="+mj-ea"/>
                <a:cs typeface="+mj-cs"/>
              </a:rPr>
            </a:br>
            <a:endParaRPr lang="en-US" sz="5000" kern="1200">
              <a:solidFill>
                <a:schemeClr val="tx1"/>
              </a:solidFill>
              <a:latin typeface="+mj-lt"/>
              <a:ea typeface="+mj-ea"/>
              <a:cs typeface="+mj-cs"/>
            </a:endParaRPr>
          </a:p>
        </p:txBody>
      </p:sp>
      <p:sp>
        <p:nvSpPr>
          <p:cNvPr id="1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34BB3141-DB16-9B49-6831-C2B63BDC915C}"/>
              </a:ext>
            </a:extLst>
          </p:cNvPr>
          <p:cNvPicPr>
            <a:picLocks noGrp="1" noChangeAspect="1"/>
          </p:cNvPicPr>
          <p:nvPr>
            <p:ph idx="1"/>
          </p:nvPr>
        </p:nvPicPr>
        <p:blipFill>
          <a:blip r:embed="rId2"/>
          <a:stretch>
            <a:fillRect/>
          </a:stretch>
        </p:blipFill>
        <p:spPr>
          <a:xfrm>
            <a:off x="5073225" y="89178"/>
            <a:ext cx="6331038" cy="5223107"/>
          </a:xfrm>
          <a:prstGeom prst="rect">
            <a:avLst/>
          </a:prstGeom>
        </p:spPr>
      </p:pic>
      <p:sp>
        <p:nvSpPr>
          <p:cNvPr id="6" name="CuadroTexto 5">
            <a:extLst>
              <a:ext uri="{FF2B5EF4-FFF2-40B4-BE49-F238E27FC236}">
                <a16:creationId xmlns:a16="http://schemas.microsoft.com/office/drawing/2014/main" id="{E2CF37A0-52B0-E756-185D-82A929CEBF8F}"/>
              </a:ext>
            </a:extLst>
          </p:cNvPr>
          <p:cNvSpPr txBox="1"/>
          <p:nvPr/>
        </p:nvSpPr>
        <p:spPr>
          <a:xfrm>
            <a:off x="4693922" y="5312285"/>
            <a:ext cx="6894576" cy="142848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a:t>Gracias al grafico que compara el porcentaje de muertes vs porcentaje de recuperados, podemos sacar ciertas conclusiones, por ejemplo, si bien en America hubo un porcentaje alto de muertes, podemos visualizar que a su vez, tiene un porcentaje casi identico al de recuperados. Quizas para hacerlo mas representativo, se podria comparar en función de la cantidad de casos que hubieron, asi se obtendria del total de casos, que porcentaje murio y que porcentaje se recupero.</a:t>
            </a:r>
          </a:p>
        </p:txBody>
      </p:sp>
    </p:spTree>
    <p:extLst>
      <p:ext uri="{BB962C8B-B14F-4D97-AF65-F5344CB8AC3E}">
        <p14:creationId xmlns:p14="http://schemas.microsoft.com/office/powerpoint/2010/main" val="285667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E7633B-B31D-CE87-C889-AF6493B7138C}"/>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3800" kern="1200" dirty="0" err="1">
                <a:solidFill>
                  <a:schemeClr val="tx1"/>
                </a:solidFill>
                <a:latin typeface="+mj-lt"/>
                <a:ea typeface="+mj-ea"/>
                <a:cs typeface="+mj-cs"/>
              </a:rPr>
              <a:t>Según</a:t>
            </a:r>
            <a:r>
              <a:rPr lang="en-US" sz="3800" kern="1200" dirty="0">
                <a:solidFill>
                  <a:schemeClr val="tx1"/>
                </a:solidFill>
                <a:latin typeface="+mj-lt"/>
                <a:ea typeface="+mj-ea"/>
                <a:cs typeface="+mj-cs"/>
              </a:rPr>
              <a:t> la </a:t>
            </a:r>
            <a:r>
              <a:rPr lang="en-US" sz="3800" kern="1200" dirty="0" err="1">
                <a:solidFill>
                  <a:schemeClr val="tx1"/>
                </a:solidFill>
                <a:latin typeface="+mj-lt"/>
                <a:ea typeface="+mj-ea"/>
                <a:cs typeface="+mj-cs"/>
              </a:rPr>
              <a:t>cantidad</a:t>
            </a:r>
            <a:r>
              <a:rPr lang="en-US" sz="3800" kern="1200" dirty="0">
                <a:solidFill>
                  <a:schemeClr val="tx1"/>
                </a:solidFill>
                <a:latin typeface="+mj-lt"/>
                <a:ea typeface="+mj-ea"/>
                <a:cs typeface="+mj-cs"/>
              </a:rPr>
              <a:t> de </a:t>
            </a:r>
            <a:r>
              <a:rPr lang="en-US" sz="3800" kern="1200" dirty="0" err="1">
                <a:solidFill>
                  <a:schemeClr val="tx1"/>
                </a:solidFill>
                <a:latin typeface="+mj-lt"/>
                <a:ea typeface="+mj-ea"/>
                <a:cs typeface="+mj-cs"/>
              </a:rPr>
              <a:t>casos</a:t>
            </a:r>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totales</a:t>
            </a:r>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cuantos</a:t>
            </a:r>
            <a:r>
              <a:rPr lang="en-US" sz="3800" kern="1200" dirty="0">
                <a:solidFill>
                  <a:schemeClr val="tx1"/>
                </a:solidFill>
                <a:latin typeface="+mj-lt"/>
                <a:ea typeface="+mj-ea"/>
                <a:cs typeface="+mj-cs"/>
              </a:rPr>
              <a:t> se </a:t>
            </a:r>
            <a:r>
              <a:rPr lang="en-US" sz="3800" kern="1200" dirty="0" err="1">
                <a:solidFill>
                  <a:schemeClr val="tx1"/>
                </a:solidFill>
                <a:latin typeface="+mj-lt"/>
                <a:ea typeface="+mj-ea"/>
                <a:cs typeface="+mj-cs"/>
              </a:rPr>
              <a:t>recuperaron</a:t>
            </a:r>
            <a:r>
              <a:rPr lang="en-US" sz="3800" kern="1200" dirty="0">
                <a:solidFill>
                  <a:schemeClr val="tx1"/>
                </a:solidFill>
                <a:latin typeface="+mj-lt"/>
                <a:ea typeface="+mj-ea"/>
                <a:cs typeface="+mj-cs"/>
              </a:rPr>
              <a:t> y </a:t>
            </a:r>
            <a:r>
              <a:rPr lang="en-US" sz="3800" kern="1200" dirty="0" err="1">
                <a:solidFill>
                  <a:schemeClr val="tx1"/>
                </a:solidFill>
                <a:latin typeface="+mj-lt"/>
                <a:ea typeface="+mj-ea"/>
                <a:cs typeface="+mj-cs"/>
              </a:rPr>
              <a:t>cuantos</a:t>
            </a:r>
            <a:r>
              <a:rPr lang="en-US" sz="3800" kern="1200" dirty="0">
                <a:solidFill>
                  <a:schemeClr val="tx1"/>
                </a:solidFill>
                <a:latin typeface="+mj-lt"/>
                <a:ea typeface="+mj-ea"/>
                <a:cs typeface="+mj-cs"/>
              </a:rPr>
              <a:t> </a:t>
            </a:r>
            <a:r>
              <a:rPr lang="en-US" sz="3800" kern="1200" dirty="0" err="1">
                <a:solidFill>
                  <a:schemeClr val="tx1"/>
                </a:solidFill>
                <a:latin typeface="+mj-lt"/>
                <a:ea typeface="+mj-ea"/>
                <a:cs typeface="+mj-cs"/>
              </a:rPr>
              <a:t>murieron</a:t>
            </a:r>
            <a:r>
              <a:rPr lang="en-US" sz="3800" kern="1200" dirty="0">
                <a:solidFill>
                  <a:schemeClr val="tx1"/>
                </a:solidFill>
                <a:latin typeface="+mj-lt"/>
                <a:ea typeface="+mj-ea"/>
                <a:cs typeface="+mj-cs"/>
              </a:rPr>
              <a:t>?</a:t>
            </a:r>
          </a:p>
        </p:txBody>
      </p:sp>
      <p:sp>
        <p:nvSpPr>
          <p:cNvPr id="13"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3">
            <a:extLst>
              <a:ext uri="{FF2B5EF4-FFF2-40B4-BE49-F238E27FC236}">
                <a16:creationId xmlns:a16="http://schemas.microsoft.com/office/drawing/2014/main" id="{CA4B7E82-DA39-2AEB-5468-7FF42C03DAA2}"/>
              </a:ext>
            </a:extLst>
          </p:cNvPr>
          <p:cNvPicPr>
            <a:picLocks noGrp="1" noChangeAspect="1"/>
          </p:cNvPicPr>
          <p:nvPr>
            <p:ph idx="1"/>
          </p:nvPr>
        </p:nvPicPr>
        <p:blipFill>
          <a:blip r:embed="rId2"/>
          <a:stretch>
            <a:fillRect/>
          </a:stretch>
        </p:blipFill>
        <p:spPr>
          <a:xfrm>
            <a:off x="4879797" y="189555"/>
            <a:ext cx="6717894" cy="5239958"/>
          </a:xfrm>
          <a:prstGeom prst="rect">
            <a:avLst/>
          </a:prstGeom>
        </p:spPr>
      </p:pic>
      <p:sp>
        <p:nvSpPr>
          <p:cNvPr id="6" name="CuadroTexto 5">
            <a:extLst>
              <a:ext uri="{FF2B5EF4-FFF2-40B4-BE49-F238E27FC236}">
                <a16:creationId xmlns:a16="http://schemas.microsoft.com/office/drawing/2014/main" id="{78E9CE14-D35D-1904-5EA9-D8A201C1FF31}"/>
              </a:ext>
            </a:extLst>
          </p:cNvPr>
          <p:cNvSpPr txBox="1"/>
          <p:nvPr/>
        </p:nvSpPr>
        <p:spPr>
          <a:xfrm>
            <a:off x="4693922" y="5429513"/>
            <a:ext cx="6894576" cy="142848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Podemos </a:t>
            </a:r>
            <a:r>
              <a:rPr lang="en-US" sz="2200" dirty="0" err="1"/>
              <a:t>visualizar</a:t>
            </a:r>
            <a:r>
              <a:rPr lang="en-US" sz="2200" dirty="0"/>
              <a:t> </a:t>
            </a:r>
            <a:r>
              <a:rPr lang="en-US" sz="2200" dirty="0" err="1"/>
              <a:t>entonces</a:t>
            </a:r>
            <a:r>
              <a:rPr lang="en-US" sz="2200" dirty="0"/>
              <a:t>, que </a:t>
            </a:r>
            <a:r>
              <a:rPr lang="en-US" sz="2200" dirty="0" err="1"/>
              <a:t>si</a:t>
            </a:r>
            <a:r>
              <a:rPr lang="en-US" sz="2200" dirty="0"/>
              <a:t> bien la </a:t>
            </a:r>
            <a:r>
              <a:rPr lang="en-US" sz="2200" dirty="0" err="1"/>
              <a:t>cantidad</a:t>
            </a:r>
            <a:r>
              <a:rPr lang="en-US" sz="2200" dirty="0"/>
              <a:t> total de </a:t>
            </a:r>
            <a:r>
              <a:rPr lang="en-US" sz="2200" dirty="0" err="1"/>
              <a:t>casos</a:t>
            </a:r>
            <a:r>
              <a:rPr lang="en-US" sz="2200" dirty="0"/>
              <a:t> </a:t>
            </a:r>
            <a:r>
              <a:rPr lang="en-US" sz="2200" dirty="0" err="1"/>
              <a:t>fue</a:t>
            </a:r>
            <a:r>
              <a:rPr lang="en-US" sz="2200" dirty="0"/>
              <a:t> </a:t>
            </a:r>
            <a:r>
              <a:rPr lang="en-US" sz="2200" dirty="0" err="1"/>
              <a:t>significativa</a:t>
            </a:r>
            <a:r>
              <a:rPr lang="en-US" sz="2200" dirty="0"/>
              <a:t>, se </a:t>
            </a:r>
            <a:r>
              <a:rPr lang="en-US" sz="2200" dirty="0" err="1"/>
              <a:t>puede</a:t>
            </a:r>
            <a:r>
              <a:rPr lang="en-US" sz="2200" dirty="0"/>
              <a:t> </a:t>
            </a:r>
            <a:r>
              <a:rPr lang="en-US" sz="2200" dirty="0" err="1"/>
              <a:t>decir</a:t>
            </a:r>
            <a:r>
              <a:rPr lang="en-US" sz="2200" dirty="0"/>
              <a:t> </a:t>
            </a:r>
            <a:r>
              <a:rPr lang="en-US" sz="2200" dirty="0" err="1"/>
              <a:t>llegar</a:t>
            </a:r>
            <a:r>
              <a:rPr lang="en-US" sz="2200" dirty="0"/>
              <a:t> a la </a:t>
            </a:r>
            <a:r>
              <a:rPr lang="en-US" sz="2200" dirty="0" err="1"/>
              <a:t>conclusión</a:t>
            </a:r>
            <a:r>
              <a:rPr lang="en-US" sz="2200" dirty="0"/>
              <a:t> de que </a:t>
            </a:r>
            <a:r>
              <a:rPr lang="en-US" sz="2200" dirty="0" err="1"/>
              <a:t>en</a:t>
            </a:r>
            <a:r>
              <a:rPr lang="en-US" sz="2200" dirty="0"/>
              <a:t> </a:t>
            </a:r>
            <a:r>
              <a:rPr lang="en-US" sz="2200" dirty="0" err="1"/>
              <a:t>su</a:t>
            </a:r>
            <a:r>
              <a:rPr lang="en-US" sz="2200" dirty="0"/>
              <a:t> </a:t>
            </a:r>
            <a:r>
              <a:rPr lang="en-US" sz="2200" dirty="0" err="1"/>
              <a:t>mayoria</a:t>
            </a:r>
            <a:r>
              <a:rPr lang="en-US" sz="2200" dirty="0"/>
              <a:t>, se </a:t>
            </a:r>
            <a:r>
              <a:rPr lang="en-US" sz="2200" dirty="0" err="1"/>
              <a:t>recuperaron</a:t>
            </a:r>
            <a:r>
              <a:rPr lang="en-US" sz="2200" dirty="0"/>
              <a:t>, y solo </a:t>
            </a:r>
            <a:r>
              <a:rPr lang="en-US" sz="2200" dirty="0" err="1"/>
              <a:t>fue</a:t>
            </a:r>
            <a:r>
              <a:rPr lang="en-US" sz="2200" dirty="0"/>
              <a:t> </a:t>
            </a:r>
            <a:r>
              <a:rPr lang="en-US" sz="2200" dirty="0" err="1"/>
              <a:t>en</a:t>
            </a:r>
            <a:r>
              <a:rPr lang="en-US" sz="2200" dirty="0"/>
              <a:t> </a:t>
            </a:r>
            <a:r>
              <a:rPr lang="en-US" sz="2200" dirty="0" err="1"/>
              <a:t>menor</a:t>
            </a:r>
            <a:r>
              <a:rPr lang="en-US" sz="2200" dirty="0"/>
              <a:t> </a:t>
            </a:r>
            <a:r>
              <a:rPr lang="en-US" sz="2200" dirty="0" err="1"/>
              <a:t>porcentaje</a:t>
            </a:r>
            <a:r>
              <a:rPr lang="en-US" sz="2200" dirty="0"/>
              <a:t> la </a:t>
            </a:r>
            <a:r>
              <a:rPr lang="en-US" sz="2200" dirty="0" err="1"/>
              <a:t>cantidad</a:t>
            </a:r>
            <a:r>
              <a:rPr lang="en-US" sz="2200" dirty="0"/>
              <a:t> de </a:t>
            </a:r>
            <a:r>
              <a:rPr lang="en-US" sz="2200" dirty="0" err="1"/>
              <a:t>muertes</a:t>
            </a:r>
            <a:r>
              <a:rPr lang="en-US" sz="2200" dirty="0"/>
              <a:t>.</a:t>
            </a:r>
          </a:p>
        </p:txBody>
      </p:sp>
    </p:spTree>
    <p:extLst>
      <p:ext uri="{BB962C8B-B14F-4D97-AF65-F5344CB8AC3E}">
        <p14:creationId xmlns:p14="http://schemas.microsoft.com/office/powerpoint/2010/main" val="36530860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2541</TotalTime>
  <Words>560</Words>
  <Application>Microsoft Office PowerPoint</Application>
  <PresentationFormat>Panorámica</PresentationFormat>
  <Paragraphs>35</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Amasis MT Pro Black</vt:lpstr>
      <vt:lpstr>Arial</vt:lpstr>
      <vt:lpstr>Calibri</vt:lpstr>
      <vt:lpstr>Calibri Light</vt:lpstr>
      <vt:lpstr>Roboto</vt:lpstr>
      <vt:lpstr>Tema de Office</vt:lpstr>
      <vt:lpstr>ANALISIS DEL COVID-19</vt:lpstr>
      <vt:lpstr>        1.Contexto y audiencia   2.Preguntas de interés   3.Análisis exploratorio   4.Insights  </vt:lpstr>
      <vt:lpstr>Contexto</vt:lpstr>
      <vt:lpstr>Preguntas de interes</vt:lpstr>
      <vt:lpstr>ANALISIS EXPLORATORIO DE DATOS</vt:lpstr>
      <vt:lpstr>¿Cuáles fueron las regiones en las cuales hubo más cantidad de muertes?</vt:lpstr>
      <vt:lpstr>.¿Cuál es el top 5 de países que cuentan con mayor cantidad de casos activos? </vt:lpstr>
      <vt:lpstr>¿Cuál fue el porcentaje de muertes y de recuperados por region? </vt:lpstr>
      <vt:lpstr>Según la cantidad de casos totales, cuantos se recuperaron y cuantos murieron?</vt:lpstr>
      <vt:lpstr>¿Cuántos casos confirmados hay por región?</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DEL COVID-19</dc:title>
  <dc:creator>Martinez, Rocio Melina</dc:creator>
  <cp:lastModifiedBy>Martinez, Rocio Melina</cp:lastModifiedBy>
  <cp:revision>1</cp:revision>
  <dcterms:created xsi:type="dcterms:W3CDTF">2023-09-06T18:57:55Z</dcterms:created>
  <dcterms:modified xsi:type="dcterms:W3CDTF">2023-09-08T13:19:48Z</dcterms:modified>
</cp:coreProperties>
</file>