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56" r:id="rId3"/>
    <p:sldId id="257" r:id="rId4"/>
    <p:sldId id="258" r:id="rId5"/>
    <p:sldId id="287" r:id="rId6"/>
    <p:sldId id="259" r:id="rId7"/>
    <p:sldId id="260" r:id="rId8"/>
    <p:sldId id="285" r:id="rId9"/>
    <p:sldId id="261" r:id="rId10"/>
    <p:sldId id="262" r:id="rId11"/>
    <p:sldId id="263" r:id="rId12"/>
    <p:sldId id="264" r:id="rId13"/>
    <p:sldId id="280" r:id="rId14"/>
    <p:sldId id="265" r:id="rId15"/>
    <p:sldId id="266" r:id="rId16"/>
    <p:sldId id="267" r:id="rId17"/>
    <p:sldId id="268" r:id="rId18"/>
    <p:sldId id="270" r:id="rId19"/>
    <p:sldId id="271" r:id="rId20"/>
    <p:sldId id="279" r:id="rId21"/>
    <p:sldId id="273" r:id="rId22"/>
    <p:sldId id="274" r:id="rId23"/>
    <p:sldId id="275" r:id="rId24"/>
    <p:sldId id="276" r:id="rId25"/>
    <p:sldId id="277" r:id="rId26"/>
    <p:sldId id="282" r:id="rId27"/>
    <p:sldId id="284" r:id="rId28"/>
    <p:sldId id="281" r:id="rId29"/>
    <p:sldId id="278"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9" d="100"/>
          <a:sy n="89" d="100"/>
        </p:scale>
        <p:origin x="196"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726F0-EFD8-4CE7-A166-85B5E74B236F}" type="datetimeFigureOut">
              <a:rPr lang="fr-FR" smtClean="0"/>
              <a:t>05/03/2023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049BE-F2B8-45FA-B65F-7F0D1FF33156}" type="slidenum">
              <a:rPr lang="fr-FR" smtClean="0"/>
              <a:t>‹N°›</a:t>
            </a:fld>
            <a:endParaRPr lang="fr-FR"/>
          </a:p>
        </p:txBody>
      </p:sp>
    </p:spTree>
    <p:extLst>
      <p:ext uri="{BB962C8B-B14F-4D97-AF65-F5344CB8AC3E}">
        <p14:creationId xmlns:p14="http://schemas.microsoft.com/office/powerpoint/2010/main" val="1466705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173220-2E19-9504-B208-7C13BD02D9B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08EA574-635C-3F47-1E86-F24B03602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EDC5ED0-EE4D-80BC-67FA-E9E8E014ABA5}"/>
              </a:ext>
            </a:extLst>
          </p:cNvPr>
          <p:cNvSpPr>
            <a:spLocks noGrp="1"/>
          </p:cNvSpPr>
          <p:nvPr>
            <p:ph type="dt" sz="half" idx="10"/>
          </p:nvPr>
        </p:nvSpPr>
        <p:spPr/>
        <p:txBody>
          <a:bodyPr/>
          <a:lstStyle/>
          <a:p>
            <a:fld id="{B285C75A-D300-4E52-888B-B430D3B97FB4}" type="datetime1">
              <a:rPr lang="fr-FR" smtClean="0"/>
              <a:t>05/03/2023</a:t>
            </a:fld>
            <a:endParaRPr lang="fr-FR"/>
          </a:p>
        </p:txBody>
      </p:sp>
      <p:sp>
        <p:nvSpPr>
          <p:cNvPr id="5" name="Espace réservé du pied de page 4">
            <a:extLst>
              <a:ext uri="{FF2B5EF4-FFF2-40B4-BE49-F238E27FC236}">
                <a16:creationId xmlns:a16="http://schemas.microsoft.com/office/drawing/2014/main" id="{98D81AAD-35CC-0DE3-E7A5-055B8F76E7F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3947826-B721-CE78-09B1-EA37EEF0195C}"/>
              </a:ext>
            </a:extLst>
          </p:cNvPr>
          <p:cNvSpPr>
            <a:spLocks noGrp="1"/>
          </p:cNvSpPr>
          <p:nvPr>
            <p:ph type="sldNum" sz="quarter" idx="12"/>
          </p:nvPr>
        </p:nvSpPr>
        <p:spPr/>
        <p:txBody>
          <a:bodyPr/>
          <a:lstStyle/>
          <a:p>
            <a:fld id="{411337BD-8729-4B86-971D-796032AB9CDE}" type="slidenum">
              <a:rPr lang="fr-FR" smtClean="0"/>
              <a:t>‹N°›</a:t>
            </a:fld>
            <a:endParaRPr lang="fr-FR"/>
          </a:p>
        </p:txBody>
      </p:sp>
    </p:spTree>
    <p:extLst>
      <p:ext uri="{BB962C8B-B14F-4D97-AF65-F5344CB8AC3E}">
        <p14:creationId xmlns:p14="http://schemas.microsoft.com/office/powerpoint/2010/main" val="915377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61779-B814-CC30-89F7-FE4C8E017C6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BF37D09-A0A4-3A07-AC00-C0525EC3F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C8AA36B-57E9-D093-422C-3035D30C4529}"/>
              </a:ext>
            </a:extLst>
          </p:cNvPr>
          <p:cNvSpPr>
            <a:spLocks noGrp="1"/>
          </p:cNvSpPr>
          <p:nvPr>
            <p:ph type="dt" sz="half" idx="10"/>
          </p:nvPr>
        </p:nvSpPr>
        <p:spPr/>
        <p:txBody>
          <a:bodyPr/>
          <a:lstStyle/>
          <a:p>
            <a:fld id="{00586CC7-6AC3-45C1-B836-3AC19AF61CFA}" type="datetime1">
              <a:rPr lang="fr-FR" smtClean="0"/>
              <a:t>05/03/2023</a:t>
            </a:fld>
            <a:endParaRPr lang="fr-FR"/>
          </a:p>
        </p:txBody>
      </p:sp>
      <p:sp>
        <p:nvSpPr>
          <p:cNvPr id="5" name="Espace réservé du pied de page 4">
            <a:extLst>
              <a:ext uri="{FF2B5EF4-FFF2-40B4-BE49-F238E27FC236}">
                <a16:creationId xmlns:a16="http://schemas.microsoft.com/office/drawing/2014/main" id="{2C43C08F-E34A-A3A9-084F-536731DAD2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0CE7D63-519E-7C40-38C8-E54FCF6DE113}"/>
              </a:ext>
            </a:extLst>
          </p:cNvPr>
          <p:cNvSpPr>
            <a:spLocks noGrp="1"/>
          </p:cNvSpPr>
          <p:nvPr>
            <p:ph type="sldNum" sz="quarter" idx="12"/>
          </p:nvPr>
        </p:nvSpPr>
        <p:spPr/>
        <p:txBody>
          <a:bodyPr/>
          <a:lstStyle/>
          <a:p>
            <a:fld id="{411337BD-8729-4B86-971D-796032AB9CDE}" type="slidenum">
              <a:rPr lang="fr-FR" smtClean="0"/>
              <a:t>‹N°›</a:t>
            </a:fld>
            <a:endParaRPr lang="fr-FR"/>
          </a:p>
        </p:txBody>
      </p:sp>
    </p:spTree>
    <p:extLst>
      <p:ext uri="{BB962C8B-B14F-4D97-AF65-F5344CB8AC3E}">
        <p14:creationId xmlns:p14="http://schemas.microsoft.com/office/powerpoint/2010/main" val="255566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6C47BDF-46ED-5A74-19A8-E1739428A15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AB8A849-079F-958F-CC40-85F095C9EB6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BA0867-8D3E-D141-AEF5-4BD0C333A3EA}"/>
              </a:ext>
            </a:extLst>
          </p:cNvPr>
          <p:cNvSpPr>
            <a:spLocks noGrp="1"/>
          </p:cNvSpPr>
          <p:nvPr>
            <p:ph type="dt" sz="half" idx="10"/>
          </p:nvPr>
        </p:nvSpPr>
        <p:spPr/>
        <p:txBody>
          <a:bodyPr/>
          <a:lstStyle/>
          <a:p>
            <a:fld id="{F40A1889-862C-428B-8A23-7FB7C9327CB2}" type="datetime1">
              <a:rPr lang="fr-FR" smtClean="0"/>
              <a:t>05/03/2023</a:t>
            </a:fld>
            <a:endParaRPr lang="fr-FR"/>
          </a:p>
        </p:txBody>
      </p:sp>
      <p:sp>
        <p:nvSpPr>
          <p:cNvPr id="5" name="Espace réservé du pied de page 4">
            <a:extLst>
              <a:ext uri="{FF2B5EF4-FFF2-40B4-BE49-F238E27FC236}">
                <a16:creationId xmlns:a16="http://schemas.microsoft.com/office/drawing/2014/main" id="{D4A50730-A7A3-60D3-BDB8-F1888E28DE8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DE17A8C-76DB-B376-E2D8-30A858A82CEA}"/>
              </a:ext>
            </a:extLst>
          </p:cNvPr>
          <p:cNvSpPr>
            <a:spLocks noGrp="1"/>
          </p:cNvSpPr>
          <p:nvPr>
            <p:ph type="sldNum" sz="quarter" idx="12"/>
          </p:nvPr>
        </p:nvSpPr>
        <p:spPr/>
        <p:txBody>
          <a:bodyPr/>
          <a:lstStyle/>
          <a:p>
            <a:fld id="{411337BD-8729-4B86-971D-796032AB9CDE}" type="slidenum">
              <a:rPr lang="fr-FR" smtClean="0"/>
              <a:t>‹N°›</a:t>
            </a:fld>
            <a:endParaRPr lang="fr-FR"/>
          </a:p>
        </p:txBody>
      </p:sp>
    </p:spTree>
    <p:extLst>
      <p:ext uri="{BB962C8B-B14F-4D97-AF65-F5344CB8AC3E}">
        <p14:creationId xmlns:p14="http://schemas.microsoft.com/office/powerpoint/2010/main" val="988869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34E499-5CF5-F81C-BD5F-7F186F96F6E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4FE8D50-D115-69BB-A271-D11718DA36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7955886-82CA-C17C-34FF-D8B07EA0A641}"/>
              </a:ext>
            </a:extLst>
          </p:cNvPr>
          <p:cNvSpPr>
            <a:spLocks noGrp="1"/>
          </p:cNvSpPr>
          <p:nvPr>
            <p:ph type="dt" sz="half" idx="10"/>
          </p:nvPr>
        </p:nvSpPr>
        <p:spPr/>
        <p:txBody>
          <a:bodyPr/>
          <a:lstStyle/>
          <a:p>
            <a:fld id="{FAC3B399-B79F-425E-9ABF-981740CAC135}" type="datetimeFigureOut">
              <a:rPr lang="fr-FR" smtClean="0"/>
              <a:t>05/03/2023</a:t>
            </a:fld>
            <a:endParaRPr lang="fr-FR"/>
          </a:p>
        </p:txBody>
      </p:sp>
      <p:sp>
        <p:nvSpPr>
          <p:cNvPr id="5" name="Espace réservé du pied de page 4">
            <a:extLst>
              <a:ext uri="{FF2B5EF4-FFF2-40B4-BE49-F238E27FC236}">
                <a16:creationId xmlns:a16="http://schemas.microsoft.com/office/drawing/2014/main" id="{A05038C7-8D33-3EA3-7B3E-7CE18844853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B1CB29-6833-EC15-3CA3-D6B108916F5A}"/>
              </a:ext>
            </a:extLst>
          </p:cNvPr>
          <p:cNvSpPr>
            <a:spLocks noGrp="1"/>
          </p:cNvSpPr>
          <p:nvPr>
            <p:ph type="sldNum" sz="quarter" idx="12"/>
          </p:nvPr>
        </p:nvSpPr>
        <p:spPr/>
        <p:txBody>
          <a:bodyPr/>
          <a:lstStyle/>
          <a:p>
            <a:fld id="{3FF788EF-06EB-4448-9F7D-7407BB71E2DA}" type="slidenum">
              <a:rPr lang="fr-FR" smtClean="0"/>
              <a:t>‹N°›</a:t>
            </a:fld>
            <a:endParaRPr lang="fr-FR"/>
          </a:p>
        </p:txBody>
      </p:sp>
    </p:spTree>
    <p:extLst>
      <p:ext uri="{BB962C8B-B14F-4D97-AF65-F5344CB8AC3E}">
        <p14:creationId xmlns:p14="http://schemas.microsoft.com/office/powerpoint/2010/main" val="3577454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4B816A-E512-C6B4-EADE-2BF512571B7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D7F3A26-7305-0B0F-2544-035261DE48D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8124C0D-6957-5E41-120D-18BBBECB0DC8}"/>
              </a:ext>
            </a:extLst>
          </p:cNvPr>
          <p:cNvSpPr>
            <a:spLocks noGrp="1"/>
          </p:cNvSpPr>
          <p:nvPr>
            <p:ph type="dt" sz="half" idx="10"/>
          </p:nvPr>
        </p:nvSpPr>
        <p:spPr/>
        <p:txBody>
          <a:bodyPr/>
          <a:lstStyle/>
          <a:p>
            <a:fld id="{FAC3B399-B79F-425E-9ABF-981740CAC135}" type="datetimeFigureOut">
              <a:rPr lang="fr-FR" smtClean="0"/>
              <a:t>05/03/2023</a:t>
            </a:fld>
            <a:endParaRPr lang="fr-FR"/>
          </a:p>
        </p:txBody>
      </p:sp>
      <p:sp>
        <p:nvSpPr>
          <p:cNvPr id="5" name="Espace réservé du pied de page 4">
            <a:extLst>
              <a:ext uri="{FF2B5EF4-FFF2-40B4-BE49-F238E27FC236}">
                <a16:creationId xmlns:a16="http://schemas.microsoft.com/office/drawing/2014/main" id="{36278284-85E4-627B-54EC-0BDF9650E04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390DD7-BFEF-6912-54BF-D19EA97DC1DF}"/>
              </a:ext>
            </a:extLst>
          </p:cNvPr>
          <p:cNvSpPr>
            <a:spLocks noGrp="1"/>
          </p:cNvSpPr>
          <p:nvPr>
            <p:ph type="sldNum" sz="quarter" idx="12"/>
          </p:nvPr>
        </p:nvSpPr>
        <p:spPr/>
        <p:txBody>
          <a:bodyPr/>
          <a:lstStyle/>
          <a:p>
            <a:fld id="{3FF788EF-06EB-4448-9F7D-7407BB71E2DA}" type="slidenum">
              <a:rPr lang="fr-FR" smtClean="0"/>
              <a:t>‹N°›</a:t>
            </a:fld>
            <a:endParaRPr lang="fr-FR"/>
          </a:p>
        </p:txBody>
      </p:sp>
    </p:spTree>
    <p:extLst>
      <p:ext uri="{BB962C8B-B14F-4D97-AF65-F5344CB8AC3E}">
        <p14:creationId xmlns:p14="http://schemas.microsoft.com/office/powerpoint/2010/main" val="269688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F73ED3-75F5-727D-0F17-B214B757DCB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FA19F8C-B347-AA50-1034-9BC7DDE829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C41E607-0BFF-8565-8A83-384A5456A694}"/>
              </a:ext>
            </a:extLst>
          </p:cNvPr>
          <p:cNvSpPr>
            <a:spLocks noGrp="1"/>
          </p:cNvSpPr>
          <p:nvPr>
            <p:ph type="dt" sz="half" idx="10"/>
          </p:nvPr>
        </p:nvSpPr>
        <p:spPr/>
        <p:txBody>
          <a:bodyPr/>
          <a:lstStyle/>
          <a:p>
            <a:fld id="{FAC3B399-B79F-425E-9ABF-981740CAC135}" type="datetimeFigureOut">
              <a:rPr lang="fr-FR" smtClean="0"/>
              <a:t>05/03/2023</a:t>
            </a:fld>
            <a:endParaRPr lang="fr-FR"/>
          </a:p>
        </p:txBody>
      </p:sp>
      <p:sp>
        <p:nvSpPr>
          <p:cNvPr id="5" name="Espace réservé du pied de page 4">
            <a:extLst>
              <a:ext uri="{FF2B5EF4-FFF2-40B4-BE49-F238E27FC236}">
                <a16:creationId xmlns:a16="http://schemas.microsoft.com/office/drawing/2014/main" id="{43B0054D-E41E-7F86-33DD-093445D45FE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D5F71E-8698-8354-FDD2-C4E38E45898C}"/>
              </a:ext>
            </a:extLst>
          </p:cNvPr>
          <p:cNvSpPr>
            <a:spLocks noGrp="1"/>
          </p:cNvSpPr>
          <p:nvPr>
            <p:ph type="sldNum" sz="quarter" idx="12"/>
          </p:nvPr>
        </p:nvSpPr>
        <p:spPr/>
        <p:txBody>
          <a:bodyPr/>
          <a:lstStyle/>
          <a:p>
            <a:fld id="{3FF788EF-06EB-4448-9F7D-7407BB71E2DA}" type="slidenum">
              <a:rPr lang="fr-FR" smtClean="0"/>
              <a:t>‹N°›</a:t>
            </a:fld>
            <a:endParaRPr lang="fr-FR"/>
          </a:p>
        </p:txBody>
      </p:sp>
    </p:spTree>
    <p:extLst>
      <p:ext uri="{BB962C8B-B14F-4D97-AF65-F5344CB8AC3E}">
        <p14:creationId xmlns:p14="http://schemas.microsoft.com/office/powerpoint/2010/main" val="21528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0002D-7010-2E1E-0302-F36DB6EB5CE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28E3FF9-727A-29A4-2FDE-1610F0C12C7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87BAF07-BA0C-5597-34DD-314D866D0A7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F29A143-221D-ED90-E4DE-535897F3244C}"/>
              </a:ext>
            </a:extLst>
          </p:cNvPr>
          <p:cNvSpPr>
            <a:spLocks noGrp="1"/>
          </p:cNvSpPr>
          <p:nvPr>
            <p:ph type="dt" sz="half" idx="10"/>
          </p:nvPr>
        </p:nvSpPr>
        <p:spPr/>
        <p:txBody>
          <a:bodyPr/>
          <a:lstStyle/>
          <a:p>
            <a:fld id="{FAC3B399-B79F-425E-9ABF-981740CAC135}" type="datetimeFigureOut">
              <a:rPr lang="fr-FR" smtClean="0"/>
              <a:t>05/03/2023</a:t>
            </a:fld>
            <a:endParaRPr lang="fr-FR"/>
          </a:p>
        </p:txBody>
      </p:sp>
      <p:sp>
        <p:nvSpPr>
          <p:cNvPr id="6" name="Espace réservé du pied de page 5">
            <a:extLst>
              <a:ext uri="{FF2B5EF4-FFF2-40B4-BE49-F238E27FC236}">
                <a16:creationId xmlns:a16="http://schemas.microsoft.com/office/drawing/2014/main" id="{147943BD-7164-981F-9743-3F391379371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B33C9B3-7964-F21A-0229-3928EAF692D8}"/>
              </a:ext>
            </a:extLst>
          </p:cNvPr>
          <p:cNvSpPr>
            <a:spLocks noGrp="1"/>
          </p:cNvSpPr>
          <p:nvPr>
            <p:ph type="sldNum" sz="quarter" idx="12"/>
          </p:nvPr>
        </p:nvSpPr>
        <p:spPr/>
        <p:txBody>
          <a:bodyPr/>
          <a:lstStyle/>
          <a:p>
            <a:fld id="{3FF788EF-06EB-4448-9F7D-7407BB71E2DA}" type="slidenum">
              <a:rPr lang="fr-FR" smtClean="0"/>
              <a:t>‹N°›</a:t>
            </a:fld>
            <a:endParaRPr lang="fr-FR"/>
          </a:p>
        </p:txBody>
      </p:sp>
    </p:spTree>
    <p:extLst>
      <p:ext uri="{BB962C8B-B14F-4D97-AF65-F5344CB8AC3E}">
        <p14:creationId xmlns:p14="http://schemas.microsoft.com/office/powerpoint/2010/main" val="1665360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512200-015B-3F8D-7527-17C461FA643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AF41D9A-BAF0-CC46-93F0-61F22E22FD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FB5E57C-100A-2DF0-9E58-BE01AD2CF78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7152A9E-C456-7215-BD2C-5EC8D4514E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3B6BC01-1C9D-7C12-A27E-A648B96A0AF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0738AA0-E69E-520C-8064-365C2B67A088}"/>
              </a:ext>
            </a:extLst>
          </p:cNvPr>
          <p:cNvSpPr>
            <a:spLocks noGrp="1"/>
          </p:cNvSpPr>
          <p:nvPr>
            <p:ph type="dt" sz="half" idx="10"/>
          </p:nvPr>
        </p:nvSpPr>
        <p:spPr/>
        <p:txBody>
          <a:bodyPr/>
          <a:lstStyle/>
          <a:p>
            <a:fld id="{FAC3B399-B79F-425E-9ABF-981740CAC135}" type="datetimeFigureOut">
              <a:rPr lang="fr-FR" smtClean="0"/>
              <a:t>05/03/2023</a:t>
            </a:fld>
            <a:endParaRPr lang="fr-FR"/>
          </a:p>
        </p:txBody>
      </p:sp>
      <p:sp>
        <p:nvSpPr>
          <p:cNvPr id="8" name="Espace réservé du pied de page 7">
            <a:extLst>
              <a:ext uri="{FF2B5EF4-FFF2-40B4-BE49-F238E27FC236}">
                <a16:creationId xmlns:a16="http://schemas.microsoft.com/office/drawing/2014/main" id="{135D0645-1D64-4872-4271-756714FEE64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EB3A645-4BD8-4B9B-0DD5-B83A1C7C0A38}"/>
              </a:ext>
            </a:extLst>
          </p:cNvPr>
          <p:cNvSpPr>
            <a:spLocks noGrp="1"/>
          </p:cNvSpPr>
          <p:nvPr>
            <p:ph type="sldNum" sz="quarter" idx="12"/>
          </p:nvPr>
        </p:nvSpPr>
        <p:spPr/>
        <p:txBody>
          <a:bodyPr/>
          <a:lstStyle/>
          <a:p>
            <a:fld id="{3FF788EF-06EB-4448-9F7D-7407BB71E2DA}" type="slidenum">
              <a:rPr lang="fr-FR" smtClean="0"/>
              <a:t>‹N°›</a:t>
            </a:fld>
            <a:endParaRPr lang="fr-FR"/>
          </a:p>
        </p:txBody>
      </p:sp>
    </p:spTree>
    <p:extLst>
      <p:ext uri="{BB962C8B-B14F-4D97-AF65-F5344CB8AC3E}">
        <p14:creationId xmlns:p14="http://schemas.microsoft.com/office/powerpoint/2010/main" val="580901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EA85DC-C442-6173-C374-C8649DD71F6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242AA18-4930-5F44-12F8-E6BEB3D83B2D}"/>
              </a:ext>
            </a:extLst>
          </p:cNvPr>
          <p:cNvSpPr>
            <a:spLocks noGrp="1"/>
          </p:cNvSpPr>
          <p:nvPr>
            <p:ph type="dt" sz="half" idx="10"/>
          </p:nvPr>
        </p:nvSpPr>
        <p:spPr/>
        <p:txBody>
          <a:bodyPr/>
          <a:lstStyle/>
          <a:p>
            <a:fld id="{FAC3B399-B79F-425E-9ABF-981740CAC135}" type="datetimeFigureOut">
              <a:rPr lang="fr-FR" smtClean="0"/>
              <a:t>05/03/2023</a:t>
            </a:fld>
            <a:endParaRPr lang="fr-FR"/>
          </a:p>
        </p:txBody>
      </p:sp>
      <p:sp>
        <p:nvSpPr>
          <p:cNvPr id="4" name="Espace réservé du pied de page 3">
            <a:extLst>
              <a:ext uri="{FF2B5EF4-FFF2-40B4-BE49-F238E27FC236}">
                <a16:creationId xmlns:a16="http://schemas.microsoft.com/office/drawing/2014/main" id="{F98CB0AE-8A1C-E006-3EAF-CF9AB2361D2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F5EA233-4865-8868-EC3C-48F1C9F0729A}"/>
              </a:ext>
            </a:extLst>
          </p:cNvPr>
          <p:cNvSpPr>
            <a:spLocks noGrp="1"/>
          </p:cNvSpPr>
          <p:nvPr>
            <p:ph type="sldNum" sz="quarter" idx="12"/>
          </p:nvPr>
        </p:nvSpPr>
        <p:spPr/>
        <p:txBody>
          <a:bodyPr/>
          <a:lstStyle/>
          <a:p>
            <a:fld id="{3FF788EF-06EB-4448-9F7D-7407BB71E2DA}" type="slidenum">
              <a:rPr lang="fr-FR" smtClean="0"/>
              <a:t>‹N°›</a:t>
            </a:fld>
            <a:endParaRPr lang="fr-FR"/>
          </a:p>
        </p:txBody>
      </p:sp>
    </p:spTree>
    <p:extLst>
      <p:ext uri="{BB962C8B-B14F-4D97-AF65-F5344CB8AC3E}">
        <p14:creationId xmlns:p14="http://schemas.microsoft.com/office/powerpoint/2010/main" val="281494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76AAA76-201B-3D7A-E7F9-F9A89796B3F8}"/>
              </a:ext>
            </a:extLst>
          </p:cNvPr>
          <p:cNvSpPr>
            <a:spLocks noGrp="1"/>
          </p:cNvSpPr>
          <p:nvPr>
            <p:ph type="dt" sz="half" idx="10"/>
          </p:nvPr>
        </p:nvSpPr>
        <p:spPr/>
        <p:txBody>
          <a:bodyPr/>
          <a:lstStyle/>
          <a:p>
            <a:fld id="{FAC3B399-B79F-425E-9ABF-981740CAC135}" type="datetimeFigureOut">
              <a:rPr lang="fr-FR" smtClean="0"/>
              <a:t>05/03/2023</a:t>
            </a:fld>
            <a:endParaRPr lang="fr-FR"/>
          </a:p>
        </p:txBody>
      </p:sp>
      <p:sp>
        <p:nvSpPr>
          <p:cNvPr id="3" name="Espace réservé du pied de page 2">
            <a:extLst>
              <a:ext uri="{FF2B5EF4-FFF2-40B4-BE49-F238E27FC236}">
                <a16:creationId xmlns:a16="http://schemas.microsoft.com/office/drawing/2014/main" id="{D3956DBC-88A6-BEFD-5972-AC2707738BC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E8B7A60-2D31-CF65-8B29-FD69C0FC5AD8}"/>
              </a:ext>
            </a:extLst>
          </p:cNvPr>
          <p:cNvSpPr>
            <a:spLocks noGrp="1"/>
          </p:cNvSpPr>
          <p:nvPr>
            <p:ph type="sldNum" sz="quarter" idx="12"/>
          </p:nvPr>
        </p:nvSpPr>
        <p:spPr/>
        <p:txBody>
          <a:bodyPr/>
          <a:lstStyle/>
          <a:p>
            <a:fld id="{3FF788EF-06EB-4448-9F7D-7407BB71E2DA}" type="slidenum">
              <a:rPr lang="fr-FR" smtClean="0"/>
              <a:t>‹N°›</a:t>
            </a:fld>
            <a:endParaRPr lang="fr-FR"/>
          </a:p>
        </p:txBody>
      </p:sp>
    </p:spTree>
    <p:extLst>
      <p:ext uri="{BB962C8B-B14F-4D97-AF65-F5344CB8AC3E}">
        <p14:creationId xmlns:p14="http://schemas.microsoft.com/office/powerpoint/2010/main" val="9300127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CC8016-EE66-2F7F-1015-FC9347190D6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233514A-92DC-FA03-C076-262B1A9CF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889C1C3-2407-27F3-95EE-FBF2FF135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C83680A-E5D3-CDD5-B55C-D8E044EB1F38}"/>
              </a:ext>
            </a:extLst>
          </p:cNvPr>
          <p:cNvSpPr>
            <a:spLocks noGrp="1"/>
          </p:cNvSpPr>
          <p:nvPr>
            <p:ph type="dt" sz="half" idx="10"/>
          </p:nvPr>
        </p:nvSpPr>
        <p:spPr/>
        <p:txBody>
          <a:bodyPr/>
          <a:lstStyle/>
          <a:p>
            <a:fld id="{FAC3B399-B79F-425E-9ABF-981740CAC135}" type="datetimeFigureOut">
              <a:rPr lang="fr-FR" smtClean="0"/>
              <a:t>05/03/2023</a:t>
            </a:fld>
            <a:endParaRPr lang="fr-FR"/>
          </a:p>
        </p:txBody>
      </p:sp>
      <p:sp>
        <p:nvSpPr>
          <p:cNvPr id="6" name="Espace réservé du pied de page 5">
            <a:extLst>
              <a:ext uri="{FF2B5EF4-FFF2-40B4-BE49-F238E27FC236}">
                <a16:creationId xmlns:a16="http://schemas.microsoft.com/office/drawing/2014/main" id="{2DA7830E-B048-F69B-4F21-D463170C481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082810F-FE25-A859-CBF6-C3976C9D02C3}"/>
              </a:ext>
            </a:extLst>
          </p:cNvPr>
          <p:cNvSpPr>
            <a:spLocks noGrp="1"/>
          </p:cNvSpPr>
          <p:nvPr>
            <p:ph type="sldNum" sz="quarter" idx="12"/>
          </p:nvPr>
        </p:nvSpPr>
        <p:spPr/>
        <p:txBody>
          <a:bodyPr/>
          <a:lstStyle/>
          <a:p>
            <a:fld id="{3FF788EF-06EB-4448-9F7D-7407BB71E2DA}" type="slidenum">
              <a:rPr lang="fr-FR" smtClean="0"/>
              <a:t>‹N°›</a:t>
            </a:fld>
            <a:endParaRPr lang="fr-FR"/>
          </a:p>
        </p:txBody>
      </p:sp>
    </p:spTree>
    <p:extLst>
      <p:ext uri="{BB962C8B-B14F-4D97-AF65-F5344CB8AC3E}">
        <p14:creationId xmlns:p14="http://schemas.microsoft.com/office/powerpoint/2010/main" val="1254024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0C173E-B574-C0B3-8E5E-AAFFB492059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FA8BFDA-35CA-A900-2DA7-D7B5FEC8FA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2A900B-174F-F014-6CD4-71AD6EF2A047}"/>
              </a:ext>
            </a:extLst>
          </p:cNvPr>
          <p:cNvSpPr>
            <a:spLocks noGrp="1"/>
          </p:cNvSpPr>
          <p:nvPr>
            <p:ph type="dt" sz="half" idx="10"/>
          </p:nvPr>
        </p:nvSpPr>
        <p:spPr/>
        <p:txBody>
          <a:bodyPr/>
          <a:lstStyle/>
          <a:p>
            <a:fld id="{89F90675-58AB-4CD5-A7CC-681FCBA2BF4F}" type="datetime1">
              <a:rPr lang="fr-FR" smtClean="0"/>
              <a:t>05/03/2023</a:t>
            </a:fld>
            <a:endParaRPr lang="fr-FR"/>
          </a:p>
        </p:txBody>
      </p:sp>
      <p:sp>
        <p:nvSpPr>
          <p:cNvPr id="5" name="Espace réservé du pied de page 4">
            <a:extLst>
              <a:ext uri="{FF2B5EF4-FFF2-40B4-BE49-F238E27FC236}">
                <a16:creationId xmlns:a16="http://schemas.microsoft.com/office/drawing/2014/main" id="{E74D2A89-6241-ED78-7247-12FB7EF549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33ED51-A9FB-5467-EC24-12051A401003}"/>
              </a:ext>
            </a:extLst>
          </p:cNvPr>
          <p:cNvSpPr>
            <a:spLocks noGrp="1"/>
          </p:cNvSpPr>
          <p:nvPr>
            <p:ph type="sldNum" sz="quarter" idx="12"/>
          </p:nvPr>
        </p:nvSpPr>
        <p:spPr/>
        <p:txBody>
          <a:bodyPr/>
          <a:lstStyle/>
          <a:p>
            <a:fld id="{411337BD-8729-4B86-971D-796032AB9CDE}" type="slidenum">
              <a:rPr lang="fr-FR" smtClean="0"/>
              <a:t>‹N°›</a:t>
            </a:fld>
            <a:endParaRPr lang="fr-FR"/>
          </a:p>
        </p:txBody>
      </p:sp>
    </p:spTree>
    <p:extLst>
      <p:ext uri="{BB962C8B-B14F-4D97-AF65-F5344CB8AC3E}">
        <p14:creationId xmlns:p14="http://schemas.microsoft.com/office/powerpoint/2010/main" val="24055976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B8E6E-B472-556B-9F55-7308CB03EB2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EFC0D96-C316-02A6-F97B-7988BA796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E582649-7E11-9F26-0CD1-A78A9B537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AEEEB8-1449-B9FD-9E12-CDD8831B05E3}"/>
              </a:ext>
            </a:extLst>
          </p:cNvPr>
          <p:cNvSpPr>
            <a:spLocks noGrp="1"/>
          </p:cNvSpPr>
          <p:nvPr>
            <p:ph type="dt" sz="half" idx="10"/>
          </p:nvPr>
        </p:nvSpPr>
        <p:spPr/>
        <p:txBody>
          <a:bodyPr/>
          <a:lstStyle/>
          <a:p>
            <a:fld id="{FAC3B399-B79F-425E-9ABF-981740CAC135}" type="datetimeFigureOut">
              <a:rPr lang="fr-FR" smtClean="0"/>
              <a:t>05/03/2023</a:t>
            </a:fld>
            <a:endParaRPr lang="fr-FR"/>
          </a:p>
        </p:txBody>
      </p:sp>
      <p:sp>
        <p:nvSpPr>
          <p:cNvPr id="6" name="Espace réservé du pied de page 5">
            <a:extLst>
              <a:ext uri="{FF2B5EF4-FFF2-40B4-BE49-F238E27FC236}">
                <a16:creationId xmlns:a16="http://schemas.microsoft.com/office/drawing/2014/main" id="{05FCE908-09D9-CD84-4A02-B4179C7E01C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3AD3421-18B4-4911-272A-12EE1A76E8FC}"/>
              </a:ext>
            </a:extLst>
          </p:cNvPr>
          <p:cNvSpPr>
            <a:spLocks noGrp="1"/>
          </p:cNvSpPr>
          <p:nvPr>
            <p:ph type="sldNum" sz="quarter" idx="12"/>
          </p:nvPr>
        </p:nvSpPr>
        <p:spPr/>
        <p:txBody>
          <a:bodyPr/>
          <a:lstStyle/>
          <a:p>
            <a:fld id="{3FF788EF-06EB-4448-9F7D-7407BB71E2DA}" type="slidenum">
              <a:rPr lang="fr-FR" smtClean="0"/>
              <a:t>‹N°›</a:t>
            </a:fld>
            <a:endParaRPr lang="fr-FR"/>
          </a:p>
        </p:txBody>
      </p:sp>
    </p:spTree>
    <p:extLst>
      <p:ext uri="{BB962C8B-B14F-4D97-AF65-F5344CB8AC3E}">
        <p14:creationId xmlns:p14="http://schemas.microsoft.com/office/powerpoint/2010/main" val="1526247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FA484D-0992-B0B5-96E7-63B7679A1E5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6C9E407-95A3-55DF-ACAB-54E3472A85A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41C3DAC-92C0-8D67-6DE3-DB95B1FFCBC9}"/>
              </a:ext>
            </a:extLst>
          </p:cNvPr>
          <p:cNvSpPr>
            <a:spLocks noGrp="1"/>
          </p:cNvSpPr>
          <p:nvPr>
            <p:ph type="dt" sz="half" idx="10"/>
          </p:nvPr>
        </p:nvSpPr>
        <p:spPr/>
        <p:txBody>
          <a:bodyPr/>
          <a:lstStyle/>
          <a:p>
            <a:fld id="{FAC3B399-B79F-425E-9ABF-981740CAC135}" type="datetimeFigureOut">
              <a:rPr lang="fr-FR" smtClean="0"/>
              <a:t>05/03/2023</a:t>
            </a:fld>
            <a:endParaRPr lang="fr-FR"/>
          </a:p>
        </p:txBody>
      </p:sp>
      <p:sp>
        <p:nvSpPr>
          <p:cNvPr id="5" name="Espace réservé du pied de page 4">
            <a:extLst>
              <a:ext uri="{FF2B5EF4-FFF2-40B4-BE49-F238E27FC236}">
                <a16:creationId xmlns:a16="http://schemas.microsoft.com/office/drawing/2014/main" id="{5BAB163B-AD62-ABC2-8861-C8D7D0CDC90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FDBE59E-94F9-D61C-CD0B-C100704DE54D}"/>
              </a:ext>
            </a:extLst>
          </p:cNvPr>
          <p:cNvSpPr>
            <a:spLocks noGrp="1"/>
          </p:cNvSpPr>
          <p:nvPr>
            <p:ph type="sldNum" sz="quarter" idx="12"/>
          </p:nvPr>
        </p:nvSpPr>
        <p:spPr/>
        <p:txBody>
          <a:bodyPr/>
          <a:lstStyle/>
          <a:p>
            <a:fld id="{3FF788EF-06EB-4448-9F7D-7407BB71E2DA}" type="slidenum">
              <a:rPr lang="fr-FR" smtClean="0"/>
              <a:t>‹N°›</a:t>
            </a:fld>
            <a:endParaRPr lang="fr-FR"/>
          </a:p>
        </p:txBody>
      </p:sp>
    </p:spTree>
    <p:extLst>
      <p:ext uri="{BB962C8B-B14F-4D97-AF65-F5344CB8AC3E}">
        <p14:creationId xmlns:p14="http://schemas.microsoft.com/office/powerpoint/2010/main" val="8147461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FE007A6-C451-245D-6D32-3074EE3EC62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A1F949F-DE90-D7EB-371D-3CA84BA6B76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8F71EDE-46B2-FC98-6701-9E3DD1BD7E14}"/>
              </a:ext>
            </a:extLst>
          </p:cNvPr>
          <p:cNvSpPr>
            <a:spLocks noGrp="1"/>
          </p:cNvSpPr>
          <p:nvPr>
            <p:ph type="dt" sz="half" idx="10"/>
          </p:nvPr>
        </p:nvSpPr>
        <p:spPr/>
        <p:txBody>
          <a:bodyPr/>
          <a:lstStyle/>
          <a:p>
            <a:fld id="{FAC3B399-B79F-425E-9ABF-981740CAC135}" type="datetimeFigureOut">
              <a:rPr lang="fr-FR" smtClean="0"/>
              <a:t>05/03/2023</a:t>
            </a:fld>
            <a:endParaRPr lang="fr-FR"/>
          </a:p>
        </p:txBody>
      </p:sp>
      <p:sp>
        <p:nvSpPr>
          <p:cNvPr id="5" name="Espace réservé du pied de page 4">
            <a:extLst>
              <a:ext uri="{FF2B5EF4-FFF2-40B4-BE49-F238E27FC236}">
                <a16:creationId xmlns:a16="http://schemas.microsoft.com/office/drawing/2014/main" id="{582A71EE-1096-EFA6-53C2-5857831B8F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F580C51-EA72-46BC-0B77-62F2B97CE271}"/>
              </a:ext>
            </a:extLst>
          </p:cNvPr>
          <p:cNvSpPr>
            <a:spLocks noGrp="1"/>
          </p:cNvSpPr>
          <p:nvPr>
            <p:ph type="sldNum" sz="quarter" idx="12"/>
          </p:nvPr>
        </p:nvSpPr>
        <p:spPr/>
        <p:txBody>
          <a:bodyPr/>
          <a:lstStyle/>
          <a:p>
            <a:fld id="{3FF788EF-06EB-4448-9F7D-7407BB71E2DA}" type="slidenum">
              <a:rPr lang="fr-FR" smtClean="0"/>
              <a:t>‹N°›</a:t>
            </a:fld>
            <a:endParaRPr lang="fr-FR"/>
          </a:p>
        </p:txBody>
      </p:sp>
    </p:spTree>
    <p:extLst>
      <p:ext uri="{BB962C8B-B14F-4D97-AF65-F5344CB8AC3E}">
        <p14:creationId xmlns:p14="http://schemas.microsoft.com/office/powerpoint/2010/main" val="142672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1D1924-1627-1E58-C6FB-177336A6426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227751-BD1E-5733-3070-DBEF57725F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3067FF1-4E05-062E-AAE7-45B01E54AD73}"/>
              </a:ext>
            </a:extLst>
          </p:cNvPr>
          <p:cNvSpPr>
            <a:spLocks noGrp="1"/>
          </p:cNvSpPr>
          <p:nvPr>
            <p:ph type="dt" sz="half" idx="10"/>
          </p:nvPr>
        </p:nvSpPr>
        <p:spPr/>
        <p:txBody>
          <a:bodyPr/>
          <a:lstStyle/>
          <a:p>
            <a:fld id="{1ECA55FD-7ABE-4178-944D-3FF297580A8D}" type="datetime1">
              <a:rPr lang="fr-FR" smtClean="0"/>
              <a:t>05/03/2023</a:t>
            </a:fld>
            <a:endParaRPr lang="fr-FR"/>
          </a:p>
        </p:txBody>
      </p:sp>
      <p:sp>
        <p:nvSpPr>
          <p:cNvPr id="5" name="Espace réservé du pied de page 4">
            <a:extLst>
              <a:ext uri="{FF2B5EF4-FFF2-40B4-BE49-F238E27FC236}">
                <a16:creationId xmlns:a16="http://schemas.microsoft.com/office/drawing/2014/main" id="{72A96C5A-FFB2-A864-C2D7-452796F7FFB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0DACD0-66EF-13FA-B199-90885C47D37E}"/>
              </a:ext>
            </a:extLst>
          </p:cNvPr>
          <p:cNvSpPr>
            <a:spLocks noGrp="1"/>
          </p:cNvSpPr>
          <p:nvPr>
            <p:ph type="sldNum" sz="quarter" idx="12"/>
          </p:nvPr>
        </p:nvSpPr>
        <p:spPr/>
        <p:txBody>
          <a:bodyPr/>
          <a:lstStyle/>
          <a:p>
            <a:fld id="{411337BD-8729-4B86-971D-796032AB9CDE}" type="slidenum">
              <a:rPr lang="fr-FR" smtClean="0"/>
              <a:t>‹N°›</a:t>
            </a:fld>
            <a:endParaRPr lang="fr-FR"/>
          </a:p>
        </p:txBody>
      </p:sp>
    </p:spTree>
    <p:extLst>
      <p:ext uri="{BB962C8B-B14F-4D97-AF65-F5344CB8AC3E}">
        <p14:creationId xmlns:p14="http://schemas.microsoft.com/office/powerpoint/2010/main" val="287310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C3E0FF-CE68-4D1B-D2E0-CFD1ABCCFF5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E1D72DB-BE5C-B005-8A6F-E858EB75CDE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915E29A-B156-ACC8-E32C-94633FD5819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00FF94C-FE1E-1468-03D0-849C1474A438}"/>
              </a:ext>
            </a:extLst>
          </p:cNvPr>
          <p:cNvSpPr>
            <a:spLocks noGrp="1"/>
          </p:cNvSpPr>
          <p:nvPr>
            <p:ph type="dt" sz="half" idx="10"/>
          </p:nvPr>
        </p:nvSpPr>
        <p:spPr/>
        <p:txBody>
          <a:bodyPr/>
          <a:lstStyle/>
          <a:p>
            <a:fld id="{367DFFAB-37E9-4387-A126-EB4EA2D72C0A}" type="datetime1">
              <a:rPr lang="fr-FR" smtClean="0"/>
              <a:t>05/03/2023</a:t>
            </a:fld>
            <a:endParaRPr lang="fr-FR"/>
          </a:p>
        </p:txBody>
      </p:sp>
      <p:sp>
        <p:nvSpPr>
          <p:cNvPr id="6" name="Espace réservé du pied de page 5">
            <a:extLst>
              <a:ext uri="{FF2B5EF4-FFF2-40B4-BE49-F238E27FC236}">
                <a16:creationId xmlns:a16="http://schemas.microsoft.com/office/drawing/2014/main" id="{E6225B46-E8B2-36E3-5C0B-0B2D3FC676B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B843D42-E7B2-C0E7-5105-FFB65A2F6D6D}"/>
              </a:ext>
            </a:extLst>
          </p:cNvPr>
          <p:cNvSpPr>
            <a:spLocks noGrp="1"/>
          </p:cNvSpPr>
          <p:nvPr>
            <p:ph type="sldNum" sz="quarter" idx="12"/>
          </p:nvPr>
        </p:nvSpPr>
        <p:spPr/>
        <p:txBody>
          <a:bodyPr/>
          <a:lstStyle/>
          <a:p>
            <a:fld id="{411337BD-8729-4B86-971D-796032AB9CDE}" type="slidenum">
              <a:rPr lang="fr-FR" smtClean="0"/>
              <a:t>‹N°›</a:t>
            </a:fld>
            <a:endParaRPr lang="fr-FR"/>
          </a:p>
        </p:txBody>
      </p:sp>
    </p:spTree>
    <p:extLst>
      <p:ext uri="{BB962C8B-B14F-4D97-AF65-F5344CB8AC3E}">
        <p14:creationId xmlns:p14="http://schemas.microsoft.com/office/powerpoint/2010/main" val="328133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B3F949-2904-1EDB-F1F7-63B189B09CF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9DAA16D-B285-2CEC-FAA8-DD39EB1F65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9B8BDC1-AFED-BAB2-D964-2022195BFC0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F852E91-9C50-C13C-CEA4-60B9EF72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4609426-CAC8-2DE3-7602-73C877C2B9F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E0BF31F-3F3A-6B53-5872-BB60375FF24B}"/>
              </a:ext>
            </a:extLst>
          </p:cNvPr>
          <p:cNvSpPr>
            <a:spLocks noGrp="1"/>
          </p:cNvSpPr>
          <p:nvPr>
            <p:ph type="dt" sz="half" idx="10"/>
          </p:nvPr>
        </p:nvSpPr>
        <p:spPr/>
        <p:txBody>
          <a:bodyPr/>
          <a:lstStyle/>
          <a:p>
            <a:fld id="{8866EA93-E719-47A6-A3FE-5406A3874CF7}" type="datetime1">
              <a:rPr lang="fr-FR" smtClean="0"/>
              <a:t>05/03/2023</a:t>
            </a:fld>
            <a:endParaRPr lang="fr-FR"/>
          </a:p>
        </p:txBody>
      </p:sp>
      <p:sp>
        <p:nvSpPr>
          <p:cNvPr id="8" name="Espace réservé du pied de page 7">
            <a:extLst>
              <a:ext uri="{FF2B5EF4-FFF2-40B4-BE49-F238E27FC236}">
                <a16:creationId xmlns:a16="http://schemas.microsoft.com/office/drawing/2014/main" id="{9399FCA3-D113-BF8A-2D64-A8DEE5937D5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7633EA3-C748-28B1-96AF-437C1F1CCE72}"/>
              </a:ext>
            </a:extLst>
          </p:cNvPr>
          <p:cNvSpPr>
            <a:spLocks noGrp="1"/>
          </p:cNvSpPr>
          <p:nvPr>
            <p:ph type="sldNum" sz="quarter" idx="12"/>
          </p:nvPr>
        </p:nvSpPr>
        <p:spPr/>
        <p:txBody>
          <a:bodyPr/>
          <a:lstStyle/>
          <a:p>
            <a:fld id="{411337BD-8729-4B86-971D-796032AB9CDE}" type="slidenum">
              <a:rPr lang="fr-FR" smtClean="0"/>
              <a:t>‹N°›</a:t>
            </a:fld>
            <a:endParaRPr lang="fr-FR"/>
          </a:p>
        </p:txBody>
      </p:sp>
    </p:spTree>
    <p:extLst>
      <p:ext uri="{BB962C8B-B14F-4D97-AF65-F5344CB8AC3E}">
        <p14:creationId xmlns:p14="http://schemas.microsoft.com/office/powerpoint/2010/main" val="3332614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FEF7A4-7E77-AAC6-ABC2-5719344BD45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BE50240-1635-936F-50A9-3128175E9D82}"/>
              </a:ext>
            </a:extLst>
          </p:cNvPr>
          <p:cNvSpPr>
            <a:spLocks noGrp="1"/>
          </p:cNvSpPr>
          <p:nvPr>
            <p:ph type="dt" sz="half" idx="10"/>
          </p:nvPr>
        </p:nvSpPr>
        <p:spPr/>
        <p:txBody>
          <a:bodyPr/>
          <a:lstStyle/>
          <a:p>
            <a:fld id="{9D9A7AF7-AE0B-433A-AAAB-144DF3459168}" type="datetime1">
              <a:rPr lang="fr-FR" smtClean="0"/>
              <a:t>05/03/2023</a:t>
            </a:fld>
            <a:endParaRPr lang="fr-FR"/>
          </a:p>
        </p:txBody>
      </p:sp>
      <p:sp>
        <p:nvSpPr>
          <p:cNvPr id="4" name="Espace réservé du pied de page 3">
            <a:extLst>
              <a:ext uri="{FF2B5EF4-FFF2-40B4-BE49-F238E27FC236}">
                <a16:creationId xmlns:a16="http://schemas.microsoft.com/office/drawing/2014/main" id="{3E4CD5FA-6645-D99F-8E70-2D1D413892A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9ECB463-F481-0C34-075A-F4FB8D5F8E0D}"/>
              </a:ext>
            </a:extLst>
          </p:cNvPr>
          <p:cNvSpPr>
            <a:spLocks noGrp="1"/>
          </p:cNvSpPr>
          <p:nvPr>
            <p:ph type="sldNum" sz="quarter" idx="12"/>
          </p:nvPr>
        </p:nvSpPr>
        <p:spPr/>
        <p:txBody>
          <a:bodyPr/>
          <a:lstStyle/>
          <a:p>
            <a:fld id="{411337BD-8729-4B86-971D-796032AB9CDE}" type="slidenum">
              <a:rPr lang="fr-FR" smtClean="0"/>
              <a:t>‹N°›</a:t>
            </a:fld>
            <a:endParaRPr lang="fr-FR"/>
          </a:p>
        </p:txBody>
      </p:sp>
    </p:spTree>
    <p:extLst>
      <p:ext uri="{BB962C8B-B14F-4D97-AF65-F5344CB8AC3E}">
        <p14:creationId xmlns:p14="http://schemas.microsoft.com/office/powerpoint/2010/main" val="288945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26A9098-C69B-AFC1-AE06-F1F38CFAE765}"/>
              </a:ext>
            </a:extLst>
          </p:cNvPr>
          <p:cNvSpPr>
            <a:spLocks noGrp="1"/>
          </p:cNvSpPr>
          <p:nvPr>
            <p:ph type="dt" sz="half" idx="10"/>
          </p:nvPr>
        </p:nvSpPr>
        <p:spPr/>
        <p:txBody>
          <a:bodyPr/>
          <a:lstStyle/>
          <a:p>
            <a:fld id="{0CDEED82-D21F-4DB8-B468-8A39DA45C5C0}" type="datetime1">
              <a:rPr lang="fr-FR" smtClean="0"/>
              <a:t>05/03/2023</a:t>
            </a:fld>
            <a:endParaRPr lang="fr-FR"/>
          </a:p>
        </p:txBody>
      </p:sp>
      <p:sp>
        <p:nvSpPr>
          <p:cNvPr id="3" name="Espace réservé du pied de page 2">
            <a:extLst>
              <a:ext uri="{FF2B5EF4-FFF2-40B4-BE49-F238E27FC236}">
                <a16:creationId xmlns:a16="http://schemas.microsoft.com/office/drawing/2014/main" id="{BDE4DF85-C7B5-C189-BDA3-3C673FD89A4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BC0BBA0-07FD-2607-471C-717B9A4D6708}"/>
              </a:ext>
            </a:extLst>
          </p:cNvPr>
          <p:cNvSpPr>
            <a:spLocks noGrp="1"/>
          </p:cNvSpPr>
          <p:nvPr>
            <p:ph type="sldNum" sz="quarter" idx="12"/>
          </p:nvPr>
        </p:nvSpPr>
        <p:spPr/>
        <p:txBody>
          <a:bodyPr/>
          <a:lstStyle/>
          <a:p>
            <a:fld id="{411337BD-8729-4B86-971D-796032AB9CDE}" type="slidenum">
              <a:rPr lang="fr-FR" smtClean="0"/>
              <a:t>‹N°›</a:t>
            </a:fld>
            <a:endParaRPr lang="fr-FR"/>
          </a:p>
        </p:txBody>
      </p:sp>
    </p:spTree>
    <p:extLst>
      <p:ext uri="{BB962C8B-B14F-4D97-AF65-F5344CB8AC3E}">
        <p14:creationId xmlns:p14="http://schemas.microsoft.com/office/powerpoint/2010/main" val="1120423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4F4A6D-ED82-0066-3C5B-7079A0E7ECD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8CDA35A-EC99-E673-AE9D-524DC9738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35B3754-82C5-7AC7-351E-2DE702B6E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C114C38-7207-BFE6-AB22-739B6E0BEF22}"/>
              </a:ext>
            </a:extLst>
          </p:cNvPr>
          <p:cNvSpPr>
            <a:spLocks noGrp="1"/>
          </p:cNvSpPr>
          <p:nvPr>
            <p:ph type="dt" sz="half" idx="10"/>
          </p:nvPr>
        </p:nvSpPr>
        <p:spPr/>
        <p:txBody>
          <a:bodyPr/>
          <a:lstStyle/>
          <a:p>
            <a:fld id="{486ED0D3-A79E-40E2-894A-4AC5A0EB813E}" type="datetime1">
              <a:rPr lang="fr-FR" smtClean="0"/>
              <a:t>05/03/2023</a:t>
            </a:fld>
            <a:endParaRPr lang="fr-FR"/>
          </a:p>
        </p:txBody>
      </p:sp>
      <p:sp>
        <p:nvSpPr>
          <p:cNvPr id="6" name="Espace réservé du pied de page 5">
            <a:extLst>
              <a:ext uri="{FF2B5EF4-FFF2-40B4-BE49-F238E27FC236}">
                <a16:creationId xmlns:a16="http://schemas.microsoft.com/office/drawing/2014/main" id="{8F7FA2EC-8A21-71DC-4D7C-C32D42EDAF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D2FEE0D-DA1D-03AA-E34D-A075B13479EF}"/>
              </a:ext>
            </a:extLst>
          </p:cNvPr>
          <p:cNvSpPr>
            <a:spLocks noGrp="1"/>
          </p:cNvSpPr>
          <p:nvPr>
            <p:ph type="sldNum" sz="quarter" idx="12"/>
          </p:nvPr>
        </p:nvSpPr>
        <p:spPr/>
        <p:txBody>
          <a:bodyPr/>
          <a:lstStyle/>
          <a:p>
            <a:fld id="{411337BD-8729-4B86-971D-796032AB9CDE}" type="slidenum">
              <a:rPr lang="fr-FR" smtClean="0"/>
              <a:t>‹N°›</a:t>
            </a:fld>
            <a:endParaRPr lang="fr-FR"/>
          </a:p>
        </p:txBody>
      </p:sp>
    </p:spTree>
    <p:extLst>
      <p:ext uri="{BB962C8B-B14F-4D97-AF65-F5344CB8AC3E}">
        <p14:creationId xmlns:p14="http://schemas.microsoft.com/office/powerpoint/2010/main" val="144946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9CA208-D37A-FB01-649A-FB3F35E1ECC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85B7133-6484-E939-8B6D-4ADA602B3D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726F722-DC28-3755-CB01-C3BC43792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F4B35F8-2748-98A7-CD57-6B22332292C1}"/>
              </a:ext>
            </a:extLst>
          </p:cNvPr>
          <p:cNvSpPr>
            <a:spLocks noGrp="1"/>
          </p:cNvSpPr>
          <p:nvPr>
            <p:ph type="dt" sz="half" idx="10"/>
          </p:nvPr>
        </p:nvSpPr>
        <p:spPr/>
        <p:txBody>
          <a:bodyPr/>
          <a:lstStyle/>
          <a:p>
            <a:fld id="{7FD4B94C-877C-4099-AFA1-4BDDAA3629C5}" type="datetime1">
              <a:rPr lang="fr-FR" smtClean="0"/>
              <a:t>05/03/2023</a:t>
            </a:fld>
            <a:endParaRPr lang="fr-FR"/>
          </a:p>
        </p:txBody>
      </p:sp>
      <p:sp>
        <p:nvSpPr>
          <p:cNvPr id="6" name="Espace réservé du pied de page 5">
            <a:extLst>
              <a:ext uri="{FF2B5EF4-FFF2-40B4-BE49-F238E27FC236}">
                <a16:creationId xmlns:a16="http://schemas.microsoft.com/office/drawing/2014/main" id="{DA5E92D4-59EC-1C5E-9F10-FA3E0AEE8D0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66245E5-C9FA-65AA-581A-558EBFC93A00}"/>
              </a:ext>
            </a:extLst>
          </p:cNvPr>
          <p:cNvSpPr>
            <a:spLocks noGrp="1"/>
          </p:cNvSpPr>
          <p:nvPr>
            <p:ph type="sldNum" sz="quarter" idx="12"/>
          </p:nvPr>
        </p:nvSpPr>
        <p:spPr/>
        <p:txBody>
          <a:bodyPr/>
          <a:lstStyle/>
          <a:p>
            <a:fld id="{411337BD-8729-4B86-971D-796032AB9CDE}" type="slidenum">
              <a:rPr lang="fr-FR" smtClean="0"/>
              <a:t>‹N°›</a:t>
            </a:fld>
            <a:endParaRPr lang="fr-FR"/>
          </a:p>
        </p:txBody>
      </p:sp>
    </p:spTree>
    <p:extLst>
      <p:ext uri="{BB962C8B-B14F-4D97-AF65-F5344CB8AC3E}">
        <p14:creationId xmlns:p14="http://schemas.microsoft.com/office/powerpoint/2010/main" val="1749911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CB49B1E-8AF3-5EA0-7C44-8FB0D79F5C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00532DC-C4CB-C0AF-F486-CCF079516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9ED3FDC-2EDE-90AC-64C9-A4E3CAE592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4DA42-CAA4-440C-AFDD-92BAE7311530}" type="datetime1">
              <a:rPr lang="fr-FR" smtClean="0"/>
              <a:t>05/03/2023</a:t>
            </a:fld>
            <a:endParaRPr lang="fr-FR"/>
          </a:p>
        </p:txBody>
      </p:sp>
      <p:sp>
        <p:nvSpPr>
          <p:cNvPr id="5" name="Espace réservé du pied de page 4">
            <a:extLst>
              <a:ext uri="{FF2B5EF4-FFF2-40B4-BE49-F238E27FC236}">
                <a16:creationId xmlns:a16="http://schemas.microsoft.com/office/drawing/2014/main" id="{4D7207E4-5350-D71C-75BC-19DDE9DEF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9C4B851-3F89-EC1E-29E2-643187689C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37BD-8729-4B86-971D-796032AB9CDE}" type="slidenum">
              <a:rPr lang="fr-FR" smtClean="0"/>
              <a:t>‹N°›</a:t>
            </a:fld>
            <a:endParaRPr lang="fr-FR"/>
          </a:p>
        </p:txBody>
      </p:sp>
    </p:spTree>
    <p:extLst>
      <p:ext uri="{BB962C8B-B14F-4D97-AF65-F5344CB8AC3E}">
        <p14:creationId xmlns:p14="http://schemas.microsoft.com/office/powerpoint/2010/main" val="597850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062D41F-4C48-6CEF-27A1-4A0874962E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0C00192-6D03-0FF3-7B7C-3CEE29BCF1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A8CF7F3-EA9A-C41D-ED37-224ED463B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3B399-B79F-425E-9ABF-981740CAC135}" type="datetimeFigureOut">
              <a:rPr lang="fr-FR" smtClean="0"/>
              <a:t>05/03/2023</a:t>
            </a:fld>
            <a:endParaRPr lang="fr-FR"/>
          </a:p>
        </p:txBody>
      </p:sp>
      <p:sp>
        <p:nvSpPr>
          <p:cNvPr id="5" name="Espace réservé du pied de page 4">
            <a:extLst>
              <a:ext uri="{FF2B5EF4-FFF2-40B4-BE49-F238E27FC236}">
                <a16:creationId xmlns:a16="http://schemas.microsoft.com/office/drawing/2014/main" id="{19761ACF-B382-EAD5-6773-C314F68440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4149E7D-61BA-AA78-F15F-9A29F1CFA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788EF-06EB-4448-9F7D-7407BB71E2DA}" type="slidenum">
              <a:rPr lang="fr-FR" smtClean="0"/>
              <a:t>‹N°›</a:t>
            </a:fld>
            <a:endParaRPr lang="fr-FR"/>
          </a:p>
        </p:txBody>
      </p:sp>
      <p:sp>
        <p:nvSpPr>
          <p:cNvPr id="7" name="Rectangle 6">
            <a:extLst>
              <a:ext uri="{FF2B5EF4-FFF2-40B4-BE49-F238E27FC236}">
                <a16:creationId xmlns:a16="http://schemas.microsoft.com/office/drawing/2014/main" id="{1AC5FF8B-5653-2431-CD12-7AAE596EBAF9}"/>
              </a:ext>
            </a:extLst>
          </p:cNvPr>
          <p:cNvSpPr/>
          <p:nvPr userDrawn="1"/>
        </p:nvSpPr>
        <p:spPr>
          <a:xfrm>
            <a:off x="10785894" y="0"/>
            <a:ext cx="1406106" cy="2110220"/>
          </a:xfrm>
          <a:prstGeom prst="rect">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50008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0.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0.jpe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50.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1.png"/><Relationship Id="rId2" Type="http://schemas.openxmlformats.org/officeDocument/2006/relationships/image" Target="../media/image46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C8665A9-3913-F140-16D3-D3F1440CAEE9}"/>
              </a:ext>
            </a:extLst>
          </p:cNvPr>
          <p:cNvSpPr txBox="1"/>
          <p:nvPr/>
        </p:nvSpPr>
        <p:spPr>
          <a:xfrm>
            <a:off x="9264770" y="129396"/>
            <a:ext cx="2717320" cy="369332"/>
          </a:xfrm>
          <a:prstGeom prst="rect">
            <a:avLst/>
          </a:prstGeom>
          <a:noFill/>
        </p:spPr>
        <p:txBody>
          <a:bodyPr wrap="square" rtlCol="0">
            <a:spAutoFit/>
          </a:bodyPr>
          <a:lstStyle/>
          <a:p>
            <a:r>
              <a:rPr lang="fr-FR" dirty="0">
                <a:solidFill>
                  <a:schemeClr val="bg1"/>
                </a:solidFill>
              </a:rPr>
              <a:t>                              Projet n°4</a:t>
            </a:r>
          </a:p>
        </p:txBody>
      </p:sp>
      <p:pic>
        <p:nvPicPr>
          <p:cNvPr id="1028" name="Picture 4" descr="Première photo d'un trou noir : comment suivre l'annonce en direct ...">
            <a:extLst>
              <a:ext uri="{FF2B5EF4-FFF2-40B4-BE49-F238E27FC236}">
                <a16:creationId xmlns:a16="http://schemas.microsoft.com/office/drawing/2014/main" id="{961FB4EF-4489-CE7D-2394-3EA1031FDA01}"/>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1" y="-8749"/>
            <a:ext cx="12191999" cy="6866749"/>
          </a:xfrm>
          <a:prstGeom prst="rect">
            <a:avLst/>
          </a:prstGeom>
          <a:noFill/>
          <a:extLst>
            <a:ext uri="{909E8E84-426E-40DD-AFC4-6F175D3DCCD1}">
              <a14:hiddenFill xmlns:a14="http://schemas.microsoft.com/office/drawing/2010/main">
                <a:solidFill>
                  <a:srgbClr val="FFFFFF"/>
                </a:solidFill>
              </a14:hiddenFill>
            </a:ext>
          </a:extLst>
        </p:spPr>
      </p:pic>
      <p:sp>
        <p:nvSpPr>
          <p:cNvPr id="12" name="Sous-titre 9">
            <a:extLst>
              <a:ext uri="{FF2B5EF4-FFF2-40B4-BE49-F238E27FC236}">
                <a16:creationId xmlns:a16="http://schemas.microsoft.com/office/drawing/2014/main" id="{568F00D0-1481-AA38-2874-D07BD7945958}"/>
              </a:ext>
            </a:extLst>
          </p:cNvPr>
          <p:cNvSpPr>
            <a:spLocks noGrp="1"/>
          </p:cNvSpPr>
          <p:nvPr>
            <p:ph type="subTitle" idx="1"/>
          </p:nvPr>
        </p:nvSpPr>
        <p:spPr>
          <a:xfrm>
            <a:off x="1745942" y="5072842"/>
            <a:ext cx="9144000" cy="1655762"/>
          </a:xfrm>
        </p:spPr>
        <p:txBody>
          <a:bodyPr/>
          <a:lstStyle/>
          <a:p>
            <a:r>
              <a:rPr lang="fr-FR" dirty="0">
                <a:solidFill>
                  <a:schemeClr val="bg1"/>
                </a:solidFill>
              </a:rPr>
              <a:t>D’après l’article « On </a:t>
            </a:r>
            <a:r>
              <a:rPr lang="fr-FR" dirty="0" err="1">
                <a:solidFill>
                  <a:schemeClr val="bg1"/>
                </a:solidFill>
              </a:rPr>
              <a:t>Continued</a:t>
            </a:r>
            <a:r>
              <a:rPr lang="fr-FR" dirty="0">
                <a:solidFill>
                  <a:schemeClr val="bg1"/>
                </a:solidFill>
              </a:rPr>
              <a:t> </a:t>
            </a:r>
            <a:r>
              <a:rPr lang="fr-FR" dirty="0" err="1">
                <a:solidFill>
                  <a:schemeClr val="bg1"/>
                </a:solidFill>
              </a:rPr>
              <a:t>Gravitational</a:t>
            </a:r>
            <a:r>
              <a:rPr lang="fr-FR" dirty="0">
                <a:solidFill>
                  <a:schemeClr val="bg1"/>
                </a:solidFill>
              </a:rPr>
              <a:t> Contraction »</a:t>
            </a:r>
          </a:p>
          <a:p>
            <a:r>
              <a:rPr lang="fr-FR" dirty="0">
                <a:solidFill>
                  <a:schemeClr val="bg1"/>
                </a:solidFill>
              </a:rPr>
              <a:t>J.R. Oppenheimer &amp; H. Snyder</a:t>
            </a:r>
          </a:p>
          <a:p>
            <a:r>
              <a:rPr lang="fr-FR" dirty="0">
                <a:solidFill>
                  <a:schemeClr val="bg1"/>
                </a:solidFill>
              </a:rPr>
              <a:t>1939</a:t>
            </a:r>
          </a:p>
        </p:txBody>
      </p:sp>
      <p:sp>
        <p:nvSpPr>
          <p:cNvPr id="13" name="ZoneTexte 12">
            <a:extLst>
              <a:ext uri="{FF2B5EF4-FFF2-40B4-BE49-F238E27FC236}">
                <a16:creationId xmlns:a16="http://schemas.microsoft.com/office/drawing/2014/main" id="{4897718E-374C-7CEA-FC8E-E530178C072E}"/>
              </a:ext>
            </a:extLst>
          </p:cNvPr>
          <p:cNvSpPr txBox="1"/>
          <p:nvPr/>
        </p:nvSpPr>
        <p:spPr>
          <a:xfrm>
            <a:off x="209910" y="195309"/>
            <a:ext cx="2302471" cy="646331"/>
          </a:xfrm>
          <a:prstGeom prst="rect">
            <a:avLst/>
          </a:prstGeom>
          <a:noFill/>
        </p:spPr>
        <p:txBody>
          <a:bodyPr wrap="square" rtlCol="0">
            <a:spAutoFit/>
          </a:bodyPr>
          <a:lstStyle/>
          <a:p>
            <a:r>
              <a:rPr lang="fr-FR" dirty="0">
                <a:solidFill>
                  <a:schemeClr val="bg1"/>
                </a:solidFill>
              </a:rPr>
              <a:t>Levasseur Thomas</a:t>
            </a:r>
          </a:p>
          <a:p>
            <a:r>
              <a:rPr lang="fr-FR" dirty="0">
                <a:solidFill>
                  <a:schemeClr val="bg1"/>
                </a:solidFill>
              </a:rPr>
              <a:t>Negrel Hugo</a:t>
            </a:r>
          </a:p>
        </p:txBody>
      </p:sp>
      <p:sp>
        <p:nvSpPr>
          <p:cNvPr id="14" name="ZoneTexte 13">
            <a:extLst>
              <a:ext uri="{FF2B5EF4-FFF2-40B4-BE49-F238E27FC236}">
                <a16:creationId xmlns:a16="http://schemas.microsoft.com/office/drawing/2014/main" id="{891E22C7-BDE0-50AA-12E9-4ED49F7F5545}"/>
              </a:ext>
            </a:extLst>
          </p:cNvPr>
          <p:cNvSpPr txBox="1"/>
          <p:nvPr/>
        </p:nvSpPr>
        <p:spPr>
          <a:xfrm>
            <a:off x="3941686" y="313707"/>
            <a:ext cx="6462943" cy="646331"/>
          </a:xfrm>
          <a:prstGeom prst="rect">
            <a:avLst/>
          </a:prstGeom>
          <a:noFill/>
        </p:spPr>
        <p:txBody>
          <a:bodyPr wrap="square" rtlCol="0">
            <a:spAutoFit/>
          </a:bodyPr>
          <a:lstStyle/>
          <a:p>
            <a:r>
              <a:rPr lang="fr-FR" sz="3600" b="1" u="sng" dirty="0" err="1">
                <a:solidFill>
                  <a:schemeClr val="bg1"/>
                </a:solidFill>
              </a:rPr>
              <a:t>Gravitational</a:t>
            </a:r>
            <a:r>
              <a:rPr lang="fr-FR" sz="3600" b="1" u="sng" dirty="0">
                <a:solidFill>
                  <a:schemeClr val="bg1"/>
                </a:solidFill>
              </a:rPr>
              <a:t> Collapse</a:t>
            </a:r>
          </a:p>
        </p:txBody>
      </p:sp>
    </p:spTree>
    <p:extLst>
      <p:ext uri="{BB962C8B-B14F-4D97-AF65-F5344CB8AC3E}">
        <p14:creationId xmlns:p14="http://schemas.microsoft.com/office/powerpoint/2010/main" val="3025315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94A4F8-7F6B-9C8B-9356-DFAFCFD1F424}"/>
              </a:ext>
            </a:extLst>
          </p:cNvPr>
          <p:cNvSpPr>
            <a:spLocks noGrp="1"/>
          </p:cNvSpPr>
          <p:nvPr>
            <p:ph type="title"/>
          </p:nvPr>
        </p:nvSpPr>
        <p:spPr/>
        <p:txBody>
          <a:bodyPr>
            <a:normAutofit/>
          </a:bodyPr>
          <a:lstStyle/>
          <a:p>
            <a:pPr algn="ctr"/>
            <a:r>
              <a:rPr lang="fr-FR" sz="3200" b="1" u="sng" dirty="0"/>
              <a:t>Métrique de </a:t>
            </a:r>
            <a:r>
              <a:rPr lang="fr-FR" sz="3200" b="1" u="sng" dirty="0" err="1"/>
              <a:t>Schwarzschild</a:t>
            </a:r>
            <a:r>
              <a:rPr lang="fr-FR" sz="3200" b="1" u="sng" dirty="0"/>
              <a:t>: coordonnées de </a:t>
            </a:r>
            <a:r>
              <a:rPr lang="fr-FR" sz="3200" b="1" u="sng" dirty="0" err="1"/>
              <a:t>Schwarzschild</a:t>
            </a:r>
            <a:r>
              <a:rPr lang="fr-FR" sz="3200" b="1" u="sng" dirty="0"/>
              <a:t> et d’Eddington-</a:t>
            </a:r>
            <a:r>
              <a:rPr lang="fr-FR" sz="3200" b="1" u="sng" dirty="0" err="1"/>
              <a:t>Finkelstein</a:t>
            </a:r>
            <a:r>
              <a:rPr lang="fr-FR" sz="3200" b="1" u="sng" dirty="0"/>
              <a:t> (2/4)</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D41ABA3-F138-9FF9-CAA2-8A659E3E3293}"/>
                  </a:ext>
                </a:extLst>
              </p:cNvPr>
              <p:cNvSpPr>
                <a:spLocks noGrp="1"/>
              </p:cNvSpPr>
              <p:nvPr>
                <p:ph idx="1"/>
              </p:nvPr>
            </p:nvSpPr>
            <p:spPr/>
            <p:txBody>
              <a:bodyPr>
                <a:normAutofit/>
              </a:bodyPr>
              <a:lstStyle/>
              <a:p>
                <a:r>
                  <a:rPr lang="fr-FR" sz="1600" dirty="0"/>
                  <a:t>On s’intéresse ici au trou noir (masse ponctuelle en R=0)</a:t>
                </a:r>
              </a:p>
              <a:p>
                <a:r>
                  <a:rPr lang="fr-FR" sz="1600" dirty="0"/>
                  <a:t>On remarque que la métrique est singulière en </a:t>
                </a:r>
                <a14:m>
                  <m:oMath xmlns:m="http://schemas.openxmlformats.org/officeDocument/2006/math">
                    <m:r>
                      <a:rPr lang="fr-FR" sz="1600" b="0" i="1" smtClean="0">
                        <a:latin typeface="Cambria Math" panose="02040503050406030204" pitchFamily="18" charset="0"/>
                      </a:rPr>
                      <m:t>𝑅</m:t>
                    </m:r>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𝑅</m:t>
                        </m:r>
                      </m:e>
                      <m:sub>
                        <m:r>
                          <a:rPr lang="fr-FR" sz="1600" b="0" i="1" smtClean="0">
                            <a:latin typeface="Cambria Math" panose="02040503050406030204" pitchFamily="18" charset="0"/>
                          </a:rPr>
                          <m:t>𝑠</m:t>
                        </m:r>
                      </m:sub>
                    </m:sSub>
                    <m:r>
                      <a:rPr lang="fr-FR" sz="1600" b="0" i="1" smtClean="0">
                        <a:latin typeface="Cambria Math" panose="02040503050406030204" pitchFamily="18" charset="0"/>
                      </a:rPr>
                      <m:t> </m:t>
                    </m:r>
                  </m:oMath>
                </a14:m>
                <a:r>
                  <a:rPr lang="fr-FR" sz="1600" dirty="0"/>
                  <a:t>et </a:t>
                </a:r>
                <a14:m>
                  <m:oMath xmlns:m="http://schemas.openxmlformats.org/officeDocument/2006/math">
                    <m:r>
                      <a:rPr lang="fr-FR" sz="1600" b="0" i="1" smtClean="0">
                        <a:latin typeface="Cambria Math" panose="02040503050406030204" pitchFamily="18" charset="0"/>
                      </a:rPr>
                      <m:t>𝑅</m:t>
                    </m:r>
                    <m:r>
                      <a:rPr lang="fr-FR" sz="1600" b="0" i="1" smtClean="0">
                        <a:latin typeface="Cambria Math" panose="02040503050406030204" pitchFamily="18" charset="0"/>
                      </a:rPr>
                      <m:t>=0</m:t>
                    </m:r>
                  </m:oMath>
                </a14:m>
                <a:endParaRPr lang="fr-FR" sz="1600" dirty="0"/>
              </a:p>
              <a:p>
                <a:r>
                  <a:rPr lang="fr-FR" sz="1600" dirty="0"/>
                  <a:t>Pour avoir la métrique sur tout l’espace, on trace les diagrammes de plongement sur les deux espaces </a:t>
                </a:r>
                <a14:m>
                  <m:oMath xmlns:m="http://schemas.openxmlformats.org/officeDocument/2006/math">
                    <m:r>
                      <a:rPr lang="fr-FR" sz="1600" b="0" i="1" smtClean="0">
                        <a:latin typeface="Cambria Math" panose="02040503050406030204" pitchFamily="18" charset="0"/>
                      </a:rPr>
                      <m:t>𝑅</m:t>
                    </m:r>
                    <m:r>
                      <a:rPr lang="fr-FR" sz="1600" b="0" i="1" smtClean="0">
                        <a:latin typeface="Cambria Math" panose="02040503050406030204" pitchFamily="18" charset="0"/>
                      </a:rPr>
                      <m:t>&gt;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𝑅</m:t>
                        </m:r>
                      </m:e>
                      <m:sub>
                        <m:r>
                          <a:rPr lang="fr-FR" sz="1600" b="0" i="1" smtClean="0">
                            <a:latin typeface="Cambria Math" panose="02040503050406030204" pitchFamily="18" charset="0"/>
                          </a:rPr>
                          <m:t>𝑠</m:t>
                        </m:r>
                      </m:sub>
                    </m:sSub>
                    <m:r>
                      <a:rPr lang="fr-FR" sz="1600" b="0" i="1" smtClean="0">
                        <a:latin typeface="Cambria Math" panose="02040503050406030204" pitchFamily="18" charset="0"/>
                      </a:rPr>
                      <m:t> </m:t>
                    </m:r>
                  </m:oMath>
                </a14:m>
                <a:r>
                  <a:rPr lang="fr-FR" sz="1600" dirty="0"/>
                  <a:t>et </a:t>
                </a:r>
                <a14:m>
                  <m:oMath xmlns:m="http://schemas.openxmlformats.org/officeDocument/2006/math">
                    <m:r>
                      <a:rPr lang="fr-FR" sz="1600" b="0" i="1" smtClean="0">
                        <a:latin typeface="Cambria Math" panose="02040503050406030204" pitchFamily="18" charset="0"/>
                      </a:rPr>
                      <m:t>𝑅</m:t>
                    </m:r>
                    <m:r>
                      <a:rPr lang="fr-FR" sz="1600" b="0" i="1" smtClean="0">
                        <a:latin typeface="Cambria Math" panose="02040503050406030204" pitchFamily="18" charset="0"/>
                      </a:rPr>
                      <m:t>&lt;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𝑅</m:t>
                        </m:r>
                      </m:e>
                      <m:sub>
                        <m:r>
                          <a:rPr lang="fr-FR" sz="1600" b="0" i="1" smtClean="0">
                            <a:latin typeface="Cambria Math" panose="02040503050406030204" pitchFamily="18" charset="0"/>
                          </a:rPr>
                          <m:t>𝑠</m:t>
                        </m:r>
                      </m:sub>
                    </m:sSub>
                  </m:oMath>
                </a14:m>
                <a:r>
                  <a:rPr lang="fr-FR" sz="1600" dirty="0"/>
                  <a:t> puis on raccorde en </a:t>
                </a:r>
                <a14:m>
                  <m:oMath xmlns:m="http://schemas.openxmlformats.org/officeDocument/2006/math">
                    <m:r>
                      <a:rPr lang="fr-FR" sz="1600" b="0" i="1" smtClean="0">
                        <a:latin typeface="Cambria Math" panose="02040503050406030204" pitchFamily="18" charset="0"/>
                      </a:rPr>
                      <m:t>𝑅</m:t>
                    </m:r>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𝑅</m:t>
                        </m:r>
                      </m:e>
                      <m:sub>
                        <m:r>
                          <a:rPr lang="fr-FR" sz="1600" b="0" i="1" smtClean="0">
                            <a:latin typeface="Cambria Math" panose="02040503050406030204" pitchFamily="18" charset="0"/>
                          </a:rPr>
                          <m:t>𝑠</m:t>
                        </m:r>
                      </m:sub>
                    </m:sSub>
                  </m:oMath>
                </a14:m>
                <a:endParaRPr lang="fr-FR" sz="1600" dirty="0"/>
              </a:p>
              <a:p>
                <a:endParaRPr lang="fr-FR" sz="1600" dirty="0"/>
              </a:p>
              <a:p>
                <a:pPr marL="0" indent="0">
                  <a:buNone/>
                </a:pPr>
                <a:endParaRPr lang="fr-FR" sz="1600" dirty="0"/>
              </a:p>
              <a:p>
                <a:endParaRPr lang="fr-FR" sz="1600" dirty="0"/>
              </a:p>
              <a:p>
                <a:endParaRPr lang="fr-FR" sz="1600" dirty="0"/>
              </a:p>
              <a:p>
                <a:endParaRPr lang="fr-FR" sz="1600" dirty="0"/>
              </a:p>
              <a:p>
                <a:endParaRPr lang="fr-FR" sz="1600" dirty="0"/>
              </a:p>
              <a:p>
                <a:pPr marL="0" indent="0">
                  <a:buNone/>
                </a:pPr>
                <a:endParaRPr lang="fr-FR" sz="1600" dirty="0"/>
              </a:p>
            </p:txBody>
          </p:sp>
        </mc:Choice>
        <mc:Fallback xmlns="">
          <p:sp>
            <p:nvSpPr>
              <p:cNvPr id="3" name="Espace réservé du contenu 2">
                <a:extLst>
                  <a:ext uri="{FF2B5EF4-FFF2-40B4-BE49-F238E27FC236}">
                    <a16:creationId xmlns:a16="http://schemas.microsoft.com/office/drawing/2014/main" id="{7D41ABA3-F138-9FF9-CAA2-8A659E3E3293}"/>
                  </a:ext>
                </a:extLst>
              </p:cNvPr>
              <p:cNvSpPr>
                <a:spLocks noGrp="1" noRot="1" noChangeAspect="1" noMove="1" noResize="1" noEditPoints="1" noAdjustHandles="1" noChangeArrowheads="1" noChangeShapeType="1" noTextEdit="1"/>
              </p:cNvSpPr>
              <p:nvPr>
                <p:ph idx="1"/>
              </p:nvPr>
            </p:nvSpPr>
            <p:spPr>
              <a:blipFill>
                <a:blip r:embed="rId2"/>
                <a:stretch>
                  <a:fillRect l="-232" t="-980"/>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F0179E7D-CC93-30EA-0C44-3657116F17A0}"/>
              </a:ext>
            </a:extLst>
          </p:cNvPr>
          <p:cNvPicPr>
            <a:picLocks noChangeAspect="1"/>
          </p:cNvPicPr>
          <p:nvPr/>
        </p:nvPicPr>
        <p:blipFill>
          <a:blip r:embed="rId3"/>
          <a:stretch>
            <a:fillRect/>
          </a:stretch>
        </p:blipFill>
        <p:spPr>
          <a:xfrm>
            <a:off x="838200" y="3508086"/>
            <a:ext cx="4989735" cy="2359787"/>
          </a:xfrm>
          <a:prstGeom prst="rect">
            <a:avLst/>
          </a:prstGeom>
        </p:spPr>
      </p:pic>
      <p:pic>
        <p:nvPicPr>
          <p:cNvPr id="7" name="Image 6">
            <a:extLst>
              <a:ext uri="{FF2B5EF4-FFF2-40B4-BE49-F238E27FC236}">
                <a16:creationId xmlns:a16="http://schemas.microsoft.com/office/drawing/2014/main" id="{78BDE0F1-3DEA-2BDA-6392-58E4C2FE2A52}"/>
              </a:ext>
            </a:extLst>
          </p:cNvPr>
          <p:cNvPicPr>
            <a:picLocks noChangeAspect="1"/>
          </p:cNvPicPr>
          <p:nvPr/>
        </p:nvPicPr>
        <p:blipFill>
          <a:blip r:embed="rId4"/>
          <a:stretch>
            <a:fillRect/>
          </a:stretch>
        </p:blipFill>
        <p:spPr>
          <a:xfrm>
            <a:off x="6065851" y="3429000"/>
            <a:ext cx="5216341" cy="2480536"/>
          </a:xfrm>
          <a:prstGeom prst="rect">
            <a:avLst/>
          </a:prstGeom>
        </p:spPr>
      </p:pic>
      <p:sp>
        <p:nvSpPr>
          <p:cNvPr id="4" name="Espace réservé du numéro de diapositive 3">
            <a:extLst>
              <a:ext uri="{FF2B5EF4-FFF2-40B4-BE49-F238E27FC236}">
                <a16:creationId xmlns:a16="http://schemas.microsoft.com/office/drawing/2014/main" id="{94D4436E-D6FE-D4E3-0736-09BA1BCABC39}"/>
              </a:ext>
            </a:extLst>
          </p:cNvPr>
          <p:cNvSpPr>
            <a:spLocks noGrp="1"/>
          </p:cNvSpPr>
          <p:nvPr>
            <p:ph type="sldNum" sz="quarter" idx="12"/>
          </p:nvPr>
        </p:nvSpPr>
        <p:spPr/>
        <p:txBody>
          <a:bodyPr/>
          <a:lstStyle/>
          <a:p>
            <a:fld id="{411337BD-8729-4B86-971D-796032AB9CDE}" type="slidenum">
              <a:rPr lang="fr-FR" smtClean="0"/>
              <a:t>10</a:t>
            </a:fld>
            <a:endParaRPr lang="fr-FR"/>
          </a:p>
        </p:txBody>
      </p:sp>
      <p:pic>
        <p:nvPicPr>
          <p:cNvPr id="6" name="Picture 2">
            <a:extLst>
              <a:ext uri="{FF2B5EF4-FFF2-40B4-BE49-F238E27FC236}">
                <a16:creationId xmlns:a16="http://schemas.microsoft.com/office/drawing/2014/main" id="{4429417C-21BE-8C76-FF8A-2B1761BC08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68600"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35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DB7FEA-65B9-4D2A-20F8-FD11ADA4F984}"/>
              </a:ext>
            </a:extLst>
          </p:cNvPr>
          <p:cNvSpPr>
            <a:spLocks noGrp="1"/>
          </p:cNvSpPr>
          <p:nvPr>
            <p:ph type="title"/>
          </p:nvPr>
        </p:nvSpPr>
        <p:spPr/>
        <p:txBody>
          <a:bodyPr>
            <a:normAutofit/>
          </a:bodyPr>
          <a:lstStyle/>
          <a:p>
            <a:pPr algn="ctr"/>
            <a:r>
              <a:rPr lang="fr-FR" sz="3200" b="1" u="sng" dirty="0"/>
              <a:t>Métrique de </a:t>
            </a:r>
            <a:r>
              <a:rPr lang="fr-FR" sz="3200" b="1" u="sng" dirty="0" err="1"/>
              <a:t>Schwarzschild</a:t>
            </a:r>
            <a:r>
              <a:rPr lang="fr-FR" sz="3200" b="1" u="sng" dirty="0"/>
              <a:t>: coordonnées de </a:t>
            </a:r>
            <a:r>
              <a:rPr lang="fr-FR" sz="3200" b="1" u="sng" dirty="0" err="1"/>
              <a:t>Schwarzschild</a:t>
            </a:r>
            <a:r>
              <a:rPr lang="fr-FR" sz="3200" b="1" u="sng" dirty="0"/>
              <a:t> et d’Eddington-</a:t>
            </a:r>
            <a:r>
              <a:rPr lang="fr-FR" sz="3200" b="1" u="sng" dirty="0" err="1"/>
              <a:t>Finkelstein</a:t>
            </a:r>
            <a:r>
              <a:rPr lang="fr-FR" sz="3200" b="1" u="sng" dirty="0"/>
              <a:t> (3/4)</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8DB42CE9-4C1B-CC50-20FE-9B3CAAF7744A}"/>
                  </a:ext>
                </a:extLst>
              </p:cNvPr>
              <p:cNvSpPr>
                <a:spLocks noGrp="1"/>
              </p:cNvSpPr>
              <p:nvPr>
                <p:ph idx="1"/>
              </p:nvPr>
            </p:nvSpPr>
            <p:spPr/>
            <p:txBody>
              <a:bodyPr/>
              <a:lstStyle/>
              <a:p>
                <a:r>
                  <a:rPr lang="fr-FR" sz="1600" dirty="0"/>
                  <a:t>La singularité en </a:t>
                </a:r>
                <a14:m>
                  <m:oMath xmlns:m="http://schemas.openxmlformats.org/officeDocument/2006/math">
                    <m:r>
                      <a:rPr lang="fr-FR" sz="1600" b="0" i="1" smtClean="0">
                        <a:latin typeface="Cambria Math" panose="02040503050406030204" pitchFamily="18" charset="0"/>
                      </a:rPr>
                      <m:t>𝑅</m:t>
                    </m:r>
                    <m:r>
                      <a:rPr lang="fr-FR" sz="1600" b="0" i="1" smtClean="0">
                        <a:latin typeface="Cambria Math" panose="02040503050406030204" pitchFamily="18" charset="0"/>
                      </a:rPr>
                      <m:t>=0</m:t>
                    </m:r>
                  </m:oMath>
                </a14:m>
                <a:r>
                  <a:rPr lang="fr-FR" sz="1600" dirty="0"/>
                  <a:t> est une singularité intrinsèque de la métrique: elle ne peut être éliminé par un changement de coordonnées.</a:t>
                </a:r>
              </a:p>
              <a:p>
                <a:r>
                  <a:rPr lang="fr-FR" sz="1600" dirty="0"/>
                  <a:t>La singularité en </a:t>
                </a:r>
                <a14:m>
                  <m:oMath xmlns:m="http://schemas.openxmlformats.org/officeDocument/2006/math">
                    <m:r>
                      <a:rPr lang="fr-FR" sz="1600" b="0" i="1" smtClean="0">
                        <a:latin typeface="Cambria Math" panose="02040503050406030204" pitchFamily="18" charset="0"/>
                      </a:rPr>
                      <m:t>𝑅</m:t>
                    </m:r>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𝑅</m:t>
                        </m:r>
                      </m:e>
                      <m:sub>
                        <m:r>
                          <a:rPr lang="fr-FR" sz="1600" b="0" i="1" smtClean="0">
                            <a:latin typeface="Cambria Math" panose="02040503050406030204" pitchFamily="18" charset="0"/>
                          </a:rPr>
                          <m:t>𝑠</m:t>
                        </m:r>
                      </m:sub>
                    </m:sSub>
                  </m:oMath>
                </a14:m>
                <a:r>
                  <a:rPr lang="fr-FR" sz="1600" dirty="0"/>
                  <a:t> n’est pas intrinsèque: on peut l’éliminer en réalisant un changement de coordonnées: on utilise les coordonnées d’Eddington-</a:t>
                </a:r>
                <a:r>
                  <a:rPr lang="fr-FR" sz="1600" dirty="0" err="1"/>
                  <a:t>Finkelstein</a:t>
                </a:r>
                <a:r>
                  <a:rPr lang="fr-FR" sz="1600" dirty="0"/>
                  <a:t>. On pose </a:t>
                </a:r>
                <a14:m>
                  <m:oMath xmlns:m="http://schemas.openxmlformats.org/officeDocument/2006/math">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𝑟</m:t>
                        </m:r>
                      </m:e>
                      <m:sup>
                        <m:r>
                          <a:rPr lang="fr-FR" sz="1600" b="0" i="1" smtClean="0">
                            <a:latin typeface="Cambria Math" panose="02040503050406030204" pitchFamily="18" charset="0"/>
                          </a:rPr>
                          <m:t>∗</m:t>
                        </m:r>
                      </m:sup>
                    </m:sSup>
                    <m:r>
                      <a:rPr lang="fr-FR" sz="1600" b="0" i="1" smtClean="0">
                        <a:latin typeface="Cambria Math" panose="02040503050406030204" pitchFamily="18" charset="0"/>
                      </a:rPr>
                      <m:t>=</m:t>
                    </m:r>
                    <m:r>
                      <a:rPr lang="fr-FR" sz="1600" b="0" i="1" smtClean="0">
                        <a:latin typeface="Cambria Math" panose="02040503050406030204" pitchFamily="18" charset="0"/>
                      </a:rPr>
                      <m:t>𝑟</m:t>
                    </m:r>
                    <m:r>
                      <a:rPr lang="fr-FR" sz="1600" b="0" i="1" smtClean="0">
                        <a:latin typeface="Cambria Math" panose="02040503050406030204" pitchFamily="18" charset="0"/>
                      </a:rPr>
                      <m:t>+2</m:t>
                    </m:r>
                    <m:r>
                      <a:rPr lang="fr-FR" sz="1600" b="0" i="1" smtClean="0">
                        <a:latin typeface="Cambria Math" panose="02040503050406030204" pitchFamily="18" charset="0"/>
                      </a:rPr>
                      <m:t>𝑀𝑙𝑜𝑔</m:t>
                    </m:r>
                    <m:r>
                      <a:rPr lang="fr-FR" sz="1600" b="0" i="1" smtClean="0">
                        <a:latin typeface="Cambria Math" panose="02040503050406030204" pitchFamily="18" charset="0"/>
                      </a:rPr>
                      <m:t>(</m:t>
                    </m:r>
                    <m:d>
                      <m:dPr>
                        <m:begChr m:val="|"/>
                        <m:endChr m:val="|"/>
                        <m:ctrlPr>
                          <a:rPr lang="fr-FR" sz="1600" b="0" i="1" smtClean="0">
                            <a:latin typeface="Cambria Math" panose="02040503050406030204" pitchFamily="18" charset="0"/>
                          </a:rPr>
                        </m:ctrlPr>
                      </m:dPr>
                      <m:e>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𝑟</m:t>
                            </m:r>
                          </m:num>
                          <m:den>
                            <m:r>
                              <a:rPr lang="fr-FR" sz="1600" b="0" i="1" smtClean="0">
                                <a:latin typeface="Cambria Math" panose="02040503050406030204" pitchFamily="18" charset="0"/>
                              </a:rPr>
                              <m:t>2</m:t>
                            </m:r>
                            <m:r>
                              <a:rPr lang="fr-FR" sz="1600" b="0" i="1" smtClean="0">
                                <a:latin typeface="Cambria Math" panose="02040503050406030204" pitchFamily="18" charset="0"/>
                              </a:rPr>
                              <m:t>𝑀</m:t>
                            </m:r>
                          </m:den>
                        </m:f>
                        <m:r>
                          <a:rPr lang="fr-FR" sz="1600" b="0" i="1" smtClean="0">
                            <a:latin typeface="Cambria Math" panose="02040503050406030204" pitchFamily="18" charset="0"/>
                          </a:rPr>
                          <m:t>−1</m:t>
                        </m:r>
                      </m:e>
                    </m:d>
                    <m:r>
                      <a:rPr lang="fr-FR" sz="1600" b="0" i="1" smtClean="0">
                        <a:latin typeface="Cambria Math" panose="02040503050406030204" pitchFamily="18" charset="0"/>
                      </a:rPr>
                      <m:t>)</m:t>
                    </m:r>
                  </m:oMath>
                </a14:m>
                <a:r>
                  <a:rPr lang="fr-FR" sz="1600" dirty="0"/>
                  <a:t> , </a:t>
                </a:r>
                <a14:m>
                  <m:oMath xmlns:m="http://schemas.openxmlformats.org/officeDocument/2006/math">
                    <m:acc>
                      <m:accPr>
                        <m:chr m:val="̃"/>
                        <m:ctrlPr>
                          <a:rPr lang="fr-FR" sz="1600" i="1" smtClean="0">
                            <a:latin typeface="Cambria Math" panose="02040503050406030204" pitchFamily="18" charset="0"/>
                          </a:rPr>
                        </m:ctrlPr>
                      </m:accPr>
                      <m:e>
                        <m:r>
                          <a:rPr lang="fr-FR" sz="1600" b="0" i="1" smtClean="0">
                            <a:latin typeface="Cambria Math" panose="02040503050406030204" pitchFamily="18" charset="0"/>
                          </a:rPr>
                          <m:t>𝑉</m:t>
                        </m:r>
                      </m:e>
                    </m:acc>
                    <m:r>
                      <a:rPr lang="fr-FR" sz="1600" b="0" i="1" smtClean="0">
                        <a:latin typeface="Cambria Math" panose="02040503050406030204" pitchFamily="18" charset="0"/>
                      </a:rPr>
                      <m:t>=</m:t>
                    </m:r>
                    <m:r>
                      <a:rPr lang="fr-FR" sz="1600" b="0" i="1" smtClean="0">
                        <a:latin typeface="Cambria Math" panose="02040503050406030204" pitchFamily="18" charset="0"/>
                      </a:rPr>
                      <m:t>𝑡</m:t>
                    </m:r>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𝑟</m:t>
                        </m:r>
                      </m:e>
                      <m:sup>
                        <m:r>
                          <a:rPr lang="fr-FR" sz="1600" b="0" i="1" smtClean="0">
                            <a:latin typeface="Cambria Math" panose="02040503050406030204" pitchFamily="18" charset="0"/>
                          </a:rPr>
                          <m:t>∗</m:t>
                        </m:r>
                      </m:sup>
                    </m:sSup>
                  </m:oMath>
                </a14:m>
                <a:r>
                  <a:rPr lang="fr-FR" sz="1600" dirty="0"/>
                  <a:t> et </a:t>
                </a:r>
                <a14:m>
                  <m:oMath xmlns:m="http://schemas.openxmlformats.org/officeDocument/2006/math">
                    <m:acc>
                      <m:accPr>
                        <m:chr m:val="̃"/>
                        <m:ctrlPr>
                          <a:rPr lang="fr-FR" sz="1600" i="1" smtClean="0">
                            <a:latin typeface="Cambria Math" panose="02040503050406030204" pitchFamily="18" charset="0"/>
                          </a:rPr>
                        </m:ctrlPr>
                      </m:accPr>
                      <m:e>
                        <m:r>
                          <a:rPr lang="fr-FR" sz="1600" b="0" i="1" smtClean="0">
                            <a:latin typeface="Cambria Math" panose="02040503050406030204" pitchFamily="18" charset="0"/>
                          </a:rPr>
                          <m:t>𝑈</m:t>
                        </m:r>
                      </m:e>
                    </m:acc>
                    <m:r>
                      <a:rPr lang="fr-FR" sz="1600" b="0" i="1" smtClean="0">
                        <a:latin typeface="Cambria Math" panose="02040503050406030204" pitchFamily="18" charset="0"/>
                      </a:rPr>
                      <m:t>=</m:t>
                    </m:r>
                    <m:r>
                      <a:rPr lang="fr-FR" sz="1600" b="0" i="1" smtClean="0">
                        <a:latin typeface="Cambria Math" panose="02040503050406030204" pitchFamily="18" charset="0"/>
                      </a:rPr>
                      <m:t>𝑡</m:t>
                    </m:r>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𝑟</m:t>
                        </m:r>
                      </m:e>
                      <m:sup>
                        <m:r>
                          <a:rPr lang="fr-FR" sz="1600" b="0" i="1" smtClean="0">
                            <a:latin typeface="Cambria Math" panose="02040503050406030204" pitchFamily="18" charset="0"/>
                          </a:rPr>
                          <m:t>∗</m:t>
                        </m:r>
                      </m:sup>
                    </m:sSup>
                  </m:oMath>
                </a14:m>
                <a:r>
                  <a:rPr lang="fr-FR" sz="1600" dirty="0"/>
                  <a:t>. </a:t>
                </a:r>
              </a:p>
              <a:p>
                <a:r>
                  <a:rPr lang="fr-FR" sz="1600" dirty="0"/>
                  <a:t>La métrique s’écrit alors: </a:t>
                </a:r>
                <a14:m>
                  <m:oMath xmlns:m="http://schemas.openxmlformats.org/officeDocument/2006/math">
                    <m:r>
                      <a:rPr lang="fr-FR" sz="1600" b="0" i="1" smtClean="0">
                        <a:latin typeface="Cambria Math" panose="02040503050406030204" pitchFamily="18" charset="0"/>
                      </a:rPr>
                      <m:t>𝑑</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𝑠</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m:t>
                    </m:r>
                    <m:d>
                      <m:dPr>
                        <m:ctrlPr>
                          <a:rPr lang="fr-FR" sz="1600" b="0" i="1" smtClean="0">
                            <a:latin typeface="Cambria Math" panose="02040503050406030204" pitchFamily="18" charset="0"/>
                          </a:rPr>
                        </m:ctrlPr>
                      </m:dPr>
                      <m:e>
                        <m:r>
                          <a:rPr lang="fr-FR" sz="1600" b="0" i="1" smtClean="0">
                            <a:latin typeface="Cambria Math" panose="02040503050406030204" pitchFamily="18" charset="0"/>
                          </a:rPr>
                          <m:t>1−</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2</m:t>
                            </m:r>
                            <m:r>
                              <a:rPr lang="fr-FR" sz="1600" b="0" i="1" smtClean="0">
                                <a:latin typeface="Cambria Math" panose="02040503050406030204" pitchFamily="18" charset="0"/>
                              </a:rPr>
                              <m:t>𝑀</m:t>
                            </m:r>
                          </m:num>
                          <m:den>
                            <m:r>
                              <a:rPr lang="fr-FR" sz="1600" b="0" i="1" smtClean="0">
                                <a:latin typeface="Cambria Math" panose="02040503050406030204" pitchFamily="18" charset="0"/>
                              </a:rPr>
                              <m:t>𝑟</m:t>
                            </m:r>
                          </m:den>
                        </m:f>
                      </m:e>
                    </m:d>
                    <m:r>
                      <a:rPr lang="fr-FR" sz="1600" b="0" i="1" smtClean="0">
                        <a:latin typeface="Cambria Math" panose="02040503050406030204" pitchFamily="18" charset="0"/>
                      </a:rPr>
                      <m:t>𝑑</m:t>
                    </m:r>
                    <m:sSup>
                      <m:sSupPr>
                        <m:ctrlPr>
                          <a:rPr lang="fr-FR" sz="1600" b="0" i="1" smtClean="0">
                            <a:latin typeface="Cambria Math" panose="02040503050406030204" pitchFamily="18" charset="0"/>
                          </a:rPr>
                        </m:ctrlPr>
                      </m:sSupPr>
                      <m:e>
                        <m:acc>
                          <m:accPr>
                            <m:chr m:val="̃"/>
                            <m:ctrlPr>
                              <a:rPr lang="fr-FR" sz="1600" b="0" i="1" smtClean="0">
                                <a:latin typeface="Cambria Math" panose="02040503050406030204" pitchFamily="18" charset="0"/>
                              </a:rPr>
                            </m:ctrlPr>
                          </m:accPr>
                          <m:e>
                            <m:r>
                              <a:rPr lang="fr-FR" sz="1600" b="0" i="1" smtClean="0">
                                <a:latin typeface="Cambria Math" panose="02040503050406030204" pitchFamily="18" charset="0"/>
                              </a:rPr>
                              <m:t>𝑉</m:t>
                            </m:r>
                          </m:e>
                        </m:acc>
                      </m:e>
                      <m:sup>
                        <m:r>
                          <a:rPr lang="fr-FR" sz="1600" b="0" i="1" smtClean="0">
                            <a:latin typeface="Cambria Math" panose="02040503050406030204" pitchFamily="18" charset="0"/>
                          </a:rPr>
                          <m:t>2</m:t>
                        </m:r>
                      </m:sup>
                    </m:sSup>
                    <m:r>
                      <a:rPr lang="fr-FR" sz="1600" b="0" i="1" smtClean="0">
                        <a:latin typeface="Cambria Math" panose="02040503050406030204" pitchFamily="18" charset="0"/>
                      </a:rPr>
                      <m:t>+2</m:t>
                    </m:r>
                    <m:r>
                      <a:rPr lang="fr-FR" sz="1600" b="0" i="1" smtClean="0">
                        <a:latin typeface="Cambria Math" panose="02040503050406030204" pitchFamily="18" charset="0"/>
                      </a:rPr>
                      <m:t>𝑑</m:t>
                    </m:r>
                    <m:acc>
                      <m:accPr>
                        <m:chr m:val="̃"/>
                        <m:ctrlPr>
                          <a:rPr lang="fr-FR" sz="1600" b="0" i="1" smtClean="0">
                            <a:latin typeface="Cambria Math" panose="02040503050406030204" pitchFamily="18" charset="0"/>
                          </a:rPr>
                        </m:ctrlPr>
                      </m:accPr>
                      <m:e>
                        <m:r>
                          <a:rPr lang="fr-FR" sz="1600" b="0" i="1" smtClean="0">
                            <a:latin typeface="Cambria Math" panose="02040503050406030204" pitchFamily="18" charset="0"/>
                          </a:rPr>
                          <m:t>𝑉</m:t>
                        </m:r>
                      </m:e>
                    </m:acc>
                    <m:r>
                      <a:rPr lang="fr-FR" sz="1600" b="0" i="1" smtClean="0">
                        <a:latin typeface="Cambria Math" panose="02040503050406030204" pitchFamily="18" charset="0"/>
                      </a:rPr>
                      <m:t>𝑑𝑟</m:t>
                    </m:r>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𝑟</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𝑑</m:t>
                    </m:r>
                    <m:sSup>
                      <m:sSupPr>
                        <m:ctrlPr>
                          <a:rPr lang="fr-FR" sz="1600" b="0" i="1" smtClean="0">
                            <a:latin typeface="Cambria Math" panose="02040503050406030204" pitchFamily="18" charset="0"/>
                            <a:ea typeface="Cambria Math" panose="02040503050406030204" pitchFamily="18" charset="0"/>
                          </a:rPr>
                        </m:ctrlPr>
                      </m:sSupPr>
                      <m:e>
                        <m:r>
                          <m:rPr>
                            <m:sty m:val="p"/>
                          </m:rPr>
                          <a:rPr lang="el-GR" sz="1600" b="0" i="1" smtClean="0">
                            <a:latin typeface="Cambria Math" panose="02040503050406030204" pitchFamily="18" charset="0"/>
                            <a:ea typeface="Cambria Math" panose="02040503050406030204" pitchFamily="18" charset="0"/>
                          </a:rPr>
                          <m:t>Ω</m:t>
                        </m:r>
                      </m:e>
                      <m:sup>
                        <m:r>
                          <a:rPr lang="fr-FR" sz="1600" b="0" i="1" smtClean="0">
                            <a:latin typeface="Cambria Math" panose="02040503050406030204" pitchFamily="18" charset="0"/>
                            <a:ea typeface="Cambria Math" panose="02040503050406030204" pitchFamily="18" charset="0"/>
                          </a:rPr>
                          <m:t>2</m:t>
                        </m:r>
                      </m:sup>
                    </m:sSup>
                  </m:oMath>
                </a14:m>
                <a:endParaRPr lang="fr-FR" dirty="0"/>
              </a:p>
              <a:p>
                <a:r>
                  <a:rPr lang="fr-FR" sz="1600" dirty="0"/>
                  <a:t>A cause du terme croisé </a:t>
                </a:r>
                <a14:m>
                  <m:oMath xmlns:m="http://schemas.openxmlformats.org/officeDocument/2006/math">
                    <m:r>
                      <a:rPr lang="fr-FR" sz="1600" b="0" i="1" smtClean="0">
                        <a:latin typeface="Cambria Math" panose="02040503050406030204" pitchFamily="18" charset="0"/>
                      </a:rPr>
                      <m:t>𝑑</m:t>
                    </m:r>
                    <m:acc>
                      <m:accPr>
                        <m:chr m:val="̃"/>
                        <m:ctrlPr>
                          <a:rPr lang="fr-FR" sz="1600" b="0" i="1" smtClean="0">
                            <a:latin typeface="Cambria Math" panose="02040503050406030204" pitchFamily="18" charset="0"/>
                          </a:rPr>
                        </m:ctrlPr>
                      </m:accPr>
                      <m:e>
                        <m:r>
                          <a:rPr lang="fr-FR" sz="1600" b="0" i="1" smtClean="0">
                            <a:latin typeface="Cambria Math" panose="02040503050406030204" pitchFamily="18" charset="0"/>
                          </a:rPr>
                          <m:t>𝑉</m:t>
                        </m:r>
                      </m:e>
                    </m:acc>
                    <m:r>
                      <a:rPr lang="fr-FR" sz="1600" b="0" i="1" smtClean="0">
                        <a:latin typeface="Cambria Math" panose="02040503050406030204" pitchFamily="18" charset="0"/>
                      </a:rPr>
                      <m:t>𝑑𝑟</m:t>
                    </m:r>
                  </m:oMath>
                </a14:m>
                <a:r>
                  <a:rPr lang="fr-FR" sz="1600" dirty="0"/>
                  <a:t>, ces coordonnées ne sont pas orthogonales. Pour les représentation graphique, on utilisera plutôt les coordonnées </a:t>
                </a:r>
                <a14:m>
                  <m:oMath xmlns:m="http://schemas.openxmlformats.org/officeDocument/2006/math">
                    <m:r>
                      <a:rPr lang="fr-FR" sz="1600" b="0" i="1" smtClean="0">
                        <a:latin typeface="Cambria Math" panose="02040503050406030204" pitchFamily="18" charset="0"/>
                      </a:rPr>
                      <m:t>𝑟</m:t>
                    </m:r>
                    <m:r>
                      <a:rPr lang="fr-FR" sz="1600" b="0" i="1" smtClean="0">
                        <a:latin typeface="Cambria Math" panose="02040503050406030204" pitchFamily="18" charset="0"/>
                      </a:rPr>
                      <m:t> </m:t>
                    </m:r>
                  </m:oMath>
                </a14:m>
                <a:r>
                  <a:rPr lang="fr-FR" sz="1600" dirty="0"/>
                  <a:t>et </a:t>
                </a:r>
                <a14:m>
                  <m:oMath xmlns:m="http://schemas.openxmlformats.org/officeDocument/2006/math">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𝑡</m:t>
                        </m:r>
                      </m:e>
                      <m:sup>
                        <m:r>
                          <a:rPr lang="fr-FR" sz="1600" b="0" i="1" smtClean="0">
                            <a:latin typeface="Cambria Math" panose="02040503050406030204" pitchFamily="18" charset="0"/>
                          </a:rPr>
                          <m:t>′</m:t>
                        </m:r>
                      </m:sup>
                    </m:sSup>
                    <m:r>
                      <a:rPr lang="fr-FR" sz="1600" b="0" i="1" smtClean="0">
                        <a:latin typeface="Cambria Math" panose="02040503050406030204" pitchFamily="18" charset="0"/>
                      </a:rPr>
                      <m:t>=</m:t>
                    </m:r>
                    <m:acc>
                      <m:accPr>
                        <m:chr m:val="̃"/>
                        <m:ctrlPr>
                          <a:rPr lang="fr-FR" sz="1600" b="0" i="1" smtClean="0">
                            <a:latin typeface="Cambria Math" panose="02040503050406030204" pitchFamily="18" charset="0"/>
                          </a:rPr>
                        </m:ctrlPr>
                      </m:accPr>
                      <m:e>
                        <m:r>
                          <a:rPr lang="fr-FR" sz="1600" b="0" i="1" smtClean="0">
                            <a:latin typeface="Cambria Math" panose="02040503050406030204" pitchFamily="18" charset="0"/>
                          </a:rPr>
                          <m:t>𝑉</m:t>
                        </m:r>
                      </m:e>
                    </m:acc>
                    <m:r>
                      <a:rPr lang="fr-FR" sz="1600" b="0" i="1" smtClean="0">
                        <a:latin typeface="Cambria Math" panose="02040503050406030204" pitchFamily="18" charset="0"/>
                      </a:rPr>
                      <m:t>−</m:t>
                    </m:r>
                    <m:r>
                      <a:rPr lang="fr-FR" sz="1600" b="0" i="1" smtClean="0">
                        <a:latin typeface="Cambria Math" panose="02040503050406030204" pitchFamily="18" charset="0"/>
                      </a:rPr>
                      <m:t>𝑟</m:t>
                    </m:r>
                  </m:oMath>
                </a14:m>
                <a:endParaRPr lang="fr-FR" sz="1600" dirty="0"/>
              </a:p>
              <a:p>
                <a:endParaRPr lang="fr-FR" dirty="0"/>
              </a:p>
            </p:txBody>
          </p:sp>
        </mc:Choice>
        <mc:Fallback xmlns="">
          <p:sp>
            <p:nvSpPr>
              <p:cNvPr id="3" name="Espace réservé du contenu 2">
                <a:extLst>
                  <a:ext uri="{FF2B5EF4-FFF2-40B4-BE49-F238E27FC236}">
                    <a16:creationId xmlns:a16="http://schemas.microsoft.com/office/drawing/2014/main" id="{8DB42CE9-4C1B-CC50-20FE-9B3CAAF7744A}"/>
                  </a:ext>
                </a:extLst>
              </p:cNvPr>
              <p:cNvSpPr>
                <a:spLocks noGrp="1" noRot="1" noChangeAspect="1" noMove="1" noResize="1" noEditPoints="1" noAdjustHandles="1" noChangeArrowheads="1" noChangeShapeType="1" noTextEdit="1"/>
              </p:cNvSpPr>
              <p:nvPr>
                <p:ph idx="1"/>
              </p:nvPr>
            </p:nvSpPr>
            <p:spPr>
              <a:blipFill>
                <a:blip r:embed="rId2"/>
                <a:stretch>
                  <a:fillRect l="-232" t="-980" r="-58"/>
                </a:stretch>
              </a:blipFill>
            </p:spPr>
            <p:txBody>
              <a:bodyPr/>
              <a:lstStyle/>
              <a:p>
                <a:r>
                  <a:rPr lang="fr-FR">
                    <a:noFill/>
                  </a:rPr>
                  <a:t> </a:t>
                </a:r>
              </a:p>
            </p:txBody>
          </p:sp>
        </mc:Fallback>
      </mc:AlternateContent>
      <p:pic>
        <p:nvPicPr>
          <p:cNvPr id="1026" name="Picture 2">
            <a:extLst>
              <a:ext uri="{FF2B5EF4-FFF2-40B4-BE49-F238E27FC236}">
                <a16:creationId xmlns:a16="http://schemas.microsoft.com/office/drawing/2014/main" id="{4549921D-0A97-06C5-BFB0-730E42A13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572" y="4112014"/>
            <a:ext cx="2095500" cy="2676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9044B7C-6B21-85D8-52EA-4679A2A53D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2348" y="4112014"/>
            <a:ext cx="2095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57DABFF-4006-3E21-6AB3-220156EC1E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8552" y="4112014"/>
            <a:ext cx="2095500" cy="264795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2ACA45DE-9F52-EA8C-5B6B-9B43262C6767}"/>
              </a:ext>
            </a:extLst>
          </p:cNvPr>
          <p:cNvSpPr>
            <a:spLocks noGrp="1"/>
          </p:cNvSpPr>
          <p:nvPr>
            <p:ph type="sldNum" sz="quarter" idx="12"/>
          </p:nvPr>
        </p:nvSpPr>
        <p:spPr/>
        <p:txBody>
          <a:bodyPr/>
          <a:lstStyle/>
          <a:p>
            <a:fld id="{411337BD-8729-4B86-971D-796032AB9CDE}" type="slidenum">
              <a:rPr lang="fr-FR" smtClean="0"/>
              <a:t>11</a:t>
            </a:fld>
            <a:endParaRPr lang="fr-FR"/>
          </a:p>
        </p:txBody>
      </p:sp>
      <p:pic>
        <p:nvPicPr>
          <p:cNvPr id="5" name="Picture 2">
            <a:extLst>
              <a:ext uri="{FF2B5EF4-FFF2-40B4-BE49-F238E27FC236}">
                <a16:creationId xmlns:a16="http://schemas.microsoft.com/office/drawing/2014/main" id="{9337F46E-6D84-32B1-5A87-A3E8099B28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7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84E067-2155-3D73-532C-007A3D1AA1E9}"/>
              </a:ext>
            </a:extLst>
          </p:cNvPr>
          <p:cNvSpPr>
            <a:spLocks noGrp="1"/>
          </p:cNvSpPr>
          <p:nvPr>
            <p:ph type="title"/>
          </p:nvPr>
        </p:nvSpPr>
        <p:spPr/>
        <p:txBody>
          <a:bodyPr>
            <a:normAutofit/>
          </a:bodyPr>
          <a:lstStyle/>
          <a:p>
            <a:pPr algn="ctr"/>
            <a:r>
              <a:rPr lang="fr-FR" sz="3600" b="1" u="sng" dirty="0"/>
              <a:t>Métrique de </a:t>
            </a:r>
            <a:r>
              <a:rPr lang="fr-FR" sz="3600" b="1" u="sng" dirty="0" err="1"/>
              <a:t>Schwarzschild</a:t>
            </a:r>
            <a:r>
              <a:rPr lang="fr-FR" sz="3600" b="1" u="sng" dirty="0"/>
              <a:t>: coordonnées de </a:t>
            </a:r>
            <a:r>
              <a:rPr lang="fr-FR" sz="3600" b="1" u="sng" dirty="0" err="1"/>
              <a:t>Schwarzschild</a:t>
            </a:r>
            <a:r>
              <a:rPr lang="fr-FR" sz="3600" b="1" u="sng" dirty="0"/>
              <a:t> et d’Eddington-</a:t>
            </a:r>
            <a:r>
              <a:rPr lang="fr-FR" sz="3600" b="1" u="sng" dirty="0" err="1"/>
              <a:t>Finkelstein</a:t>
            </a:r>
            <a:r>
              <a:rPr lang="fr-FR" sz="3600" b="1" u="sng" dirty="0"/>
              <a:t> (4/4)</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63541F53-E1EF-F550-17B1-8A7558CE32B9}"/>
                  </a:ext>
                </a:extLst>
              </p:cNvPr>
              <p:cNvSpPr>
                <a:spLocks noGrp="1"/>
              </p:cNvSpPr>
              <p:nvPr>
                <p:ph idx="1"/>
              </p:nvPr>
            </p:nvSpPr>
            <p:spPr/>
            <p:txBody>
              <a:bodyPr>
                <a:normAutofit fontScale="70000" lnSpcReduction="20000"/>
              </a:bodyPr>
              <a:lstStyle/>
              <a:p>
                <a:r>
                  <a:rPr lang="fr-FR" sz="2000" dirty="0"/>
                  <a:t>Les coordonnées d’Eddington-</a:t>
                </a:r>
                <a:r>
                  <a:rPr lang="fr-FR" sz="2000" dirty="0" err="1"/>
                  <a:t>Finkelstein</a:t>
                </a:r>
                <a:r>
                  <a:rPr lang="fr-FR" sz="2000" dirty="0"/>
                  <a:t> ne font pas apparaitre explicitement de singularité, mais présentent néanmoins des pathologies.</a:t>
                </a:r>
              </a:p>
              <a:p>
                <a:r>
                  <a:rPr lang="fr-FR" sz="2000" dirty="0"/>
                  <a:t>Dans le système </a:t>
                </a:r>
                <a14:m>
                  <m:oMath xmlns:m="http://schemas.openxmlformats.org/officeDocument/2006/math">
                    <m:d>
                      <m:dPr>
                        <m:ctrlPr>
                          <a:rPr lang="fr-FR" sz="2000" b="0" i="1">
                            <a:latin typeface="Cambria Math" panose="02040503050406030204" pitchFamily="18" charset="0"/>
                          </a:rPr>
                        </m:ctrlPr>
                      </m:dPr>
                      <m:e>
                        <m:acc>
                          <m:accPr>
                            <m:chr m:val="̃"/>
                            <m:ctrlPr>
                              <a:rPr lang="fr-FR" sz="2000" b="0" i="1">
                                <a:latin typeface="Cambria Math" panose="02040503050406030204" pitchFamily="18" charset="0"/>
                              </a:rPr>
                            </m:ctrlPr>
                          </m:accPr>
                          <m:e>
                            <m:r>
                              <a:rPr lang="fr-FR" sz="2000" b="0" i="1">
                                <a:latin typeface="Cambria Math" panose="02040503050406030204" pitchFamily="18" charset="0"/>
                              </a:rPr>
                              <m:t>𝑉</m:t>
                            </m:r>
                          </m:e>
                        </m:acc>
                        <m:r>
                          <a:rPr lang="fr-FR" sz="2000" b="0" i="1">
                            <a:latin typeface="Cambria Math" panose="02040503050406030204" pitchFamily="18" charset="0"/>
                          </a:rPr>
                          <m:t>,</m:t>
                        </m:r>
                        <m:r>
                          <a:rPr lang="fr-FR" sz="2000" b="0" i="1">
                            <a:latin typeface="Cambria Math" panose="02040503050406030204" pitchFamily="18" charset="0"/>
                          </a:rPr>
                          <m:t>𝑟</m:t>
                        </m:r>
                      </m:e>
                    </m:d>
                  </m:oMath>
                </a14:m>
                <a:r>
                  <a:rPr lang="fr-FR" sz="2000" dirty="0"/>
                  <a:t> (système « </a:t>
                </a:r>
                <a:r>
                  <a:rPr lang="fr-FR" sz="2000" dirty="0" err="1"/>
                  <a:t>ingoing</a:t>
                </a:r>
                <a:r>
                  <a:rPr lang="fr-FR" sz="2000" dirty="0"/>
                  <a:t> »), les trajectoires sortantes (non physique) présentent le même défaut qu’en coordonnées de </a:t>
                </a:r>
                <a:r>
                  <a:rPr lang="fr-FR" sz="2000" dirty="0" err="1"/>
                  <a:t>Schwarzschild</a:t>
                </a:r>
                <a:r>
                  <a:rPr lang="fr-FR" sz="2000" dirty="0"/>
                  <a:t>: elle ne couvre pas tout l’espace-temps. Les trajectoires entrantes peuvent (d’où l’utilisation de ces coordonnées).</a:t>
                </a:r>
              </a:p>
              <a:p>
                <a:r>
                  <a:rPr lang="fr-FR" sz="2000" dirty="0"/>
                  <a:t>On peut tout de même se débarrasser de ce problème en définissant un nouveau système de coordonnées: les coordonnées de </a:t>
                </a:r>
                <a:r>
                  <a:rPr lang="fr-FR" sz="2000" dirty="0" err="1"/>
                  <a:t>Kruskal</a:t>
                </a:r>
                <a:r>
                  <a:rPr lang="fr-FR" sz="2000" dirty="0"/>
                  <a:t> en posant: </a:t>
                </a:r>
              </a:p>
              <a:p>
                <a14:m>
                  <m:oMath xmlns:m="http://schemas.openxmlformats.org/officeDocument/2006/math">
                    <m:r>
                      <a:rPr lang="fr-FR" sz="2200" b="0" i="1">
                        <a:latin typeface="Cambria Math" panose="02040503050406030204" pitchFamily="18" charset="0"/>
                      </a:rPr>
                      <m:t>𝑢</m:t>
                    </m:r>
                    <m:r>
                      <a:rPr lang="fr-FR" sz="2200" b="0" i="1">
                        <a:latin typeface="Cambria Math" panose="02040503050406030204" pitchFamily="18" charset="0"/>
                      </a:rPr>
                      <m:t>=</m:t>
                    </m:r>
                    <m:d>
                      <m:dPr>
                        <m:begChr m:val="{"/>
                        <m:endChr m:val=""/>
                        <m:ctrlPr>
                          <a:rPr lang="fr-FR" sz="2200" b="0" i="1">
                            <a:latin typeface="Cambria Math" panose="02040503050406030204" pitchFamily="18" charset="0"/>
                          </a:rPr>
                        </m:ctrlPr>
                      </m:dPr>
                      <m:e>
                        <m:eqArr>
                          <m:eqArrPr>
                            <m:ctrlPr>
                              <a:rPr lang="fr-FR" sz="2200" b="0" i="1">
                                <a:latin typeface="Cambria Math" panose="02040503050406030204" pitchFamily="18" charset="0"/>
                              </a:rPr>
                            </m:ctrlPr>
                          </m:eqArrPr>
                          <m:e>
                            <m:rad>
                              <m:radPr>
                                <m:degHide m:val="on"/>
                                <m:ctrlPr>
                                  <a:rPr lang="fr-FR" sz="2200" b="0" i="1">
                                    <a:latin typeface="Cambria Math" panose="02040503050406030204" pitchFamily="18" charset="0"/>
                                  </a:rPr>
                                </m:ctrlPr>
                              </m:radPr>
                              <m:deg/>
                              <m:e>
                                <m:d>
                                  <m:dPr>
                                    <m:ctrlPr>
                                      <a:rPr lang="fr-FR" sz="2200" b="0" i="1">
                                        <a:latin typeface="Cambria Math" panose="02040503050406030204" pitchFamily="18" charset="0"/>
                                      </a:rPr>
                                    </m:ctrlPr>
                                  </m:dPr>
                                  <m:e>
                                    <m:f>
                                      <m:fPr>
                                        <m:ctrlPr>
                                          <a:rPr lang="fr-FR" sz="2200" b="0" i="1">
                                            <a:latin typeface="Cambria Math" panose="02040503050406030204" pitchFamily="18" charset="0"/>
                                          </a:rPr>
                                        </m:ctrlPr>
                                      </m:fPr>
                                      <m:num>
                                        <m:r>
                                          <a:rPr lang="fr-FR" sz="2200" b="0" i="1">
                                            <a:latin typeface="Cambria Math" panose="02040503050406030204" pitchFamily="18" charset="0"/>
                                          </a:rPr>
                                          <m:t>𝑟</m:t>
                                        </m:r>
                                      </m:num>
                                      <m:den>
                                        <m:r>
                                          <a:rPr lang="fr-FR" sz="2200" b="0" i="1">
                                            <a:latin typeface="Cambria Math" panose="02040503050406030204" pitchFamily="18" charset="0"/>
                                          </a:rPr>
                                          <m:t>2</m:t>
                                        </m:r>
                                        <m:r>
                                          <a:rPr lang="fr-FR" sz="2200" b="0" i="1">
                                            <a:latin typeface="Cambria Math" panose="02040503050406030204" pitchFamily="18" charset="0"/>
                                          </a:rPr>
                                          <m:t>𝑀</m:t>
                                        </m:r>
                                      </m:den>
                                    </m:f>
                                    <m:r>
                                      <a:rPr lang="fr-FR" sz="2200" b="0" i="1">
                                        <a:latin typeface="Cambria Math" panose="02040503050406030204" pitchFamily="18" charset="0"/>
                                      </a:rPr>
                                      <m:t>−1</m:t>
                                    </m:r>
                                  </m:e>
                                </m:d>
                              </m:e>
                            </m:rad>
                            <m:func>
                              <m:funcPr>
                                <m:ctrlPr>
                                  <a:rPr lang="fr-FR" sz="2200" b="0" i="1">
                                    <a:latin typeface="Cambria Math" panose="02040503050406030204" pitchFamily="18" charset="0"/>
                                  </a:rPr>
                                </m:ctrlPr>
                              </m:funcPr>
                              <m:fName>
                                <m:r>
                                  <m:rPr>
                                    <m:sty m:val="p"/>
                                  </m:rPr>
                                  <a:rPr lang="fr-FR" sz="2200" b="0" i="0">
                                    <a:latin typeface="Cambria Math" panose="02040503050406030204" pitchFamily="18" charset="0"/>
                                  </a:rPr>
                                  <m:t>exp</m:t>
                                </m:r>
                              </m:fName>
                              <m:e>
                                <m:f>
                                  <m:fPr>
                                    <m:ctrlPr>
                                      <a:rPr lang="fr-FR" sz="2200" b="0" i="1">
                                        <a:latin typeface="Cambria Math" panose="02040503050406030204" pitchFamily="18" charset="0"/>
                                      </a:rPr>
                                    </m:ctrlPr>
                                  </m:fPr>
                                  <m:num>
                                    <m:r>
                                      <a:rPr lang="fr-FR" sz="2200" b="0" i="1">
                                        <a:latin typeface="Cambria Math" panose="02040503050406030204" pitchFamily="18" charset="0"/>
                                      </a:rPr>
                                      <m:t>𝑟</m:t>
                                    </m:r>
                                  </m:num>
                                  <m:den>
                                    <m:r>
                                      <a:rPr lang="fr-FR" sz="2200" b="0" i="1">
                                        <a:latin typeface="Cambria Math" panose="02040503050406030204" pitchFamily="18" charset="0"/>
                                      </a:rPr>
                                      <m:t>4</m:t>
                                    </m:r>
                                    <m:r>
                                      <a:rPr lang="fr-FR" sz="2200" b="0" i="1">
                                        <a:latin typeface="Cambria Math" panose="02040503050406030204" pitchFamily="18" charset="0"/>
                                      </a:rPr>
                                      <m:t>𝑀</m:t>
                                    </m:r>
                                  </m:den>
                                </m:f>
                                <m:func>
                                  <m:funcPr>
                                    <m:ctrlPr>
                                      <a:rPr lang="fr-FR" sz="2200" b="0" i="1">
                                        <a:latin typeface="Cambria Math" panose="02040503050406030204" pitchFamily="18" charset="0"/>
                                      </a:rPr>
                                    </m:ctrlPr>
                                  </m:funcPr>
                                  <m:fName>
                                    <m:r>
                                      <m:rPr>
                                        <m:sty m:val="p"/>
                                      </m:rPr>
                                      <a:rPr lang="fr-FR" sz="2200" b="0" i="0">
                                        <a:latin typeface="Cambria Math" panose="02040503050406030204" pitchFamily="18" charset="0"/>
                                      </a:rPr>
                                      <m:t>cosh</m:t>
                                    </m:r>
                                  </m:fName>
                                  <m:e>
                                    <m:f>
                                      <m:fPr>
                                        <m:ctrlPr>
                                          <a:rPr lang="fr-FR" sz="2200" b="0" i="1">
                                            <a:latin typeface="Cambria Math" panose="02040503050406030204" pitchFamily="18" charset="0"/>
                                          </a:rPr>
                                        </m:ctrlPr>
                                      </m:fPr>
                                      <m:num>
                                        <m:r>
                                          <a:rPr lang="fr-FR" sz="2200" b="0" i="1">
                                            <a:latin typeface="Cambria Math" panose="02040503050406030204" pitchFamily="18" charset="0"/>
                                          </a:rPr>
                                          <m:t>𝑡</m:t>
                                        </m:r>
                                      </m:num>
                                      <m:den>
                                        <m:r>
                                          <a:rPr lang="fr-FR" sz="2200" b="0" i="1">
                                            <a:latin typeface="Cambria Math" panose="02040503050406030204" pitchFamily="18" charset="0"/>
                                          </a:rPr>
                                          <m:t>4</m:t>
                                        </m:r>
                                        <m:r>
                                          <a:rPr lang="fr-FR" sz="2200" b="0" i="1">
                                            <a:latin typeface="Cambria Math" panose="02040503050406030204" pitchFamily="18" charset="0"/>
                                          </a:rPr>
                                          <m:t>𝑀</m:t>
                                        </m:r>
                                      </m:den>
                                    </m:f>
                                  </m:e>
                                </m:func>
                                <m:r>
                                  <a:rPr lang="fr-FR" sz="2200" b="0" i="1">
                                    <a:latin typeface="Cambria Math" panose="02040503050406030204" pitchFamily="18" charset="0"/>
                                  </a:rPr>
                                  <m:t> </m:t>
                                </m:r>
                                <m:r>
                                  <a:rPr lang="fr-FR" sz="2200" b="0" i="1">
                                    <a:latin typeface="Cambria Math" panose="02040503050406030204" pitchFamily="18" charset="0"/>
                                  </a:rPr>
                                  <m:t>𝑠𝑖</m:t>
                                </m:r>
                                <m:r>
                                  <a:rPr lang="fr-FR" sz="2200" b="0" i="1">
                                    <a:latin typeface="Cambria Math" panose="02040503050406030204" pitchFamily="18" charset="0"/>
                                  </a:rPr>
                                  <m:t> </m:t>
                                </m:r>
                                <m:r>
                                  <a:rPr lang="fr-FR" sz="2200" b="0" i="1">
                                    <a:latin typeface="Cambria Math" panose="02040503050406030204" pitchFamily="18" charset="0"/>
                                  </a:rPr>
                                  <m:t>𝑟</m:t>
                                </m:r>
                                <m:r>
                                  <a:rPr lang="fr-FR" sz="2200" b="0" i="1">
                                    <a:latin typeface="Cambria Math" panose="02040503050406030204" pitchFamily="18" charset="0"/>
                                  </a:rPr>
                                  <m:t>&gt;2</m:t>
                                </m:r>
                                <m:r>
                                  <a:rPr lang="fr-FR" sz="2200" b="0" i="1">
                                    <a:latin typeface="Cambria Math" panose="02040503050406030204" pitchFamily="18" charset="0"/>
                                  </a:rPr>
                                  <m:t>𝑀</m:t>
                                </m:r>
                              </m:e>
                            </m:func>
                          </m:e>
                          <m:e>
                            <m:rad>
                              <m:radPr>
                                <m:degHide m:val="on"/>
                                <m:ctrlPr>
                                  <a:rPr lang="fr-FR" sz="2200" b="0" i="1">
                                    <a:latin typeface="Cambria Math" panose="02040503050406030204" pitchFamily="18" charset="0"/>
                                  </a:rPr>
                                </m:ctrlPr>
                              </m:radPr>
                              <m:deg/>
                              <m:e>
                                <m:r>
                                  <a:rPr lang="fr-FR" sz="2200" b="0" i="1">
                                    <a:latin typeface="Cambria Math" panose="02040503050406030204" pitchFamily="18" charset="0"/>
                                  </a:rPr>
                                  <m:t>(1−</m:t>
                                </m:r>
                                <m:f>
                                  <m:fPr>
                                    <m:ctrlPr>
                                      <a:rPr lang="fr-FR" sz="2200" b="0" i="1">
                                        <a:latin typeface="Cambria Math" panose="02040503050406030204" pitchFamily="18" charset="0"/>
                                      </a:rPr>
                                    </m:ctrlPr>
                                  </m:fPr>
                                  <m:num>
                                    <m:r>
                                      <a:rPr lang="fr-FR" sz="2200" b="0" i="1">
                                        <a:latin typeface="Cambria Math" panose="02040503050406030204" pitchFamily="18" charset="0"/>
                                      </a:rPr>
                                      <m:t>𝑟</m:t>
                                    </m:r>
                                  </m:num>
                                  <m:den>
                                    <m:r>
                                      <a:rPr lang="fr-FR" sz="2200" b="0" i="1">
                                        <a:latin typeface="Cambria Math" panose="02040503050406030204" pitchFamily="18" charset="0"/>
                                      </a:rPr>
                                      <m:t>2</m:t>
                                    </m:r>
                                    <m:r>
                                      <a:rPr lang="fr-FR" sz="2200" b="0" i="1">
                                        <a:latin typeface="Cambria Math" panose="02040503050406030204" pitchFamily="18" charset="0"/>
                                      </a:rPr>
                                      <m:t>𝑀</m:t>
                                    </m:r>
                                  </m:den>
                                </m:f>
                                <m:r>
                                  <a:rPr lang="fr-FR" sz="2200" b="0" i="1">
                                    <a:latin typeface="Cambria Math" panose="02040503050406030204" pitchFamily="18" charset="0"/>
                                  </a:rPr>
                                  <m:t>)</m:t>
                                </m:r>
                              </m:e>
                            </m:rad>
                            <m:func>
                              <m:funcPr>
                                <m:ctrlPr>
                                  <a:rPr lang="fr-FR" sz="2200" b="0" i="1">
                                    <a:latin typeface="Cambria Math" panose="02040503050406030204" pitchFamily="18" charset="0"/>
                                  </a:rPr>
                                </m:ctrlPr>
                              </m:funcPr>
                              <m:fName>
                                <m:r>
                                  <m:rPr>
                                    <m:sty m:val="p"/>
                                  </m:rPr>
                                  <a:rPr lang="fr-FR" sz="2200" b="0" i="0">
                                    <a:latin typeface="Cambria Math" panose="02040503050406030204" pitchFamily="18" charset="0"/>
                                  </a:rPr>
                                  <m:t>exp</m:t>
                                </m:r>
                              </m:fName>
                              <m:e>
                                <m:f>
                                  <m:fPr>
                                    <m:ctrlPr>
                                      <a:rPr lang="fr-FR" sz="2200" b="0" i="1">
                                        <a:latin typeface="Cambria Math" panose="02040503050406030204" pitchFamily="18" charset="0"/>
                                      </a:rPr>
                                    </m:ctrlPr>
                                  </m:fPr>
                                  <m:num>
                                    <m:r>
                                      <a:rPr lang="fr-FR" sz="2200" b="0" i="1">
                                        <a:latin typeface="Cambria Math" panose="02040503050406030204" pitchFamily="18" charset="0"/>
                                      </a:rPr>
                                      <m:t>𝑟</m:t>
                                    </m:r>
                                  </m:num>
                                  <m:den>
                                    <m:r>
                                      <a:rPr lang="fr-FR" sz="2200" b="0" i="1">
                                        <a:latin typeface="Cambria Math" panose="02040503050406030204" pitchFamily="18" charset="0"/>
                                      </a:rPr>
                                      <m:t>4</m:t>
                                    </m:r>
                                    <m:r>
                                      <a:rPr lang="fr-FR" sz="2200" b="0" i="1">
                                        <a:latin typeface="Cambria Math" panose="02040503050406030204" pitchFamily="18" charset="0"/>
                                      </a:rPr>
                                      <m:t>𝑀</m:t>
                                    </m:r>
                                  </m:den>
                                </m:f>
                                <m:func>
                                  <m:funcPr>
                                    <m:ctrlPr>
                                      <a:rPr lang="fr-FR" sz="2200" b="0" i="1">
                                        <a:latin typeface="Cambria Math" panose="02040503050406030204" pitchFamily="18" charset="0"/>
                                      </a:rPr>
                                    </m:ctrlPr>
                                  </m:funcPr>
                                  <m:fName>
                                    <m:r>
                                      <m:rPr>
                                        <m:sty m:val="p"/>
                                      </m:rPr>
                                      <a:rPr lang="fr-FR" sz="2200" b="0" i="0">
                                        <a:latin typeface="Cambria Math" panose="02040503050406030204" pitchFamily="18" charset="0"/>
                                      </a:rPr>
                                      <m:t>sinh</m:t>
                                    </m:r>
                                  </m:fName>
                                  <m:e>
                                    <m:f>
                                      <m:fPr>
                                        <m:ctrlPr>
                                          <a:rPr lang="fr-FR" sz="2200" b="0" i="1">
                                            <a:latin typeface="Cambria Math" panose="02040503050406030204" pitchFamily="18" charset="0"/>
                                          </a:rPr>
                                        </m:ctrlPr>
                                      </m:fPr>
                                      <m:num>
                                        <m:r>
                                          <a:rPr lang="fr-FR" sz="2200" b="0" i="1">
                                            <a:latin typeface="Cambria Math" panose="02040503050406030204" pitchFamily="18" charset="0"/>
                                          </a:rPr>
                                          <m:t>𝑡</m:t>
                                        </m:r>
                                      </m:num>
                                      <m:den>
                                        <m:r>
                                          <a:rPr lang="fr-FR" sz="2200" b="0" i="1">
                                            <a:latin typeface="Cambria Math" panose="02040503050406030204" pitchFamily="18" charset="0"/>
                                          </a:rPr>
                                          <m:t>4</m:t>
                                        </m:r>
                                        <m:r>
                                          <a:rPr lang="fr-FR" sz="2200" b="0" i="1">
                                            <a:latin typeface="Cambria Math" panose="02040503050406030204" pitchFamily="18" charset="0"/>
                                          </a:rPr>
                                          <m:t>𝑀</m:t>
                                        </m:r>
                                      </m:den>
                                    </m:f>
                                    <m:r>
                                      <a:rPr lang="fr-FR" sz="2200" b="0" i="1">
                                        <a:latin typeface="Cambria Math" panose="02040503050406030204" pitchFamily="18" charset="0"/>
                                      </a:rPr>
                                      <m:t>  </m:t>
                                    </m:r>
                                    <m:r>
                                      <a:rPr lang="fr-FR" sz="2200" b="0" i="1">
                                        <a:latin typeface="Cambria Math" panose="02040503050406030204" pitchFamily="18" charset="0"/>
                                      </a:rPr>
                                      <m:t>𝑠𝑖</m:t>
                                    </m:r>
                                    <m:r>
                                      <a:rPr lang="fr-FR" sz="2200" b="0" i="1">
                                        <a:latin typeface="Cambria Math" panose="02040503050406030204" pitchFamily="18" charset="0"/>
                                      </a:rPr>
                                      <m:t> </m:t>
                                    </m:r>
                                    <m:r>
                                      <a:rPr lang="fr-FR" sz="2200" b="0" i="1">
                                        <a:latin typeface="Cambria Math" panose="02040503050406030204" pitchFamily="18" charset="0"/>
                                      </a:rPr>
                                      <m:t>𝑟</m:t>
                                    </m:r>
                                    <m:r>
                                      <a:rPr lang="fr-FR" sz="2200" b="0" i="1">
                                        <a:latin typeface="Cambria Math" panose="02040503050406030204" pitchFamily="18" charset="0"/>
                                      </a:rPr>
                                      <m:t>&lt;2</m:t>
                                    </m:r>
                                    <m:r>
                                      <a:rPr lang="fr-FR" sz="2200" b="0" i="1">
                                        <a:latin typeface="Cambria Math" panose="02040503050406030204" pitchFamily="18" charset="0"/>
                                      </a:rPr>
                                      <m:t>𝑀</m:t>
                                    </m:r>
                                  </m:e>
                                </m:func>
                              </m:e>
                            </m:func>
                          </m:e>
                        </m:eqArr>
                      </m:e>
                    </m:d>
                  </m:oMath>
                </a14:m>
                <a:endParaRPr lang="fr-FR" sz="2200" dirty="0"/>
              </a:p>
              <a:p>
                <a14:m>
                  <m:oMath xmlns:m="http://schemas.openxmlformats.org/officeDocument/2006/math">
                    <m:r>
                      <a:rPr lang="fr-FR" sz="2200" b="0" i="1">
                        <a:latin typeface="Cambria Math" panose="02040503050406030204" pitchFamily="18" charset="0"/>
                      </a:rPr>
                      <m:t>𝑣</m:t>
                    </m:r>
                    <m:r>
                      <a:rPr lang="fr-FR" sz="2200" b="0" i="1">
                        <a:latin typeface="Cambria Math" panose="02040503050406030204" pitchFamily="18" charset="0"/>
                      </a:rPr>
                      <m:t>=</m:t>
                    </m:r>
                    <m:d>
                      <m:dPr>
                        <m:begChr m:val="{"/>
                        <m:endChr m:val=""/>
                        <m:ctrlPr>
                          <a:rPr lang="fr-FR" sz="2200" b="0" i="1">
                            <a:latin typeface="Cambria Math" panose="02040503050406030204" pitchFamily="18" charset="0"/>
                          </a:rPr>
                        </m:ctrlPr>
                      </m:dPr>
                      <m:e>
                        <m:eqArr>
                          <m:eqArrPr>
                            <m:ctrlPr>
                              <a:rPr lang="fr-FR" sz="2200" b="0" i="1">
                                <a:latin typeface="Cambria Math" panose="02040503050406030204" pitchFamily="18" charset="0"/>
                              </a:rPr>
                            </m:ctrlPr>
                          </m:eqArrPr>
                          <m:e>
                            <m:rad>
                              <m:radPr>
                                <m:degHide m:val="on"/>
                                <m:ctrlPr>
                                  <a:rPr lang="fr-FR" sz="2200" i="1">
                                    <a:latin typeface="Cambria Math" panose="02040503050406030204" pitchFamily="18" charset="0"/>
                                  </a:rPr>
                                </m:ctrlPr>
                              </m:radPr>
                              <m:deg/>
                              <m:e>
                                <m:d>
                                  <m:dPr>
                                    <m:ctrlPr>
                                      <a:rPr lang="fr-FR" sz="2200" i="1">
                                        <a:latin typeface="Cambria Math" panose="02040503050406030204" pitchFamily="18" charset="0"/>
                                      </a:rPr>
                                    </m:ctrlPr>
                                  </m:dPr>
                                  <m:e>
                                    <m:f>
                                      <m:fPr>
                                        <m:ctrlPr>
                                          <a:rPr lang="fr-FR" sz="2200" i="1">
                                            <a:latin typeface="Cambria Math" panose="02040503050406030204" pitchFamily="18" charset="0"/>
                                          </a:rPr>
                                        </m:ctrlPr>
                                      </m:fPr>
                                      <m:num>
                                        <m:r>
                                          <a:rPr lang="fr-FR" sz="2200" i="1">
                                            <a:latin typeface="Cambria Math" panose="02040503050406030204" pitchFamily="18" charset="0"/>
                                          </a:rPr>
                                          <m:t>𝑟</m:t>
                                        </m:r>
                                      </m:num>
                                      <m:den>
                                        <m:r>
                                          <a:rPr lang="fr-FR" sz="2200" i="1">
                                            <a:latin typeface="Cambria Math" panose="02040503050406030204" pitchFamily="18" charset="0"/>
                                          </a:rPr>
                                          <m:t>2</m:t>
                                        </m:r>
                                        <m:r>
                                          <a:rPr lang="fr-FR" sz="2200" i="1">
                                            <a:latin typeface="Cambria Math" panose="02040503050406030204" pitchFamily="18" charset="0"/>
                                          </a:rPr>
                                          <m:t>𝑀</m:t>
                                        </m:r>
                                      </m:den>
                                    </m:f>
                                    <m:r>
                                      <a:rPr lang="fr-FR" sz="2200" i="1">
                                        <a:latin typeface="Cambria Math" panose="02040503050406030204" pitchFamily="18" charset="0"/>
                                      </a:rPr>
                                      <m:t>−1</m:t>
                                    </m:r>
                                  </m:e>
                                </m:d>
                              </m:e>
                            </m:rad>
                            <m:func>
                              <m:funcPr>
                                <m:ctrlPr>
                                  <a:rPr lang="fr-FR" sz="2200" i="1">
                                    <a:latin typeface="Cambria Math" panose="02040503050406030204" pitchFamily="18" charset="0"/>
                                  </a:rPr>
                                </m:ctrlPr>
                              </m:funcPr>
                              <m:fName>
                                <m:r>
                                  <m:rPr>
                                    <m:sty m:val="p"/>
                                  </m:rPr>
                                  <a:rPr lang="fr-FR" sz="2200">
                                    <a:latin typeface="Cambria Math" panose="02040503050406030204" pitchFamily="18" charset="0"/>
                                  </a:rPr>
                                  <m:t>exp</m:t>
                                </m:r>
                              </m:fName>
                              <m:e>
                                <m:f>
                                  <m:fPr>
                                    <m:ctrlPr>
                                      <a:rPr lang="fr-FR" sz="2200" i="1">
                                        <a:latin typeface="Cambria Math" panose="02040503050406030204" pitchFamily="18" charset="0"/>
                                      </a:rPr>
                                    </m:ctrlPr>
                                  </m:fPr>
                                  <m:num>
                                    <m:r>
                                      <a:rPr lang="fr-FR" sz="2200" i="1">
                                        <a:latin typeface="Cambria Math" panose="02040503050406030204" pitchFamily="18" charset="0"/>
                                      </a:rPr>
                                      <m:t>𝑟</m:t>
                                    </m:r>
                                  </m:num>
                                  <m:den>
                                    <m:r>
                                      <a:rPr lang="fr-FR" sz="2200" i="1">
                                        <a:latin typeface="Cambria Math" panose="02040503050406030204" pitchFamily="18" charset="0"/>
                                      </a:rPr>
                                      <m:t>4</m:t>
                                    </m:r>
                                    <m:r>
                                      <a:rPr lang="fr-FR" sz="2200" i="1">
                                        <a:latin typeface="Cambria Math" panose="02040503050406030204" pitchFamily="18" charset="0"/>
                                      </a:rPr>
                                      <m:t>𝑀</m:t>
                                    </m:r>
                                  </m:den>
                                </m:f>
                                <m:func>
                                  <m:funcPr>
                                    <m:ctrlPr>
                                      <a:rPr lang="fr-FR" sz="2200" i="1">
                                        <a:latin typeface="Cambria Math" panose="02040503050406030204" pitchFamily="18" charset="0"/>
                                      </a:rPr>
                                    </m:ctrlPr>
                                  </m:funcPr>
                                  <m:fName>
                                    <m:r>
                                      <m:rPr>
                                        <m:sty m:val="p"/>
                                      </m:rPr>
                                      <a:rPr lang="fr-FR" sz="2200" b="0" i="0">
                                        <a:latin typeface="Cambria Math" panose="02040503050406030204" pitchFamily="18" charset="0"/>
                                      </a:rPr>
                                      <m:t>sin</m:t>
                                    </m:r>
                                    <m:r>
                                      <m:rPr>
                                        <m:sty m:val="p"/>
                                      </m:rPr>
                                      <a:rPr lang="fr-FR" sz="2200">
                                        <a:latin typeface="Cambria Math" panose="02040503050406030204" pitchFamily="18" charset="0"/>
                                      </a:rPr>
                                      <m:t>h</m:t>
                                    </m:r>
                                  </m:fName>
                                  <m:e>
                                    <m:f>
                                      <m:fPr>
                                        <m:ctrlPr>
                                          <a:rPr lang="fr-FR" sz="2200" i="1">
                                            <a:latin typeface="Cambria Math" panose="02040503050406030204" pitchFamily="18" charset="0"/>
                                          </a:rPr>
                                        </m:ctrlPr>
                                      </m:fPr>
                                      <m:num>
                                        <m:r>
                                          <a:rPr lang="fr-FR" sz="2200" i="1">
                                            <a:latin typeface="Cambria Math" panose="02040503050406030204" pitchFamily="18" charset="0"/>
                                          </a:rPr>
                                          <m:t>𝑡</m:t>
                                        </m:r>
                                      </m:num>
                                      <m:den>
                                        <m:r>
                                          <a:rPr lang="fr-FR" sz="2200" i="1">
                                            <a:latin typeface="Cambria Math" panose="02040503050406030204" pitchFamily="18" charset="0"/>
                                          </a:rPr>
                                          <m:t>4</m:t>
                                        </m:r>
                                        <m:r>
                                          <a:rPr lang="fr-FR" sz="2200" i="1">
                                            <a:latin typeface="Cambria Math" panose="02040503050406030204" pitchFamily="18" charset="0"/>
                                          </a:rPr>
                                          <m:t>𝑀</m:t>
                                        </m:r>
                                      </m:den>
                                    </m:f>
                                  </m:e>
                                </m:func>
                                <m:r>
                                  <a:rPr lang="fr-FR" sz="2200" i="1">
                                    <a:latin typeface="Cambria Math" panose="02040503050406030204" pitchFamily="18" charset="0"/>
                                  </a:rPr>
                                  <m:t> </m:t>
                                </m:r>
                                <m:r>
                                  <a:rPr lang="fr-FR" sz="2200" i="1">
                                    <a:latin typeface="Cambria Math" panose="02040503050406030204" pitchFamily="18" charset="0"/>
                                  </a:rPr>
                                  <m:t>𝑠𝑖</m:t>
                                </m:r>
                                <m:r>
                                  <a:rPr lang="fr-FR" sz="2200" i="1">
                                    <a:latin typeface="Cambria Math" panose="02040503050406030204" pitchFamily="18" charset="0"/>
                                  </a:rPr>
                                  <m:t> </m:t>
                                </m:r>
                                <m:r>
                                  <a:rPr lang="fr-FR" sz="2200" i="1">
                                    <a:latin typeface="Cambria Math" panose="02040503050406030204" pitchFamily="18" charset="0"/>
                                  </a:rPr>
                                  <m:t>𝑟</m:t>
                                </m:r>
                                <m:r>
                                  <a:rPr lang="fr-FR" sz="2200" i="1">
                                    <a:latin typeface="Cambria Math" panose="02040503050406030204" pitchFamily="18" charset="0"/>
                                  </a:rPr>
                                  <m:t>&gt;2</m:t>
                                </m:r>
                                <m:r>
                                  <a:rPr lang="fr-FR" sz="2200" i="1">
                                    <a:latin typeface="Cambria Math" panose="02040503050406030204" pitchFamily="18" charset="0"/>
                                  </a:rPr>
                                  <m:t>𝑀</m:t>
                                </m:r>
                              </m:e>
                            </m:func>
                          </m:e>
                          <m:e>
                            <m:rad>
                              <m:radPr>
                                <m:degHide m:val="on"/>
                                <m:ctrlPr>
                                  <a:rPr lang="fr-FR" sz="2200" i="1">
                                    <a:latin typeface="Cambria Math" panose="02040503050406030204" pitchFamily="18" charset="0"/>
                                  </a:rPr>
                                </m:ctrlPr>
                              </m:radPr>
                              <m:deg/>
                              <m:e>
                                <m:r>
                                  <a:rPr lang="fr-FR" sz="2200" i="1">
                                    <a:latin typeface="Cambria Math" panose="02040503050406030204" pitchFamily="18" charset="0"/>
                                  </a:rPr>
                                  <m:t>(1−</m:t>
                                </m:r>
                                <m:f>
                                  <m:fPr>
                                    <m:ctrlPr>
                                      <a:rPr lang="fr-FR" sz="2200" i="1">
                                        <a:latin typeface="Cambria Math" panose="02040503050406030204" pitchFamily="18" charset="0"/>
                                      </a:rPr>
                                    </m:ctrlPr>
                                  </m:fPr>
                                  <m:num>
                                    <m:r>
                                      <a:rPr lang="fr-FR" sz="2200" i="1">
                                        <a:latin typeface="Cambria Math" panose="02040503050406030204" pitchFamily="18" charset="0"/>
                                      </a:rPr>
                                      <m:t>𝑟</m:t>
                                    </m:r>
                                  </m:num>
                                  <m:den>
                                    <m:r>
                                      <a:rPr lang="fr-FR" sz="2200" i="1">
                                        <a:latin typeface="Cambria Math" panose="02040503050406030204" pitchFamily="18" charset="0"/>
                                      </a:rPr>
                                      <m:t>2</m:t>
                                    </m:r>
                                    <m:r>
                                      <a:rPr lang="fr-FR" sz="2200" i="1">
                                        <a:latin typeface="Cambria Math" panose="02040503050406030204" pitchFamily="18" charset="0"/>
                                      </a:rPr>
                                      <m:t>𝑀</m:t>
                                    </m:r>
                                  </m:den>
                                </m:f>
                                <m:r>
                                  <a:rPr lang="fr-FR" sz="2200" i="1">
                                    <a:latin typeface="Cambria Math" panose="02040503050406030204" pitchFamily="18" charset="0"/>
                                  </a:rPr>
                                  <m:t>)</m:t>
                                </m:r>
                              </m:e>
                            </m:rad>
                            <m:func>
                              <m:funcPr>
                                <m:ctrlPr>
                                  <a:rPr lang="fr-FR" sz="2200" i="1">
                                    <a:latin typeface="Cambria Math" panose="02040503050406030204" pitchFamily="18" charset="0"/>
                                  </a:rPr>
                                </m:ctrlPr>
                              </m:funcPr>
                              <m:fName>
                                <m:r>
                                  <m:rPr>
                                    <m:sty m:val="p"/>
                                  </m:rPr>
                                  <a:rPr lang="fr-FR" sz="2200">
                                    <a:latin typeface="Cambria Math" panose="02040503050406030204" pitchFamily="18" charset="0"/>
                                  </a:rPr>
                                  <m:t>exp</m:t>
                                </m:r>
                              </m:fName>
                              <m:e>
                                <m:f>
                                  <m:fPr>
                                    <m:ctrlPr>
                                      <a:rPr lang="fr-FR" sz="2200" i="1">
                                        <a:latin typeface="Cambria Math" panose="02040503050406030204" pitchFamily="18" charset="0"/>
                                      </a:rPr>
                                    </m:ctrlPr>
                                  </m:fPr>
                                  <m:num>
                                    <m:r>
                                      <a:rPr lang="fr-FR" sz="2200" i="1">
                                        <a:latin typeface="Cambria Math" panose="02040503050406030204" pitchFamily="18" charset="0"/>
                                      </a:rPr>
                                      <m:t>𝑟</m:t>
                                    </m:r>
                                  </m:num>
                                  <m:den>
                                    <m:r>
                                      <a:rPr lang="fr-FR" sz="2200" i="1">
                                        <a:latin typeface="Cambria Math" panose="02040503050406030204" pitchFamily="18" charset="0"/>
                                      </a:rPr>
                                      <m:t>4</m:t>
                                    </m:r>
                                    <m:r>
                                      <a:rPr lang="fr-FR" sz="2200" i="1">
                                        <a:latin typeface="Cambria Math" panose="02040503050406030204" pitchFamily="18" charset="0"/>
                                      </a:rPr>
                                      <m:t>𝑀</m:t>
                                    </m:r>
                                  </m:den>
                                </m:f>
                                <m:func>
                                  <m:funcPr>
                                    <m:ctrlPr>
                                      <a:rPr lang="fr-FR" sz="2200" i="1">
                                        <a:latin typeface="Cambria Math" panose="02040503050406030204" pitchFamily="18" charset="0"/>
                                      </a:rPr>
                                    </m:ctrlPr>
                                  </m:funcPr>
                                  <m:fName>
                                    <m:r>
                                      <m:rPr>
                                        <m:sty m:val="p"/>
                                      </m:rPr>
                                      <a:rPr lang="fr-FR" sz="2200" b="0" i="0">
                                        <a:latin typeface="Cambria Math" panose="02040503050406030204" pitchFamily="18" charset="0"/>
                                      </a:rPr>
                                      <m:t>cos</m:t>
                                    </m:r>
                                    <m:r>
                                      <m:rPr>
                                        <m:sty m:val="p"/>
                                      </m:rPr>
                                      <a:rPr lang="fr-FR" sz="2200">
                                        <a:latin typeface="Cambria Math" panose="02040503050406030204" pitchFamily="18" charset="0"/>
                                      </a:rPr>
                                      <m:t>h</m:t>
                                    </m:r>
                                  </m:fName>
                                  <m:e>
                                    <m:f>
                                      <m:fPr>
                                        <m:ctrlPr>
                                          <a:rPr lang="fr-FR" sz="2200" i="1">
                                            <a:latin typeface="Cambria Math" panose="02040503050406030204" pitchFamily="18" charset="0"/>
                                          </a:rPr>
                                        </m:ctrlPr>
                                      </m:fPr>
                                      <m:num>
                                        <m:r>
                                          <a:rPr lang="fr-FR" sz="2200" i="1">
                                            <a:latin typeface="Cambria Math" panose="02040503050406030204" pitchFamily="18" charset="0"/>
                                          </a:rPr>
                                          <m:t>𝑡</m:t>
                                        </m:r>
                                      </m:num>
                                      <m:den>
                                        <m:r>
                                          <a:rPr lang="fr-FR" sz="2200" i="1">
                                            <a:latin typeface="Cambria Math" panose="02040503050406030204" pitchFamily="18" charset="0"/>
                                          </a:rPr>
                                          <m:t>4</m:t>
                                        </m:r>
                                        <m:r>
                                          <a:rPr lang="fr-FR" sz="2200" i="1">
                                            <a:latin typeface="Cambria Math" panose="02040503050406030204" pitchFamily="18" charset="0"/>
                                          </a:rPr>
                                          <m:t>𝑀</m:t>
                                        </m:r>
                                      </m:den>
                                    </m:f>
                                    <m:r>
                                      <a:rPr lang="fr-FR" sz="2200" i="1">
                                        <a:latin typeface="Cambria Math" panose="02040503050406030204" pitchFamily="18" charset="0"/>
                                      </a:rPr>
                                      <m:t>  </m:t>
                                    </m:r>
                                    <m:r>
                                      <a:rPr lang="fr-FR" sz="2200" i="1">
                                        <a:latin typeface="Cambria Math" panose="02040503050406030204" pitchFamily="18" charset="0"/>
                                      </a:rPr>
                                      <m:t>𝑠𝑖</m:t>
                                    </m:r>
                                    <m:r>
                                      <a:rPr lang="fr-FR" sz="2200" i="1">
                                        <a:latin typeface="Cambria Math" panose="02040503050406030204" pitchFamily="18" charset="0"/>
                                      </a:rPr>
                                      <m:t> </m:t>
                                    </m:r>
                                    <m:r>
                                      <a:rPr lang="fr-FR" sz="2200" i="1">
                                        <a:latin typeface="Cambria Math" panose="02040503050406030204" pitchFamily="18" charset="0"/>
                                      </a:rPr>
                                      <m:t>𝑟</m:t>
                                    </m:r>
                                    <m:r>
                                      <a:rPr lang="fr-FR" sz="2200" i="1">
                                        <a:latin typeface="Cambria Math" panose="02040503050406030204" pitchFamily="18" charset="0"/>
                                      </a:rPr>
                                      <m:t>&lt;2</m:t>
                                    </m:r>
                                    <m:r>
                                      <a:rPr lang="fr-FR" sz="2200" i="1">
                                        <a:latin typeface="Cambria Math" panose="02040503050406030204" pitchFamily="18" charset="0"/>
                                      </a:rPr>
                                      <m:t>𝑀</m:t>
                                    </m:r>
                                  </m:e>
                                </m:func>
                              </m:e>
                            </m:func>
                          </m:e>
                        </m:eqArr>
                      </m:e>
                    </m:d>
                  </m:oMath>
                </a14:m>
                <a:endParaRPr lang="fr-FR" sz="2200" dirty="0"/>
              </a:p>
              <a:p>
                <a14:m>
                  <m:oMath xmlns:m="http://schemas.openxmlformats.org/officeDocument/2006/math">
                    <m:r>
                      <a:rPr lang="fr-FR" sz="2200" b="0" i="1">
                        <a:latin typeface="Cambria Math" panose="02040503050406030204" pitchFamily="18" charset="0"/>
                      </a:rPr>
                      <m:t>𝑑</m:t>
                    </m:r>
                    <m:sSup>
                      <m:sSupPr>
                        <m:ctrlPr>
                          <a:rPr lang="fr-FR" sz="2200" b="0" i="1">
                            <a:latin typeface="Cambria Math" panose="02040503050406030204" pitchFamily="18" charset="0"/>
                          </a:rPr>
                        </m:ctrlPr>
                      </m:sSupPr>
                      <m:e>
                        <m:r>
                          <a:rPr lang="fr-FR" sz="2200" b="0" i="1">
                            <a:latin typeface="Cambria Math" panose="02040503050406030204" pitchFamily="18" charset="0"/>
                          </a:rPr>
                          <m:t>𝑠</m:t>
                        </m:r>
                      </m:e>
                      <m:sup>
                        <m:r>
                          <a:rPr lang="fr-FR" sz="2200" b="0" i="1">
                            <a:latin typeface="Cambria Math" panose="02040503050406030204" pitchFamily="18" charset="0"/>
                          </a:rPr>
                          <m:t>2</m:t>
                        </m:r>
                      </m:sup>
                    </m:sSup>
                    <m:r>
                      <a:rPr lang="fr-FR" sz="2200" b="0" i="1">
                        <a:latin typeface="Cambria Math" panose="02040503050406030204" pitchFamily="18" charset="0"/>
                      </a:rPr>
                      <m:t>=−</m:t>
                    </m:r>
                    <m:f>
                      <m:fPr>
                        <m:ctrlPr>
                          <a:rPr lang="fr-FR" sz="2200" b="0" i="1">
                            <a:latin typeface="Cambria Math" panose="02040503050406030204" pitchFamily="18" charset="0"/>
                          </a:rPr>
                        </m:ctrlPr>
                      </m:fPr>
                      <m:num>
                        <m:r>
                          <a:rPr lang="fr-FR" sz="2200" b="0" i="1">
                            <a:latin typeface="Cambria Math" panose="02040503050406030204" pitchFamily="18" charset="0"/>
                          </a:rPr>
                          <m:t>32</m:t>
                        </m:r>
                        <m:sSup>
                          <m:sSupPr>
                            <m:ctrlPr>
                              <a:rPr lang="fr-FR" sz="2200" b="0" i="1">
                                <a:latin typeface="Cambria Math" panose="02040503050406030204" pitchFamily="18" charset="0"/>
                              </a:rPr>
                            </m:ctrlPr>
                          </m:sSupPr>
                          <m:e>
                            <m:r>
                              <a:rPr lang="fr-FR" sz="2200" b="0" i="1">
                                <a:latin typeface="Cambria Math" panose="02040503050406030204" pitchFamily="18" charset="0"/>
                              </a:rPr>
                              <m:t>𝑀</m:t>
                            </m:r>
                          </m:e>
                          <m:sup>
                            <m:r>
                              <a:rPr lang="fr-FR" sz="2200" b="0" i="1">
                                <a:latin typeface="Cambria Math" panose="02040503050406030204" pitchFamily="18" charset="0"/>
                              </a:rPr>
                              <m:t>3</m:t>
                            </m:r>
                          </m:sup>
                        </m:sSup>
                      </m:num>
                      <m:den>
                        <m:r>
                          <a:rPr lang="fr-FR" sz="2200" b="0" i="1">
                            <a:latin typeface="Cambria Math" panose="02040503050406030204" pitchFamily="18" charset="0"/>
                          </a:rPr>
                          <m:t>𝑟</m:t>
                        </m:r>
                      </m:den>
                    </m:f>
                    <m:func>
                      <m:funcPr>
                        <m:ctrlPr>
                          <a:rPr lang="fr-FR" sz="2200" b="0" i="1">
                            <a:latin typeface="Cambria Math" panose="02040503050406030204" pitchFamily="18" charset="0"/>
                          </a:rPr>
                        </m:ctrlPr>
                      </m:funcPr>
                      <m:fName>
                        <m:r>
                          <m:rPr>
                            <m:sty m:val="p"/>
                          </m:rPr>
                          <a:rPr lang="fr-FR" sz="2200" b="0" i="0">
                            <a:latin typeface="Cambria Math" panose="02040503050406030204" pitchFamily="18" charset="0"/>
                          </a:rPr>
                          <m:t>exp</m:t>
                        </m:r>
                      </m:fName>
                      <m:e>
                        <m:r>
                          <a:rPr lang="fr-FR" sz="2200" b="0" i="1">
                            <a:latin typeface="Cambria Math" panose="02040503050406030204" pitchFamily="18" charset="0"/>
                          </a:rPr>
                          <m:t>−</m:t>
                        </m:r>
                        <m:f>
                          <m:fPr>
                            <m:ctrlPr>
                              <a:rPr lang="fr-FR" sz="2200" b="0" i="1">
                                <a:latin typeface="Cambria Math" panose="02040503050406030204" pitchFamily="18" charset="0"/>
                              </a:rPr>
                            </m:ctrlPr>
                          </m:fPr>
                          <m:num>
                            <m:r>
                              <a:rPr lang="fr-FR" sz="2200" b="0" i="1">
                                <a:latin typeface="Cambria Math" panose="02040503050406030204" pitchFamily="18" charset="0"/>
                              </a:rPr>
                              <m:t>𝑟</m:t>
                            </m:r>
                          </m:num>
                          <m:den>
                            <m:r>
                              <a:rPr lang="fr-FR" sz="2200" b="0" i="1">
                                <a:latin typeface="Cambria Math" panose="02040503050406030204" pitchFamily="18" charset="0"/>
                              </a:rPr>
                              <m:t>2</m:t>
                            </m:r>
                            <m:r>
                              <a:rPr lang="fr-FR" sz="2200" b="0" i="1">
                                <a:latin typeface="Cambria Math" panose="02040503050406030204" pitchFamily="18" charset="0"/>
                              </a:rPr>
                              <m:t>𝑀</m:t>
                            </m:r>
                          </m:den>
                        </m:f>
                        <m:d>
                          <m:dPr>
                            <m:ctrlPr>
                              <a:rPr lang="fr-FR" sz="2200" b="0" i="1">
                                <a:latin typeface="Cambria Math" panose="02040503050406030204" pitchFamily="18" charset="0"/>
                              </a:rPr>
                            </m:ctrlPr>
                          </m:dPr>
                          <m:e>
                            <m:r>
                              <a:rPr lang="fr-FR" sz="2200" b="0" i="1">
                                <a:latin typeface="Cambria Math" panose="02040503050406030204" pitchFamily="18" charset="0"/>
                              </a:rPr>
                              <m:t>𝑑</m:t>
                            </m:r>
                            <m:sSup>
                              <m:sSupPr>
                                <m:ctrlPr>
                                  <a:rPr lang="fr-FR" sz="2200" b="0" i="1">
                                    <a:latin typeface="Cambria Math" panose="02040503050406030204" pitchFamily="18" charset="0"/>
                                  </a:rPr>
                                </m:ctrlPr>
                              </m:sSupPr>
                              <m:e>
                                <m:r>
                                  <a:rPr lang="fr-FR" sz="2200" b="0" i="1">
                                    <a:latin typeface="Cambria Math" panose="02040503050406030204" pitchFamily="18" charset="0"/>
                                  </a:rPr>
                                  <m:t>𝑣</m:t>
                                </m:r>
                              </m:e>
                              <m:sup>
                                <m:r>
                                  <a:rPr lang="fr-FR" sz="2200" b="0" i="1">
                                    <a:latin typeface="Cambria Math" panose="02040503050406030204" pitchFamily="18" charset="0"/>
                                  </a:rPr>
                                  <m:t>2</m:t>
                                </m:r>
                              </m:sup>
                            </m:sSup>
                            <m:r>
                              <a:rPr lang="fr-FR" sz="2200" b="0" i="1" smtClean="0">
                                <a:latin typeface="Cambria Math" panose="02040503050406030204" pitchFamily="18" charset="0"/>
                              </a:rPr>
                              <m:t>−</m:t>
                            </m:r>
                            <m:r>
                              <a:rPr lang="fr-FR" sz="2200" b="0" i="1">
                                <a:latin typeface="Cambria Math" panose="02040503050406030204" pitchFamily="18" charset="0"/>
                              </a:rPr>
                              <m:t>𝑑</m:t>
                            </m:r>
                            <m:sSup>
                              <m:sSupPr>
                                <m:ctrlPr>
                                  <a:rPr lang="fr-FR" sz="2200" b="0" i="1">
                                    <a:latin typeface="Cambria Math" panose="02040503050406030204" pitchFamily="18" charset="0"/>
                                  </a:rPr>
                                </m:ctrlPr>
                              </m:sSupPr>
                              <m:e>
                                <m:r>
                                  <a:rPr lang="fr-FR" sz="2200" b="0" i="1">
                                    <a:latin typeface="Cambria Math" panose="02040503050406030204" pitchFamily="18" charset="0"/>
                                  </a:rPr>
                                  <m:t>𝑢</m:t>
                                </m:r>
                              </m:e>
                              <m:sup>
                                <m:r>
                                  <a:rPr lang="fr-FR" sz="2200" b="0" i="1">
                                    <a:latin typeface="Cambria Math" panose="02040503050406030204" pitchFamily="18" charset="0"/>
                                  </a:rPr>
                                  <m:t>2</m:t>
                                </m:r>
                              </m:sup>
                            </m:sSup>
                          </m:e>
                        </m:d>
                        <m:r>
                          <a:rPr lang="fr-FR" sz="2200" b="0" i="1">
                            <a:latin typeface="Cambria Math" panose="02040503050406030204" pitchFamily="18" charset="0"/>
                          </a:rPr>
                          <m:t>+</m:t>
                        </m:r>
                        <m:sSup>
                          <m:sSupPr>
                            <m:ctrlPr>
                              <a:rPr lang="fr-FR" sz="2200" b="0" i="1">
                                <a:latin typeface="Cambria Math" panose="02040503050406030204" pitchFamily="18" charset="0"/>
                              </a:rPr>
                            </m:ctrlPr>
                          </m:sSupPr>
                          <m:e>
                            <m:r>
                              <a:rPr lang="fr-FR" sz="2200" b="0" i="1">
                                <a:latin typeface="Cambria Math" panose="02040503050406030204" pitchFamily="18" charset="0"/>
                              </a:rPr>
                              <m:t>𝑟</m:t>
                            </m:r>
                          </m:e>
                          <m:sup>
                            <m:r>
                              <a:rPr lang="fr-FR" sz="2200" b="0" i="1">
                                <a:latin typeface="Cambria Math" panose="02040503050406030204" pitchFamily="18" charset="0"/>
                              </a:rPr>
                              <m:t>2</m:t>
                            </m:r>
                          </m:sup>
                        </m:sSup>
                        <m:r>
                          <a:rPr lang="fr-FR" sz="2200" b="0" i="1">
                            <a:latin typeface="Cambria Math" panose="02040503050406030204" pitchFamily="18" charset="0"/>
                          </a:rPr>
                          <m:t>𝑑</m:t>
                        </m:r>
                        <m:sSup>
                          <m:sSupPr>
                            <m:ctrlPr>
                              <a:rPr lang="fr-FR" sz="2200" b="0" i="1">
                                <a:latin typeface="Cambria Math" panose="02040503050406030204" pitchFamily="18" charset="0"/>
                                <a:ea typeface="Cambria Math" panose="02040503050406030204" pitchFamily="18" charset="0"/>
                              </a:rPr>
                            </m:ctrlPr>
                          </m:sSupPr>
                          <m:e>
                            <m:r>
                              <m:rPr>
                                <m:sty m:val="p"/>
                              </m:rPr>
                              <a:rPr lang="el-GR" sz="2200" b="0" i="1">
                                <a:latin typeface="Cambria Math" panose="02040503050406030204" pitchFamily="18" charset="0"/>
                                <a:ea typeface="Cambria Math" panose="02040503050406030204" pitchFamily="18" charset="0"/>
                              </a:rPr>
                              <m:t>Ω</m:t>
                            </m:r>
                          </m:e>
                          <m:sup>
                            <m:r>
                              <a:rPr lang="fr-FR" sz="2200" b="0" i="1">
                                <a:latin typeface="Cambria Math" panose="02040503050406030204" pitchFamily="18" charset="0"/>
                                <a:ea typeface="Cambria Math" panose="02040503050406030204" pitchFamily="18" charset="0"/>
                              </a:rPr>
                              <m:t>2</m:t>
                            </m:r>
                          </m:sup>
                        </m:sSup>
                      </m:e>
                    </m:func>
                  </m:oMath>
                </a14:m>
                <a:endParaRPr lang="fr-FR" sz="2200" dirty="0"/>
              </a:p>
              <a:p>
                <a:endParaRPr lang="fr-FR" dirty="0"/>
              </a:p>
            </p:txBody>
          </p:sp>
        </mc:Choice>
        <mc:Fallback>
          <p:sp>
            <p:nvSpPr>
              <p:cNvPr id="3" name="Espace réservé du contenu 2">
                <a:extLst>
                  <a:ext uri="{FF2B5EF4-FFF2-40B4-BE49-F238E27FC236}">
                    <a16:creationId xmlns:a16="http://schemas.microsoft.com/office/drawing/2014/main" id="{63541F53-E1EF-F550-17B1-8A7558CE32B9}"/>
                  </a:ext>
                </a:extLst>
              </p:cNvPr>
              <p:cNvSpPr>
                <a:spLocks noGrp="1" noRot="1" noChangeAspect="1" noMove="1" noResize="1" noEditPoints="1" noAdjustHandles="1" noChangeArrowheads="1" noChangeShapeType="1" noTextEdit="1"/>
              </p:cNvSpPr>
              <p:nvPr>
                <p:ph idx="1"/>
              </p:nvPr>
            </p:nvSpPr>
            <p:spPr>
              <a:blipFill>
                <a:blip r:embed="rId2"/>
                <a:stretch>
                  <a:fillRect l="-174" t="-1401"/>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DE7036AB-C19F-91BA-C2A2-31C5C0F1171D}"/>
              </a:ext>
            </a:extLst>
          </p:cNvPr>
          <p:cNvSpPr>
            <a:spLocks noGrp="1"/>
          </p:cNvSpPr>
          <p:nvPr>
            <p:ph type="sldNum" sz="quarter" idx="12"/>
          </p:nvPr>
        </p:nvSpPr>
        <p:spPr/>
        <p:txBody>
          <a:bodyPr/>
          <a:lstStyle/>
          <a:p>
            <a:fld id="{411337BD-8729-4B86-971D-796032AB9CDE}" type="slidenum">
              <a:rPr lang="fr-FR" smtClean="0"/>
              <a:t>12</a:t>
            </a:fld>
            <a:endParaRPr lang="fr-FR"/>
          </a:p>
        </p:txBody>
      </p:sp>
      <p:pic>
        <p:nvPicPr>
          <p:cNvPr id="5" name="Picture 4">
            <a:extLst>
              <a:ext uri="{FF2B5EF4-FFF2-40B4-BE49-F238E27FC236}">
                <a16:creationId xmlns:a16="http://schemas.microsoft.com/office/drawing/2014/main" id="{07C6B30B-C1BE-F065-893E-DC3BC8F6D5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96240" y="2873736"/>
            <a:ext cx="3576227" cy="384773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FED13233-61A5-7C70-AFAE-C6C759B58A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16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277E0F-FB7F-FB12-701A-A3793AF6544B}"/>
              </a:ext>
            </a:extLst>
          </p:cNvPr>
          <p:cNvSpPr>
            <a:spLocks noGrp="1"/>
          </p:cNvSpPr>
          <p:nvPr>
            <p:ph type="title"/>
          </p:nvPr>
        </p:nvSpPr>
        <p:spPr/>
        <p:txBody>
          <a:bodyPr>
            <a:normAutofit/>
          </a:bodyPr>
          <a:lstStyle/>
          <a:p>
            <a:pPr algn="ctr"/>
            <a:r>
              <a:rPr lang="fr-FR" sz="4000" b="1" u="sng" dirty="0"/>
              <a:t>Problème dynamique: cas d’une étoile homogène sans pression</a:t>
            </a:r>
          </a:p>
        </p:txBody>
      </p:sp>
      <p:sp>
        <p:nvSpPr>
          <p:cNvPr id="3" name="Espace réservé du contenu 2">
            <a:extLst>
              <a:ext uri="{FF2B5EF4-FFF2-40B4-BE49-F238E27FC236}">
                <a16:creationId xmlns:a16="http://schemas.microsoft.com/office/drawing/2014/main" id="{221B5156-AA01-0B06-7CB9-6BEC07AE4836}"/>
              </a:ext>
            </a:extLst>
          </p:cNvPr>
          <p:cNvSpPr>
            <a:spLocks noGrp="1"/>
          </p:cNvSpPr>
          <p:nvPr>
            <p:ph idx="1"/>
          </p:nvPr>
        </p:nvSpPr>
        <p:spPr/>
        <p:txBody>
          <a:bodyPr>
            <a:normAutofit/>
          </a:bodyPr>
          <a:lstStyle/>
          <a:p>
            <a:r>
              <a:rPr lang="fr-FR" sz="1600" dirty="0"/>
              <a:t>On étudie ici le processus d’effondrement d’une étoile homogène sans pression.</a:t>
            </a:r>
          </a:p>
          <a:p>
            <a:r>
              <a:rPr lang="fr-FR" sz="1600" dirty="0"/>
              <a:t>L’hypothèse d’homogénéité nous permet de considérer la masse comme concentrée en un point et de considérer le problème à symétrie sphérique.</a:t>
            </a:r>
          </a:p>
          <a:p>
            <a:r>
              <a:rPr lang="fr-FR" sz="1600" dirty="0"/>
              <a:t>L’absence de pression permet de ne pas avoir de force pour s’opposer à l’effondrement et considérer les équations d’Einstein dans le vide</a:t>
            </a:r>
          </a:p>
          <a:p>
            <a:r>
              <a:rPr lang="fr-FR" sz="1600" dirty="0"/>
              <a:t>On s’intéresse à la dynamique de la surface de l’étoile, considérer comme une particule dans le vide subissant l’effet gravitationnelle de l’étoile</a:t>
            </a:r>
          </a:p>
          <a:p>
            <a:pPr marL="0" indent="0">
              <a:buNone/>
            </a:pPr>
            <a:r>
              <a:rPr lang="fr-FR" sz="1600" dirty="0"/>
              <a:t>                         </a:t>
            </a:r>
            <a:br>
              <a:rPr lang="fr-FR" sz="1600" dirty="0"/>
            </a:br>
            <a:r>
              <a:rPr lang="fr-FR" sz="1600" dirty="0"/>
              <a:t>                  </a:t>
            </a:r>
            <a:r>
              <a:rPr lang="fr-FR" sz="1600" dirty="0">
                <a:solidFill>
                  <a:srgbClr val="FF0000"/>
                </a:solidFill>
              </a:rPr>
              <a:t>Le problème revient à étudier la trajectoire radiale d’une particule dans une métrique de </a:t>
            </a:r>
            <a:r>
              <a:rPr lang="fr-FR" sz="1600" dirty="0" err="1">
                <a:solidFill>
                  <a:srgbClr val="FF0000"/>
                </a:solidFill>
              </a:rPr>
              <a:t>Schwarzschild</a:t>
            </a:r>
            <a:r>
              <a:rPr lang="fr-FR" sz="1600" dirty="0">
                <a:solidFill>
                  <a:srgbClr val="FF0000"/>
                </a:solidFill>
              </a:rPr>
              <a:t> !          </a:t>
            </a:r>
          </a:p>
          <a:p>
            <a:endParaRPr lang="fr-FR" sz="1600" dirty="0"/>
          </a:p>
          <a:p>
            <a:r>
              <a:rPr lang="fr-FR" sz="1600" dirty="0"/>
              <a:t>Nous allons étudier ce problème dans les deux systèmes de coordonnées présentés précédemment.</a:t>
            </a:r>
          </a:p>
          <a:p>
            <a:r>
              <a:rPr lang="fr-FR" sz="1600" dirty="0"/>
              <a:t>Nous tracerons également les cônes de lumières au cours de la trajectoires</a:t>
            </a:r>
          </a:p>
        </p:txBody>
      </p:sp>
      <p:sp>
        <p:nvSpPr>
          <p:cNvPr id="4" name="Flèche : droite 3">
            <a:extLst>
              <a:ext uri="{FF2B5EF4-FFF2-40B4-BE49-F238E27FC236}">
                <a16:creationId xmlns:a16="http://schemas.microsoft.com/office/drawing/2014/main" id="{E08AC3CD-F3D3-AF0F-6CF5-5DFDBC7E04EA}"/>
              </a:ext>
            </a:extLst>
          </p:cNvPr>
          <p:cNvSpPr/>
          <p:nvPr/>
        </p:nvSpPr>
        <p:spPr>
          <a:xfrm>
            <a:off x="1062182" y="4128655"/>
            <a:ext cx="618836" cy="230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a:extLst>
              <a:ext uri="{FF2B5EF4-FFF2-40B4-BE49-F238E27FC236}">
                <a16:creationId xmlns:a16="http://schemas.microsoft.com/office/drawing/2014/main" id="{0332D463-F322-FD2D-12BC-39C6B312B3B8}"/>
              </a:ext>
            </a:extLst>
          </p:cNvPr>
          <p:cNvSpPr>
            <a:spLocks noGrp="1"/>
          </p:cNvSpPr>
          <p:nvPr>
            <p:ph type="sldNum" sz="quarter" idx="12"/>
          </p:nvPr>
        </p:nvSpPr>
        <p:spPr/>
        <p:txBody>
          <a:bodyPr/>
          <a:lstStyle/>
          <a:p>
            <a:fld id="{411337BD-8729-4B86-971D-796032AB9CDE}" type="slidenum">
              <a:rPr lang="fr-FR" smtClean="0"/>
              <a:t>13</a:t>
            </a:fld>
            <a:endParaRPr lang="fr-FR"/>
          </a:p>
        </p:txBody>
      </p:sp>
      <p:pic>
        <p:nvPicPr>
          <p:cNvPr id="6" name="Picture 2">
            <a:extLst>
              <a:ext uri="{FF2B5EF4-FFF2-40B4-BE49-F238E27FC236}">
                <a16:creationId xmlns:a16="http://schemas.microsoft.com/office/drawing/2014/main" id="{74365352-BEBD-7219-9B22-DEC58D73D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D4E4021A-BA79-78FB-075E-64AEC953C929}"/>
              </a:ext>
            </a:extLst>
          </p:cNvPr>
          <p:cNvSpPr txBox="1"/>
          <p:nvPr/>
        </p:nvSpPr>
        <p:spPr>
          <a:xfrm>
            <a:off x="2438400" y="5733916"/>
            <a:ext cx="7315200" cy="461665"/>
          </a:xfrm>
          <a:prstGeom prst="rect">
            <a:avLst/>
          </a:prstGeom>
          <a:noFill/>
        </p:spPr>
        <p:txBody>
          <a:bodyPr wrap="square" rtlCol="0">
            <a:spAutoFit/>
          </a:bodyPr>
          <a:lstStyle/>
          <a:p>
            <a:r>
              <a:rPr lang="fr-FR" sz="2400" b="1" u="sng" dirty="0"/>
              <a:t>La thermodynamique du problème est ignorée!</a:t>
            </a:r>
          </a:p>
        </p:txBody>
      </p:sp>
    </p:spTree>
    <p:extLst>
      <p:ext uri="{BB962C8B-B14F-4D97-AF65-F5344CB8AC3E}">
        <p14:creationId xmlns:p14="http://schemas.microsoft.com/office/powerpoint/2010/main" val="380462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57D9C1-5DEC-7D3B-3B5F-CE4968465749}"/>
              </a:ext>
            </a:extLst>
          </p:cNvPr>
          <p:cNvSpPr>
            <a:spLocks noGrp="1"/>
          </p:cNvSpPr>
          <p:nvPr>
            <p:ph type="title"/>
          </p:nvPr>
        </p:nvSpPr>
        <p:spPr/>
        <p:txBody>
          <a:bodyPr>
            <a:normAutofit/>
          </a:bodyPr>
          <a:lstStyle/>
          <a:p>
            <a:r>
              <a:rPr lang="fr-FR" sz="3200" dirty="0"/>
              <a:t>Trajectoire d’une particule: coordonnées de </a:t>
            </a:r>
            <a:r>
              <a:rPr lang="fr-FR" sz="3200" dirty="0" err="1"/>
              <a:t>Schwarzschild</a:t>
            </a:r>
            <a:endParaRPr lang="fr-FR" sz="3200" dirty="0"/>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09A14A22-FB20-5428-9C4F-B57CAA1E3D71}"/>
                  </a:ext>
                </a:extLst>
              </p:cNvPr>
              <p:cNvSpPr>
                <a:spLocks noGrp="1"/>
              </p:cNvSpPr>
              <p:nvPr>
                <p:ph idx="1"/>
              </p:nvPr>
            </p:nvSpPr>
            <p:spPr/>
            <p:txBody>
              <a:bodyPr>
                <a:normAutofit/>
              </a:bodyPr>
              <a:lstStyle/>
              <a:p>
                <a:r>
                  <a:rPr lang="fr-FR" sz="1600" dirty="0"/>
                  <a:t>On considère ici le problème de la trajectoire d’une particule libre en espace courbe: elle vérifie l’équation des géodésiques: </a:t>
                </a:r>
                <a14:m>
                  <m:oMath xmlns:m="http://schemas.openxmlformats.org/officeDocument/2006/math">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𝑎</m:t>
                        </m:r>
                      </m:e>
                      <m:sup>
                        <m:r>
                          <a:rPr lang="fr-FR" sz="1600" b="0" i="1" smtClean="0">
                            <a:latin typeface="Cambria Math" panose="02040503050406030204" pitchFamily="18" charset="0"/>
                            <a:ea typeface="Cambria Math" panose="02040503050406030204" pitchFamily="18" charset="0"/>
                          </a:rPr>
                          <m:t>𝜆</m:t>
                        </m:r>
                      </m:sup>
                    </m:sSup>
                    <m:r>
                      <a:rPr lang="fr-FR" sz="1600" b="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𝑢</m:t>
                        </m:r>
                      </m:e>
                      <m:sup>
                        <m:r>
                          <a:rPr lang="fr-FR" sz="1600" b="0" i="1" smtClean="0">
                            <a:latin typeface="Cambria Math" panose="02040503050406030204" pitchFamily="18" charset="0"/>
                            <a:ea typeface="Cambria Math" panose="02040503050406030204" pitchFamily="18" charset="0"/>
                          </a:rPr>
                          <m:t>𝜇</m:t>
                        </m:r>
                      </m:sup>
                    </m:sSup>
                    <m:sSub>
                      <m:sSubPr>
                        <m:ctrlPr>
                          <a:rPr lang="fr-FR" sz="1600" b="0" i="1" smtClean="0">
                            <a:latin typeface="Cambria Math" panose="02040503050406030204" pitchFamily="18" charset="0"/>
                            <a:ea typeface="Cambria Math" panose="02040503050406030204" pitchFamily="18" charset="0"/>
                          </a:rPr>
                        </m:ctrlPr>
                      </m:sSubPr>
                      <m:e>
                        <m:r>
                          <m:rPr>
                            <m:sty m:val="p"/>
                          </m:rPr>
                          <a:rPr lang="el-GR" sz="1600" b="0" i="1" smtClean="0">
                            <a:latin typeface="Cambria Math" panose="02040503050406030204" pitchFamily="18" charset="0"/>
                            <a:ea typeface="Cambria Math" panose="02040503050406030204" pitchFamily="18" charset="0"/>
                          </a:rPr>
                          <m:t>Δ</m:t>
                        </m:r>
                      </m:e>
                      <m:sub>
                        <m:r>
                          <a:rPr lang="fr-FR" sz="1600" b="0" i="1" smtClean="0">
                            <a:latin typeface="Cambria Math" panose="02040503050406030204" pitchFamily="18" charset="0"/>
                            <a:ea typeface="Cambria Math" panose="02040503050406030204" pitchFamily="18" charset="0"/>
                          </a:rPr>
                          <m:t>𝜇</m:t>
                        </m:r>
                      </m:sub>
                    </m:sSub>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𝑢</m:t>
                        </m:r>
                      </m:e>
                      <m:sup>
                        <m:r>
                          <a:rPr lang="fr-FR" sz="1600" b="0" i="1" smtClean="0">
                            <a:latin typeface="Cambria Math" panose="02040503050406030204" pitchFamily="18" charset="0"/>
                            <a:ea typeface="Cambria Math" panose="02040503050406030204" pitchFamily="18" charset="0"/>
                          </a:rPr>
                          <m:t>𝜆</m:t>
                        </m:r>
                      </m:sup>
                    </m:sSup>
                    <m:r>
                      <a:rPr lang="fr-FR" sz="1600" b="0" i="1" smtClean="0">
                        <a:latin typeface="Cambria Math" panose="02040503050406030204" pitchFamily="18" charset="0"/>
                        <a:ea typeface="Cambria Math" panose="02040503050406030204" pitchFamily="18" charset="0"/>
                      </a:rPr>
                      <m:t>=0 </m:t>
                    </m:r>
                  </m:oMath>
                </a14:m>
                <a:r>
                  <a:rPr lang="fr-FR" sz="1600" dirty="0"/>
                  <a:t>qui se réécrit </a:t>
                </a:r>
                <a14:m>
                  <m:oMath xmlns:m="http://schemas.openxmlformats.org/officeDocument/2006/math">
                    <m:f>
                      <m:fPr>
                        <m:ctrlPr>
                          <a:rPr lang="fr-FR" sz="1600" i="1" smtClean="0">
                            <a:latin typeface="Cambria Math" panose="02040503050406030204" pitchFamily="18" charset="0"/>
                          </a:rPr>
                        </m:ctrlPr>
                      </m:fPr>
                      <m:num>
                        <m:r>
                          <a:rPr lang="fr-FR" sz="1600" b="0" i="1" smtClean="0">
                            <a:latin typeface="Cambria Math" panose="02040503050406030204" pitchFamily="18" charset="0"/>
                          </a:rPr>
                          <m:t>𝑑</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𝑢</m:t>
                            </m:r>
                          </m:e>
                          <m:sup>
                            <m:r>
                              <a:rPr lang="fr-FR" sz="1600" b="0" i="1" smtClean="0">
                                <a:latin typeface="Cambria Math" panose="02040503050406030204" pitchFamily="18" charset="0"/>
                                <a:ea typeface="Cambria Math" panose="02040503050406030204" pitchFamily="18" charset="0"/>
                              </a:rPr>
                              <m:t>𝜆</m:t>
                            </m:r>
                          </m:sup>
                        </m:sSup>
                      </m:num>
                      <m:den>
                        <m:r>
                          <a:rPr lang="fr-FR" sz="1600" b="0" i="1" smtClean="0">
                            <a:latin typeface="Cambria Math" panose="02040503050406030204" pitchFamily="18" charset="0"/>
                          </a:rPr>
                          <m:t>𝑑</m:t>
                        </m:r>
                        <m:r>
                          <a:rPr lang="fr-FR" sz="1600" b="0" i="1" smtClean="0">
                            <a:latin typeface="Cambria Math" panose="02040503050406030204" pitchFamily="18" charset="0"/>
                            <a:ea typeface="Cambria Math" panose="02040503050406030204" pitchFamily="18" charset="0"/>
                          </a:rPr>
                          <m:t>𝜂</m:t>
                        </m:r>
                      </m:den>
                    </m:f>
                    <m:r>
                      <a:rPr lang="fr-FR" sz="1600" b="0" i="1" smtClean="0">
                        <a:latin typeface="Cambria Math" panose="02040503050406030204" pitchFamily="18" charset="0"/>
                      </a:rPr>
                      <m:t>+</m:t>
                    </m:r>
                    <m:sSubSup>
                      <m:sSubSupPr>
                        <m:ctrlPr>
                          <a:rPr lang="fr-FR" sz="1600" b="0" i="1" smtClean="0">
                            <a:latin typeface="Cambria Math" panose="02040503050406030204" pitchFamily="18" charset="0"/>
                            <a:ea typeface="Cambria Math" panose="02040503050406030204" pitchFamily="18" charset="0"/>
                          </a:rPr>
                        </m:ctrlPr>
                      </m:sSubSupPr>
                      <m:e>
                        <m:r>
                          <m:rPr>
                            <m:sty m:val="p"/>
                          </m:rPr>
                          <a:rPr lang="el-GR" sz="1600" b="0" i="1" smtClean="0">
                            <a:latin typeface="Cambria Math" panose="02040503050406030204" pitchFamily="18" charset="0"/>
                            <a:ea typeface="Cambria Math" panose="02040503050406030204" pitchFamily="18" charset="0"/>
                          </a:rPr>
                          <m:t>Γ</m:t>
                        </m:r>
                      </m:e>
                      <m:sub>
                        <m:r>
                          <a:rPr lang="fr-FR" sz="1600" b="0" i="1" smtClean="0">
                            <a:latin typeface="Cambria Math" panose="02040503050406030204" pitchFamily="18" charset="0"/>
                            <a:ea typeface="Cambria Math" panose="02040503050406030204" pitchFamily="18" charset="0"/>
                          </a:rPr>
                          <m:t>𝜇𝜈</m:t>
                        </m:r>
                      </m:sub>
                      <m:sup>
                        <m:r>
                          <a:rPr lang="fr-FR" sz="1600" b="0" i="1" smtClean="0">
                            <a:latin typeface="Cambria Math" panose="02040503050406030204" pitchFamily="18" charset="0"/>
                            <a:ea typeface="Cambria Math" panose="02040503050406030204" pitchFamily="18" charset="0"/>
                          </a:rPr>
                          <m:t>𝜆</m:t>
                        </m:r>
                      </m:sup>
                    </m:sSubSup>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𝑢</m:t>
                        </m:r>
                      </m:e>
                      <m:sup>
                        <m:r>
                          <a:rPr lang="fr-FR" sz="1600" b="0" i="1" smtClean="0">
                            <a:latin typeface="Cambria Math" panose="02040503050406030204" pitchFamily="18" charset="0"/>
                            <a:ea typeface="Cambria Math" panose="02040503050406030204" pitchFamily="18" charset="0"/>
                          </a:rPr>
                          <m:t>𝜇</m:t>
                        </m:r>
                      </m:sup>
                    </m:sSup>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𝑢</m:t>
                        </m:r>
                      </m:e>
                      <m:sup>
                        <m:r>
                          <a:rPr lang="fr-FR" sz="1600" b="0" i="1" smtClean="0">
                            <a:latin typeface="Cambria Math" panose="02040503050406030204" pitchFamily="18" charset="0"/>
                            <a:ea typeface="Cambria Math" panose="02040503050406030204" pitchFamily="18" charset="0"/>
                          </a:rPr>
                          <m:t>𝜈</m:t>
                        </m:r>
                      </m:sup>
                    </m:sSup>
                    <m:r>
                      <a:rPr lang="fr-FR" sz="1600" b="0" i="1" smtClean="0">
                        <a:latin typeface="Cambria Math" panose="02040503050406030204" pitchFamily="18" charset="0"/>
                        <a:ea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𝑑</m:t>
                            </m:r>
                          </m:e>
                          <m:sup>
                            <m:r>
                              <a:rPr lang="fr-FR" sz="1600" b="0" i="1" smtClean="0">
                                <a:latin typeface="Cambria Math" panose="02040503050406030204" pitchFamily="18" charset="0"/>
                                <a:ea typeface="Cambria Math" panose="02040503050406030204" pitchFamily="18" charset="0"/>
                              </a:rPr>
                              <m:t>2</m:t>
                            </m:r>
                          </m:sup>
                        </m:sSup>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𝑥</m:t>
                            </m:r>
                          </m:e>
                          <m:sup>
                            <m:r>
                              <a:rPr lang="fr-FR" sz="1600" b="0" i="1" smtClean="0">
                                <a:latin typeface="Cambria Math" panose="02040503050406030204" pitchFamily="18" charset="0"/>
                                <a:ea typeface="Cambria Math" panose="02040503050406030204" pitchFamily="18" charset="0"/>
                              </a:rPr>
                              <m:t>𝜈</m:t>
                            </m:r>
                          </m:sup>
                        </m:sSup>
                      </m:num>
                      <m:den>
                        <m:r>
                          <a:rPr lang="fr-FR" sz="1600" b="0" i="1" smtClean="0">
                            <a:latin typeface="Cambria Math" panose="02040503050406030204" pitchFamily="18" charset="0"/>
                            <a:ea typeface="Cambria Math" panose="02040503050406030204" pitchFamily="18" charset="0"/>
                          </a:rPr>
                          <m:t>𝑑</m:t>
                        </m:r>
                        <m:r>
                          <a:rPr lang="fr-FR" sz="1600" b="0" i="1" smtClean="0">
                            <a:latin typeface="Cambria Math" panose="02040503050406030204" pitchFamily="18" charset="0"/>
                            <a:ea typeface="Cambria Math" panose="02040503050406030204" pitchFamily="18" charset="0"/>
                          </a:rPr>
                          <m:t>𝜂</m:t>
                        </m:r>
                      </m:den>
                    </m:f>
                    <m:r>
                      <a:rPr lang="fr-FR" sz="1600" b="0" i="0" smtClean="0">
                        <a:latin typeface="Cambria Math" panose="02040503050406030204" pitchFamily="18" charset="0"/>
                        <a:ea typeface="Cambria Math" panose="02040503050406030204" pitchFamily="18" charset="0"/>
                      </a:rPr>
                      <m:t>+</m:t>
                    </m:r>
                    <m:sSubSup>
                      <m:sSubSupPr>
                        <m:ctrlPr>
                          <a:rPr lang="fr-FR" sz="1600" b="0" i="1" smtClean="0">
                            <a:latin typeface="Cambria Math" panose="02040503050406030204" pitchFamily="18" charset="0"/>
                            <a:ea typeface="Cambria Math" panose="02040503050406030204" pitchFamily="18" charset="0"/>
                          </a:rPr>
                        </m:ctrlPr>
                      </m:sSubSupPr>
                      <m:e>
                        <m:r>
                          <m:rPr>
                            <m:sty m:val="p"/>
                          </m:rPr>
                          <a:rPr lang="el-GR" sz="1600" b="0" i="1" smtClean="0">
                            <a:latin typeface="Cambria Math" panose="02040503050406030204" pitchFamily="18" charset="0"/>
                            <a:ea typeface="Cambria Math" panose="02040503050406030204" pitchFamily="18" charset="0"/>
                          </a:rPr>
                          <m:t>Γ</m:t>
                        </m:r>
                      </m:e>
                      <m:sub>
                        <m:r>
                          <a:rPr lang="fr-FR" sz="1600" b="0" i="1" smtClean="0">
                            <a:latin typeface="Cambria Math" panose="02040503050406030204" pitchFamily="18" charset="0"/>
                            <a:ea typeface="Cambria Math" panose="02040503050406030204" pitchFamily="18" charset="0"/>
                          </a:rPr>
                          <m:t>𝜇𝜈</m:t>
                        </m:r>
                      </m:sub>
                      <m:sup>
                        <m:r>
                          <a:rPr lang="fr-FR" sz="1600" b="0" i="1" smtClean="0">
                            <a:latin typeface="Cambria Math" panose="02040503050406030204" pitchFamily="18" charset="0"/>
                            <a:ea typeface="Cambria Math" panose="02040503050406030204" pitchFamily="18" charset="0"/>
                          </a:rPr>
                          <m:t>𝜆</m:t>
                        </m:r>
                      </m:sup>
                    </m:sSubSup>
                    <m:f>
                      <m:fPr>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𝑑</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𝑥</m:t>
                            </m:r>
                          </m:e>
                          <m:sup>
                            <m:r>
                              <a:rPr lang="fr-FR" sz="1600" b="0" i="1" smtClean="0">
                                <a:latin typeface="Cambria Math" panose="02040503050406030204" pitchFamily="18" charset="0"/>
                                <a:ea typeface="Cambria Math" panose="02040503050406030204" pitchFamily="18" charset="0"/>
                              </a:rPr>
                              <m:t>𝜇</m:t>
                            </m:r>
                          </m:sup>
                        </m:sSup>
                      </m:num>
                      <m:den>
                        <m:r>
                          <a:rPr lang="fr-FR" sz="1600" b="0" i="1" smtClean="0">
                            <a:latin typeface="Cambria Math" panose="02040503050406030204" pitchFamily="18" charset="0"/>
                            <a:ea typeface="Cambria Math" panose="02040503050406030204" pitchFamily="18" charset="0"/>
                          </a:rPr>
                          <m:t>𝑑</m:t>
                        </m:r>
                        <m:r>
                          <a:rPr lang="fr-FR" sz="1600" b="0" i="1" smtClean="0">
                            <a:latin typeface="Cambria Math" panose="02040503050406030204" pitchFamily="18" charset="0"/>
                            <a:ea typeface="Cambria Math" panose="02040503050406030204" pitchFamily="18" charset="0"/>
                          </a:rPr>
                          <m:t>𝜂</m:t>
                        </m:r>
                      </m:den>
                    </m:f>
                    <m:f>
                      <m:fPr>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𝑑</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𝑥</m:t>
                            </m:r>
                          </m:e>
                          <m:sup>
                            <m:r>
                              <a:rPr lang="fr-FR" sz="1600" b="0" i="1" smtClean="0">
                                <a:latin typeface="Cambria Math" panose="02040503050406030204" pitchFamily="18" charset="0"/>
                                <a:ea typeface="Cambria Math" panose="02040503050406030204" pitchFamily="18" charset="0"/>
                              </a:rPr>
                              <m:t>𝜈</m:t>
                            </m:r>
                          </m:sup>
                        </m:sSup>
                      </m:num>
                      <m:den>
                        <m:r>
                          <a:rPr lang="fr-FR" sz="1600" b="0" i="1" smtClean="0">
                            <a:latin typeface="Cambria Math" panose="02040503050406030204" pitchFamily="18" charset="0"/>
                            <a:ea typeface="Cambria Math" panose="02040503050406030204" pitchFamily="18" charset="0"/>
                          </a:rPr>
                          <m:t>𝑑</m:t>
                        </m:r>
                        <m:r>
                          <a:rPr lang="fr-FR" sz="1600" b="0" i="1" smtClean="0">
                            <a:latin typeface="Cambria Math" panose="02040503050406030204" pitchFamily="18" charset="0"/>
                            <a:ea typeface="Cambria Math" panose="02040503050406030204" pitchFamily="18" charset="0"/>
                          </a:rPr>
                          <m:t>𝜂</m:t>
                        </m:r>
                      </m:den>
                    </m:f>
                    <m:r>
                      <a:rPr lang="fr-FR" sz="1600" b="0" i="0" smtClean="0">
                        <a:latin typeface="Cambria Math" panose="02040503050406030204" pitchFamily="18" charset="0"/>
                        <a:ea typeface="Cambria Math" panose="02040503050406030204" pitchFamily="18" charset="0"/>
                      </a:rPr>
                      <m:t>=0</m:t>
                    </m:r>
                  </m:oMath>
                </a14:m>
                <a:endParaRPr lang="fr-FR" sz="1600" dirty="0"/>
              </a:p>
              <a:p>
                <a:r>
                  <a:rPr lang="fr-FR" sz="1600" dirty="0"/>
                  <a:t>On peut montrer que la trajectoire en coordonnées de </a:t>
                </a:r>
                <a:r>
                  <a:rPr lang="fr-FR" sz="1600" dirty="0" err="1"/>
                  <a:t>Schwarzschild</a:t>
                </a:r>
                <a:r>
                  <a:rPr lang="fr-FR" sz="1600" dirty="0"/>
                  <a:t> peut être paramétrée par un réel </a:t>
                </a:r>
                <a14:m>
                  <m:oMath xmlns:m="http://schemas.openxmlformats.org/officeDocument/2006/math">
                    <m:r>
                      <a:rPr lang="fr-FR" sz="1600" i="1" smtClean="0">
                        <a:latin typeface="Cambria Math" panose="02040503050406030204" pitchFamily="18" charset="0"/>
                        <a:ea typeface="Cambria Math" panose="02040503050406030204" pitchFamily="18" charset="0"/>
                      </a:rPr>
                      <m:t>𝜂</m:t>
                    </m:r>
                  </m:oMath>
                </a14:m>
                <a:r>
                  <a:rPr lang="fr-FR" sz="1600" dirty="0"/>
                  <a:t> tel que:</a:t>
                </a:r>
              </a:p>
              <a:p>
                <a14:m>
                  <m:oMath xmlns:m="http://schemas.openxmlformats.org/officeDocument/2006/math">
                    <m:r>
                      <a:rPr lang="fr-FR" sz="1600" b="0" i="1" smtClean="0">
                        <a:latin typeface="Cambria Math" panose="02040503050406030204" pitchFamily="18" charset="0"/>
                      </a:rPr>
                      <m:t>𝑅</m:t>
                    </m:r>
                    <m:r>
                      <a:rPr lang="fr-FR" sz="1600" b="0" i="1" smtClean="0">
                        <a:latin typeface="Cambria Math" panose="02040503050406030204" pitchFamily="18" charset="0"/>
                      </a:rPr>
                      <m:t>=(</m:t>
                    </m:r>
                    <m:f>
                      <m:fPr>
                        <m:ctrlPr>
                          <a:rPr lang="fr-FR" sz="1600" b="0" i="1" smtClean="0">
                            <a:latin typeface="Cambria Math" panose="02040503050406030204" pitchFamily="18" charset="0"/>
                          </a:rPr>
                        </m:ctrlPr>
                      </m:fPr>
                      <m:num>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𝑅</m:t>
                            </m:r>
                          </m:e>
                          <m:sub>
                            <m:r>
                              <a:rPr lang="fr-FR" sz="1600" b="0" i="1" smtClean="0">
                                <a:latin typeface="Cambria Math" panose="02040503050406030204" pitchFamily="18" charset="0"/>
                              </a:rPr>
                              <m:t>𝑖</m:t>
                            </m:r>
                          </m:sub>
                        </m:sSub>
                      </m:num>
                      <m:den>
                        <m:r>
                          <a:rPr lang="fr-FR" sz="1600" b="0" i="1" smtClean="0">
                            <a:latin typeface="Cambria Math" panose="02040503050406030204" pitchFamily="18" charset="0"/>
                          </a:rPr>
                          <m:t>2</m:t>
                        </m:r>
                      </m:den>
                    </m:f>
                    <m:r>
                      <a:rPr lang="fr-FR" sz="1600" b="0" i="1" smtClean="0">
                        <a:latin typeface="Cambria Math" panose="02040503050406030204" pitchFamily="18" charset="0"/>
                      </a:rPr>
                      <m:t>)(1+</m:t>
                    </m:r>
                    <m:func>
                      <m:funcPr>
                        <m:ctrlPr>
                          <a:rPr lang="fr-FR" sz="1600" b="0" i="1" smtClean="0">
                            <a:latin typeface="Cambria Math" panose="02040503050406030204" pitchFamily="18" charset="0"/>
                          </a:rPr>
                        </m:ctrlPr>
                      </m:funcPr>
                      <m:fName>
                        <m:r>
                          <m:rPr>
                            <m:sty m:val="p"/>
                          </m:rPr>
                          <a:rPr lang="fr-FR" sz="1600" b="0" i="0" smtClean="0">
                            <a:latin typeface="Cambria Math" panose="02040503050406030204" pitchFamily="18" charset="0"/>
                          </a:rPr>
                          <m:t>cos</m:t>
                        </m:r>
                      </m:fName>
                      <m:e>
                        <m:r>
                          <a:rPr lang="fr-FR" sz="1600" b="0" i="1" smtClean="0">
                            <a:latin typeface="Cambria Math" panose="02040503050406030204" pitchFamily="18" charset="0"/>
                            <a:ea typeface="Cambria Math" panose="02040503050406030204" pitchFamily="18" charset="0"/>
                          </a:rPr>
                          <m:t>𝜂</m:t>
                        </m:r>
                      </m:e>
                    </m:func>
                    <m:r>
                      <a:rPr lang="fr-FR" sz="1600" b="0" i="1" smtClean="0">
                        <a:latin typeface="Cambria Math" panose="02040503050406030204" pitchFamily="18" charset="0"/>
                        <a:ea typeface="Cambria Math" panose="02040503050406030204" pitchFamily="18" charset="0"/>
                      </a:rPr>
                      <m:t>)</m:t>
                    </m:r>
                  </m:oMath>
                </a14:m>
                <a:endParaRPr lang="fr-FR" sz="1600" dirty="0"/>
              </a:p>
              <a:p>
                <a14:m>
                  <m:oMath xmlns:m="http://schemas.openxmlformats.org/officeDocument/2006/math">
                    <m:r>
                      <a:rPr lang="fr-FR" sz="1600" b="0" i="1" smtClean="0">
                        <a:latin typeface="Cambria Math" panose="02040503050406030204" pitchFamily="18" charset="0"/>
                      </a:rPr>
                      <m:t>𝑡</m:t>
                    </m:r>
                    <m:r>
                      <a:rPr lang="fr-FR" sz="1600" b="0" i="1" smtClean="0">
                        <a:latin typeface="Cambria Math" panose="02040503050406030204" pitchFamily="18" charset="0"/>
                      </a:rPr>
                      <m:t>=2</m:t>
                    </m:r>
                    <m:r>
                      <a:rPr lang="fr-FR" sz="1600" b="0" i="1" smtClean="0">
                        <a:latin typeface="Cambria Math" panose="02040503050406030204" pitchFamily="18" charset="0"/>
                      </a:rPr>
                      <m:t>𝑀𝑙𝑛</m:t>
                    </m:r>
                    <m:d>
                      <m:dPr>
                        <m:begChr m:val="|"/>
                        <m:endChr m:val="|"/>
                        <m:ctrlPr>
                          <a:rPr lang="fr-FR" sz="1600" b="0" i="1" smtClean="0">
                            <a:latin typeface="Cambria Math" panose="02040503050406030204" pitchFamily="18" charset="0"/>
                          </a:rPr>
                        </m:ctrlPr>
                      </m:dPr>
                      <m:e>
                        <m:f>
                          <m:fPr>
                            <m:ctrlPr>
                              <a:rPr lang="fr-FR" sz="1600" b="0" i="1" smtClean="0">
                                <a:latin typeface="Cambria Math" panose="02040503050406030204" pitchFamily="18" charset="0"/>
                              </a:rPr>
                            </m:ctrlPr>
                          </m:fPr>
                          <m:num>
                            <m:sSup>
                              <m:sSupPr>
                                <m:ctrlPr>
                                  <a:rPr lang="fr-FR" sz="1600" b="0" i="1" smtClean="0">
                                    <a:latin typeface="Cambria Math" panose="02040503050406030204" pitchFamily="18" charset="0"/>
                                  </a:rPr>
                                </m:ctrlPr>
                              </m:sSupPr>
                              <m:e>
                                <m:d>
                                  <m:dPr>
                                    <m:ctrlPr>
                                      <a:rPr lang="fr-FR" sz="1600" b="0" i="1" smtClean="0">
                                        <a:latin typeface="Cambria Math" panose="02040503050406030204" pitchFamily="18" charset="0"/>
                                      </a:rPr>
                                    </m:ctrlPr>
                                  </m:dPr>
                                  <m:e>
                                    <m:f>
                                      <m:fPr>
                                        <m:ctrlPr>
                                          <a:rPr lang="fr-FR" sz="1600" b="0" i="1" smtClean="0">
                                            <a:latin typeface="Cambria Math" panose="02040503050406030204" pitchFamily="18" charset="0"/>
                                          </a:rPr>
                                        </m:ctrlPr>
                                      </m:fPr>
                                      <m:num>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𝑅</m:t>
                                            </m:r>
                                          </m:e>
                                          <m:sub>
                                            <m:r>
                                              <a:rPr lang="fr-FR" sz="1600" b="0" i="1" smtClean="0">
                                                <a:latin typeface="Cambria Math" panose="02040503050406030204" pitchFamily="18" charset="0"/>
                                              </a:rPr>
                                              <m:t>𝑖</m:t>
                                            </m:r>
                                          </m:sub>
                                        </m:sSub>
                                      </m:num>
                                      <m:den>
                                        <m:r>
                                          <a:rPr lang="fr-FR" sz="1600" b="0" i="1" smtClean="0">
                                            <a:latin typeface="Cambria Math" panose="02040503050406030204" pitchFamily="18" charset="0"/>
                                          </a:rPr>
                                          <m:t>2</m:t>
                                        </m:r>
                                        <m:r>
                                          <a:rPr lang="fr-FR" sz="1600" b="0" i="1" smtClean="0">
                                            <a:latin typeface="Cambria Math" panose="02040503050406030204" pitchFamily="18" charset="0"/>
                                          </a:rPr>
                                          <m:t>𝑀</m:t>
                                        </m:r>
                                      </m:den>
                                    </m:f>
                                    <m:r>
                                      <a:rPr lang="fr-FR" sz="1600" b="0" i="1" smtClean="0">
                                        <a:latin typeface="Cambria Math" panose="02040503050406030204" pitchFamily="18" charset="0"/>
                                      </a:rPr>
                                      <m:t>−1</m:t>
                                    </m:r>
                                  </m:e>
                                </m:d>
                              </m:e>
                              <m:sup>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1</m:t>
                                    </m:r>
                                  </m:num>
                                  <m:den>
                                    <m:r>
                                      <a:rPr lang="fr-FR" sz="1600" b="0" i="1" smtClean="0">
                                        <a:latin typeface="Cambria Math" panose="02040503050406030204" pitchFamily="18" charset="0"/>
                                      </a:rPr>
                                      <m:t>2</m:t>
                                    </m:r>
                                  </m:den>
                                </m:f>
                              </m:sup>
                            </m:sSup>
                            <m:r>
                              <a:rPr lang="fr-FR" sz="1600" b="0" i="1" smtClean="0">
                                <a:latin typeface="Cambria Math" panose="02040503050406030204" pitchFamily="18" charset="0"/>
                              </a:rPr>
                              <m:t>+</m:t>
                            </m:r>
                            <m:func>
                              <m:funcPr>
                                <m:ctrlPr>
                                  <a:rPr lang="fr-FR" sz="1600" b="0" i="1" smtClean="0">
                                    <a:latin typeface="Cambria Math" panose="02040503050406030204" pitchFamily="18" charset="0"/>
                                  </a:rPr>
                                </m:ctrlPr>
                              </m:funcPr>
                              <m:fName>
                                <m:r>
                                  <m:rPr>
                                    <m:sty m:val="p"/>
                                  </m:rPr>
                                  <a:rPr lang="fr-FR" sz="1600" b="0" i="0" smtClean="0">
                                    <a:latin typeface="Cambria Math" panose="02040503050406030204" pitchFamily="18" charset="0"/>
                                  </a:rPr>
                                  <m:t>tan</m:t>
                                </m:r>
                              </m:fName>
                              <m:e>
                                <m:d>
                                  <m:dPr>
                                    <m:ctrlPr>
                                      <a:rPr lang="fr-FR" sz="1600" b="0" i="1" smtClean="0">
                                        <a:latin typeface="Cambria Math" panose="02040503050406030204" pitchFamily="18" charset="0"/>
                                      </a:rPr>
                                    </m:ctrlPr>
                                  </m:dPr>
                                  <m:e>
                                    <m:f>
                                      <m:fPr>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𝜂</m:t>
                                        </m:r>
                                      </m:num>
                                      <m:den>
                                        <m:r>
                                          <a:rPr lang="fr-FR" sz="1600" b="0" i="1" smtClean="0">
                                            <a:latin typeface="Cambria Math" panose="02040503050406030204" pitchFamily="18" charset="0"/>
                                            <a:ea typeface="Cambria Math" panose="02040503050406030204" pitchFamily="18" charset="0"/>
                                          </a:rPr>
                                          <m:t>2</m:t>
                                        </m:r>
                                      </m:den>
                                    </m:f>
                                  </m:e>
                                </m:d>
                              </m:e>
                            </m:func>
                          </m:num>
                          <m:den>
                            <m:sSup>
                              <m:sSupPr>
                                <m:ctrlPr>
                                  <a:rPr lang="fr-FR" sz="1600" i="1">
                                    <a:latin typeface="Cambria Math" panose="02040503050406030204" pitchFamily="18" charset="0"/>
                                  </a:rPr>
                                </m:ctrlPr>
                              </m:sSupPr>
                              <m:e>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sSub>
                                          <m:sSubPr>
                                            <m:ctrlPr>
                                              <a:rPr lang="fr-FR"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𝑖</m:t>
                                            </m:r>
                                          </m:sub>
                                        </m:sSub>
                                      </m:num>
                                      <m:den>
                                        <m:r>
                                          <a:rPr lang="fr-FR" sz="1600" i="1">
                                            <a:latin typeface="Cambria Math" panose="02040503050406030204" pitchFamily="18" charset="0"/>
                                          </a:rPr>
                                          <m:t>2</m:t>
                                        </m:r>
                                        <m:r>
                                          <a:rPr lang="fr-FR" sz="1600" i="1">
                                            <a:latin typeface="Cambria Math" panose="02040503050406030204" pitchFamily="18" charset="0"/>
                                          </a:rPr>
                                          <m:t>𝑀</m:t>
                                        </m:r>
                                      </m:den>
                                    </m:f>
                                    <m:r>
                                      <a:rPr lang="fr-FR" sz="1600" i="1">
                                        <a:latin typeface="Cambria Math" panose="02040503050406030204" pitchFamily="18" charset="0"/>
                                      </a:rPr>
                                      <m:t>−1</m:t>
                                    </m:r>
                                  </m:e>
                                </m:d>
                              </m:e>
                              <m:sup>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den>
                                </m:f>
                              </m:sup>
                            </m:sSup>
                            <m:r>
                              <a:rPr lang="fr-FR" sz="1600" b="0" i="1" smtClean="0">
                                <a:latin typeface="Cambria Math" panose="02040503050406030204" pitchFamily="18" charset="0"/>
                              </a:rPr>
                              <m:t>−</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tan</m:t>
                                </m:r>
                              </m:fName>
                              <m:e>
                                <m:d>
                                  <m:dPr>
                                    <m:ctrlPr>
                                      <a:rPr lang="fr-FR" sz="1600" i="1">
                                        <a:latin typeface="Cambria Math" panose="02040503050406030204" pitchFamily="18" charset="0"/>
                                      </a:rPr>
                                    </m:ctrlPr>
                                  </m:dPr>
                                  <m:e>
                                    <m:f>
                                      <m:fPr>
                                        <m:ctrlPr>
                                          <a:rPr lang="fr-FR" sz="1600" i="1">
                                            <a:latin typeface="Cambria Math" panose="02040503050406030204" pitchFamily="18" charset="0"/>
                                            <a:ea typeface="Cambria Math" panose="02040503050406030204" pitchFamily="18" charset="0"/>
                                          </a:rPr>
                                        </m:ctrlPr>
                                      </m:fPr>
                                      <m:num>
                                        <m:r>
                                          <a:rPr lang="fr-FR" sz="1600" i="1">
                                            <a:latin typeface="Cambria Math" panose="02040503050406030204" pitchFamily="18" charset="0"/>
                                            <a:ea typeface="Cambria Math" panose="02040503050406030204" pitchFamily="18" charset="0"/>
                                          </a:rPr>
                                          <m:t>𝜂</m:t>
                                        </m:r>
                                      </m:num>
                                      <m:den>
                                        <m:r>
                                          <a:rPr lang="fr-FR" sz="1600" i="1">
                                            <a:latin typeface="Cambria Math" panose="02040503050406030204" pitchFamily="18" charset="0"/>
                                            <a:ea typeface="Cambria Math" panose="02040503050406030204" pitchFamily="18" charset="0"/>
                                          </a:rPr>
                                          <m:t>2</m:t>
                                        </m:r>
                                      </m:den>
                                    </m:f>
                                  </m:e>
                                </m:d>
                              </m:e>
                            </m:func>
                          </m:den>
                        </m:f>
                      </m:e>
                    </m:d>
                    <m:r>
                      <a:rPr lang="fr-FR" sz="1600" b="0" i="0" smtClean="0">
                        <a:latin typeface="Cambria Math" panose="02040503050406030204" pitchFamily="18" charset="0"/>
                      </a:rPr>
                      <m:t>+2</m:t>
                    </m:r>
                    <m:r>
                      <m:rPr>
                        <m:sty m:val="p"/>
                      </m:rPr>
                      <a:rPr lang="fr-FR" sz="1600" b="0" i="0" smtClean="0">
                        <a:latin typeface="Cambria Math" panose="02040503050406030204" pitchFamily="18" charset="0"/>
                      </a:rPr>
                      <m:t>M</m:t>
                    </m:r>
                    <m:sSup>
                      <m:sSupPr>
                        <m:ctrlPr>
                          <a:rPr lang="fr-FR" sz="1600" b="0" i="1" smtClean="0">
                            <a:latin typeface="Cambria Math" panose="02040503050406030204" pitchFamily="18" charset="0"/>
                          </a:rPr>
                        </m:ctrlPr>
                      </m:sSupPr>
                      <m:e>
                        <m:d>
                          <m:dPr>
                            <m:ctrlPr>
                              <a:rPr lang="fr-FR" sz="1600" b="0" i="1" smtClean="0">
                                <a:latin typeface="Cambria Math" panose="02040503050406030204" pitchFamily="18" charset="0"/>
                              </a:rPr>
                            </m:ctrlPr>
                          </m:dPr>
                          <m:e>
                            <m:f>
                              <m:fPr>
                                <m:ctrlPr>
                                  <a:rPr lang="fr-FR" sz="1600" b="0" i="1" smtClean="0">
                                    <a:latin typeface="Cambria Math" panose="02040503050406030204" pitchFamily="18" charset="0"/>
                                  </a:rPr>
                                </m:ctrlPr>
                              </m:fPr>
                              <m:num>
                                <m:sSub>
                                  <m:sSubPr>
                                    <m:ctrlPr>
                                      <a:rPr lang="fr-FR" sz="1600" b="0" i="1" smtClean="0">
                                        <a:latin typeface="Cambria Math" panose="02040503050406030204" pitchFamily="18" charset="0"/>
                                      </a:rPr>
                                    </m:ctrlPr>
                                  </m:sSubPr>
                                  <m:e>
                                    <m:r>
                                      <m:rPr>
                                        <m:sty m:val="p"/>
                                      </m:rPr>
                                      <a:rPr lang="fr-FR" sz="1600" b="0" i="0" smtClean="0">
                                        <a:latin typeface="Cambria Math" panose="02040503050406030204" pitchFamily="18" charset="0"/>
                                      </a:rPr>
                                      <m:t>R</m:t>
                                    </m:r>
                                  </m:e>
                                  <m:sub>
                                    <m:r>
                                      <m:rPr>
                                        <m:sty m:val="p"/>
                                      </m:rPr>
                                      <a:rPr lang="fr-FR" sz="1600" b="0" i="0" smtClean="0">
                                        <a:latin typeface="Cambria Math" panose="02040503050406030204" pitchFamily="18" charset="0"/>
                                      </a:rPr>
                                      <m:t>i</m:t>
                                    </m:r>
                                  </m:sub>
                                </m:sSub>
                              </m:num>
                              <m:den>
                                <m:r>
                                  <a:rPr lang="fr-FR" sz="1600" b="0" i="0" smtClean="0">
                                    <a:latin typeface="Cambria Math" panose="02040503050406030204" pitchFamily="18" charset="0"/>
                                  </a:rPr>
                                  <m:t>2</m:t>
                                </m:r>
                                <m:r>
                                  <m:rPr>
                                    <m:sty m:val="p"/>
                                  </m:rPr>
                                  <a:rPr lang="fr-FR" sz="1600" b="0" i="0" smtClean="0">
                                    <a:latin typeface="Cambria Math" panose="02040503050406030204" pitchFamily="18" charset="0"/>
                                  </a:rPr>
                                  <m:t>M</m:t>
                                </m:r>
                              </m:den>
                            </m:f>
                            <m:r>
                              <a:rPr lang="fr-FR" sz="1600" b="0" i="0" smtClean="0">
                                <a:latin typeface="Cambria Math" panose="02040503050406030204" pitchFamily="18" charset="0"/>
                              </a:rPr>
                              <m:t>−1</m:t>
                            </m:r>
                          </m:e>
                        </m:d>
                      </m:e>
                      <m:sup>
                        <m:r>
                          <a:rPr lang="fr-FR" sz="1600" b="0" i="0" smtClean="0">
                            <a:latin typeface="Cambria Math" panose="02040503050406030204" pitchFamily="18" charset="0"/>
                          </a:rPr>
                          <m:t>1/2</m:t>
                        </m:r>
                      </m:sup>
                    </m:sSup>
                    <m:r>
                      <a:rPr lang="fr-FR" sz="1600" b="0" i="0"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η</m:t>
                    </m:r>
                    <m:r>
                      <a:rPr lang="fr-FR" sz="1600" b="0" i="1" smtClean="0">
                        <a:latin typeface="Cambria Math" panose="02040503050406030204" pitchFamily="18" charset="0"/>
                        <a:ea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sSub>
                          <m:sSubPr>
                            <m:ctrlPr>
                              <a:rPr lang="fr-FR" sz="1600" b="0" i="1" smtClean="0">
                                <a:latin typeface="Cambria Math" panose="02040503050406030204" pitchFamily="18" charset="0"/>
                                <a:ea typeface="Cambria Math" panose="02040503050406030204" pitchFamily="18" charset="0"/>
                              </a:rPr>
                            </m:ctrlPr>
                          </m:sSubPr>
                          <m:e>
                            <m:r>
                              <a:rPr lang="fr-FR" sz="1600" b="0" i="1" smtClean="0">
                                <a:latin typeface="Cambria Math" panose="02040503050406030204" pitchFamily="18" charset="0"/>
                                <a:ea typeface="Cambria Math" panose="02040503050406030204" pitchFamily="18" charset="0"/>
                              </a:rPr>
                              <m:t>𝑅</m:t>
                            </m:r>
                          </m:e>
                          <m:sub>
                            <m:r>
                              <a:rPr lang="fr-FR" sz="1600" b="0" i="1" smtClean="0">
                                <a:latin typeface="Cambria Math" panose="02040503050406030204" pitchFamily="18" charset="0"/>
                                <a:ea typeface="Cambria Math" panose="02040503050406030204" pitchFamily="18" charset="0"/>
                              </a:rPr>
                              <m:t>𝑖</m:t>
                            </m:r>
                          </m:sub>
                        </m:sSub>
                      </m:num>
                      <m:den>
                        <m:r>
                          <a:rPr lang="fr-FR" sz="1600" b="0" i="1" smtClean="0">
                            <a:latin typeface="Cambria Math" panose="02040503050406030204" pitchFamily="18" charset="0"/>
                            <a:ea typeface="Cambria Math" panose="02040503050406030204" pitchFamily="18" charset="0"/>
                          </a:rPr>
                          <m:t>4</m:t>
                        </m:r>
                        <m:r>
                          <a:rPr lang="fr-FR" sz="1600" b="0" i="1" smtClean="0">
                            <a:latin typeface="Cambria Math" panose="02040503050406030204" pitchFamily="18" charset="0"/>
                            <a:ea typeface="Cambria Math" panose="02040503050406030204" pitchFamily="18" charset="0"/>
                          </a:rPr>
                          <m:t>𝑀</m:t>
                        </m:r>
                      </m:den>
                    </m:f>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𝜂</m:t>
                    </m:r>
                    <m:r>
                      <a:rPr lang="fr-FR" sz="1600" b="0" i="1" smtClean="0">
                        <a:latin typeface="Cambria Math" panose="02040503050406030204" pitchFamily="18" charset="0"/>
                        <a:ea typeface="Cambria Math" panose="02040503050406030204" pitchFamily="18" charset="0"/>
                      </a:rPr>
                      <m:t>+</m:t>
                    </m:r>
                    <m:func>
                      <m:funcPr>
                        <m:ctrlPr>
                          <a:rPr lang="fr-FR" sz="1600" b="0" i="1" smtClean="0">
                            <a:latin typeface="Cambria Math" panose="02040503050406030204" pitchFamily="18" charset="0"/>
                            <a:ea typeface="Cambria Math" panose="02040503050406030204" pitchFamily="18" charset="0"/>
                          </a:rPr>
                        </m:ctrlPr>
                      </m:funcPr>
                      <m:fName>
                        <m:r>
                          <m:rPr>
                            <m:sty m:val="p"/>
                          </m:rPr>
                          <a:rPr lang="fr-FR" sz="1600" b="0" i="0" smtClean="0">
                            <a:latin typeface="Cambria Math" panose="02040503050406030204" pitchFamily="18" charset="0"/>
                            <a:ea typeface="Cambria Math" panose="02040503050406030204" pitchFamily="18" charset="0"/>
                          </a:rPr>
                          <m:t>sin</m:t>
                        </m:r>
                      </m:fName>
                      <m:e>
                        <m:r>
                          <a:rPr lang="fr-FR" sz="1600" b="0" i="1" smtClean="0">
                            <a:latin typeface="Cambria Math" panose="02040503050406030204" pitchFamily="18" charset="0"/>
                            <a:ea typeface="Cambria Math" panose="02040503050406030204" pitchFamily="18" charset="0"/>
                          </a:rPr>
                          <m:t>𝜂</m:t>
                        </m:r>
                        <m:r>
                          <a:rPr lang="fr-FR" sz="1600" b="0" i="1" smtClean="0">
                            <a:latin typeface="Cambria Math" panose="02040503050406030204" pitchFamily="18" charset="0"/>
                            <a:ea typeface="Cambria Math" panose="02040503050406030204" pitchFamily="18" charset="0"/>
                          </a:rPr>
                          <m:t>)]</m:t>
                        </m:r>
                      </m:e>
                    </m:func>
                  </m:oMath>
                </a14:m>
                <a:endParaRPr lang="fr-FR" sz="1600" dirty="0"/>
              </a:p>
              <a:p>
                <a14:m>
                  <m:oMath xmlns:m="http://schemas.openxmlformats.org/officeDocument/2006/math">
                    <m:r>
                      <a:rPr lang="fr-FR" sz="1600" i="1" smtClean="0">
                        <a:latin typeface="Cambria Math" panose="02040503050406030204" pitchFamily="18" charset="0"/>
                        <a:ea typeface="Cambria Math" panose="02040503050406030204" pitchFamily="18" charset="0"/>
                      </a:rPr>
                      <m:t>𝜂</m:t>
                    </m:r>
                    <m:r>
                      <a:rPr lang="el-G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[0,</m:t>
                    </m:r>
                    <m:r>
                      <a:rPr lang="fr-FR" sz="1600" b="0" i="1" smtClean="0">
                        <a:latin typeface="Cambria Math" panose="02040503050406030204" pitchFamily="18" charset="0"/>
                        <a:ea typeface="Cambria Math" panose="02040503050406030204" pitchFamily="18" charset="0"/>
                      </a:rPr>
                      <m:t>𝜋</m:t>
                    </m:r>
                    <m:r>
                      <a:rPr lang="fr-FR" sz="1600" b="0" i="1" smtClean="0">
                        <a:latin typeface="Cambria Math" panose="02040503050406030204" pitchFamily="18" charset="0"/>
                        <a:ea typeface="Cambria Math" panose="02040503050406030204" pitchFamily="18" charset="0"/>
                      </a:rPr>
                      <m:t>]</m:t>
                    </m:r>
                  </m:oMath>
                </a14:m>
                <a:endParaRPr lang="fr-FR" sz="1600" dirty="0"/>
              </a:p>
              <a:p>
                <a:endParaRPr lang="fr-FR" sz="1600" dirty="0"/>
              </a:p>
              <a:p>
                <a:pPr marL="0" indent="0">
                  <a:buNone/>
                </a:pPr>
                <a:r>
                  <a:rPr lang="fr-FR" sz="1600" dirty="0"/>
                  <a:t>  </a:t>
                </a:r>
                <a:r>
                  <a:rPr lang="fr-FR" sz="1600" dirty="0">
                    <a:solidFill>
                      <a:srgbClr val="FF0000"/>
                    </a:solidFill>
                  </a:rPr>
                  <a:t>On observe que pour un observateur à l’infini, l’étoile ne passe jamais                                                                                                     l’horizon des évènements: elle l’atteint au bout d’un temps infini.</a:t>
                </a:r>
              </a:p>
            </p:txBody>
          </p:sp>
        </mc:Choice>
        <mc:Fallback>
          <p:sp>
            <p:nvSpPr>
              <p:cNvPr id="3" name="Espace réservé du contenu 2">
                <a:extLst>
                  <a:ext uri="{FF2B5EF4-FFF2-40B4-BE49-F238E27FC236}">
                    <a16:creationId xmlns:a16="http://schemas.microsoft.com/office/drawing/2014/main" id="{09A14A22-FB20-5428-9C4F-B57CAA1E3D71}"/>
                  </a:ext>
                </a:extLst>
              </p:cNvPr>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1E463AD9-1FE8-7EAF-33C0-83B942CDAFC9}"/>
              </a:ext>
            </a:extLst>
          </p:cNvPr>
          <p:cNvPicPr>
            <a:picLocks noChangeAspect="1"/>
          </p:cNvPicPr>
          <p:nvPr/>
        </p:nvPicPr>
        <p:blipFill>
          <a:blip r:embed="rId3"/>
          <a:stretch>
            <a:fillRect/>
          </a:stretch>
        </p:blipFill>
        <p:spPr>
          <a:xfrm>
            <a:off x="7195050" y="2926058"/>
            <a:ext cx="4161136" cy="3981948"/>
          </a:xfrm>
          <a:prstGeom prst="rect">
            <a:avLst/>
          </a:prstGeom>
        </p:spPr>
      </p:pic>
      <p:sp>
        <p:nvSpPr>
          <p:cNvPr id="6" name="Flèche : droite 5">
            <a:extLst>
              <a:ext uri="{FF2B5EF4-FFF2-40B4-BE49-F238E27FC236}">
                <a16:creationId xmlns:a16="http://schemas.microsoft.com/office/drawing/2014/main" id="{3B0EDC51-3B1E-C965-9269-C0BE2C3CE041}"/>
              </a:ext>
            </a:extLst>
          </p:cNvPr>
          <p:cNvSpPr/>
          <p:nvPr/>
        </p:nvSpPr>
        <p:spPr>
          <a:xfrm>
            <a:off x="231476" y="5007858"/>
            <a:ext cx="606724" cy="250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a:extLst>
              <a:ext uri="{FF2B5EF4-FFF2-40B4-BE49-F238E27FC236}">
                <a16:creationId xmlns:a16="http://schemas.microsoft.com/office/drawing/2014/main" id="{88FB7A74-1FFF-E69E-ABA7-E0CB2860E249}"/>
              </a:ext>
            </a:extLst>
          </p:cNvPr>
          <p:cNvSpPr>
            <a:spLocks noGrp="1"/>
          </p:cNvSpPr>
          <p:nvPr>
            <p:ph type="sldNum" sz="quarter" idx="12"/>
          </p:nvPr>
        </p:nvSpPr>
        <p:spPr/>
        <p:txBody>
          <a:bodyPr/>
          <a:lstStyle/>
          <a:p>
            <a:fld id="{411337BD-8729-4B86-971D-796032AB9CDE}" type="slidenum">
              <a:rPr lang="fr-FR" smtClean="0"/>
              <a:t>14</a:t>
            </a:fld>
            <a:endParaRPr lang="fr-FR"/>
          </a:p>
        </p:txBody>
      </p:sp>
      <p:pic>
        <p:nvPicPr>
          <p:cNvPr id="7" name="Picture 2">
            <a:extLst>
              <a:ext uri="{FF2B5EF4-FFF2-40B4-BE49-F238E27FC236}">
                <a16:creationId xmlns:a16="http://schemas.microsoft.com/office/drawing/2014/main" id="{93B54881-7B2D-8B4F-B0C2-92B47C0E62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C2713972-1A01-6F51-09CD-1702D95B22C2}"/>
              </a:ext>
            </a:extLst>
          </p:cNvPr>
          <p:cNvSpPr txBox="1"/>
          <p:nvPr/>
        </p:nvSpPr>
        <p:spPr>
          <a:xfrm>
            <a:off x="7793182" y="5464713"/>
            <a:ext cx="2189018" cy="369332"/>
          </a:xfrm>
          <a:prstGeom prst="rect">
            <a:avLst/>
          </a:prstGeom>
          <a:noFill/>
        </p:spPr>
        <p:txBody>
          <a:bodyPr wrap="square" rtlCol="0">
            <a:spAutoFit/>
          </a:bodyPr>
          <a:lstStyle/>
          <a:p>
            <a:r>
              <a:rPr lang="fr-FR" dirty="0">
                <a:solidFill>
                  <a:schemeClr val="bg1"/>
                </a:solidFill>
              </a:rPr>
              <a:t>Intérieur de l’étoile</a:t>
            </a:r>
          </a:p>
        </p:txBody>
      </p:sp>
      <p:sp>
        <p:nvSpPr>
          <p:cNvPr id="9" name="Ellipse 8">
            <a:extLst>
              <a:ext uri="{FF2B5EF4-FFF2-40B4-BE49-F238E27FC236}">
                <a16:creationId xmlns:a16="http://schemas.microsoft.com/office/drawing/2014/main" id="{40D06E79-886D-8775-83CD-27D4066315AC}"/>
              </a:ext>
            </a:extLst>
          </p:cNvPr>
          <p:cNvSpPr/>
          <p:nvPr/>
        </p:nvSpPr>
        <p:spPr>
          <a:xfrm>
            <a:off x="8610600" y="3096490"/>
            <a:ext cx="665018" cy="11152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EC019817-8105-6BF1-4444-E1ECD7702E01}"/>
              </a:ext>
            </a:extLst>
          </p:cNvPr>
          <p:cNvSpPr txBox="1"/>
          <p:nvPr/>
        </p:nvSpPr>
        <p:spPr>
          <a:xfrm>
            <a:off x="9275618" y="3310547"/>
            <a:ext cx="1987213" cy="646331"/>
          </a:xfrm>
          <a:prstGeom prst="rect">
            <a:avLst/>
          </a:prstGeom>
          <a:noFill/>
        </p:spPr>
        <p:txBody>
          <a:bodyPr wrap="square" rtlCol="0">
            <a:spAutoFit/>
          </a:bodyPr>
          <a:lstStyle/>
          <a:p>
            <a:r>
              <a:rPr lang="fr-FR" dirty="0"/>
              <a:t>Singularité de coordonnée</a:t>
            </a:r>
          </a:p>
        </p:txBody>
      </p:sp>
    </p:spTree>
    <p:extLst>
      <p:ext uri="{BB962C8B-B14F-4D97-AF65-F5344CB8AC3E}">
        <p14:creationId xmlns:p14="http://schemas.microsoft.com/office/powerpoint/2010/main" val="425350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DB7E96-BB9A-A413-A185-D45BCE5BAE95}"/>
              </a:ext>
            </a:extLst>
          </p:cNvPr>
          <p:cNvSpPr>
            <a:spLocks noGrp="1"/>
          </p:cNvSpPr>
          <p:nvPr>
            <p:ph type="title"/>
          </p:nvPr>
        </p:nvSpPr>
        <p:spPr/>
        <p:txBody>
          <a:bodyPr>
            <a:normAutofit/>
          </a:bodyPr>
          <a:lstStyle/>
          <a:p>
            <a:pPr algn="ctr"/>
            <a:r>
              <a:rPr lang="fr-FR" sz="3200" b="1" u="sng" dirty="0"/>
              <a:t>Trajectoire d’une particule: Référentiel propre</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8BF58F29-F37B-A810-6431-72CAB47B6EC5}"/>
                  </a:ext>
                </a:extLst>
              </p:cNvPr>
              <p:cNvSpPr>
                <a:spLocks noGrp="1"/>
              </p:cNvSpPr>
              <p:nvPr>
                <p:ph idx="1"/>
              </p:nvPr>
            </p:nvSpPr>
            <p:spPr/>
            <p:txBody>
              <a:bodyPr>
                <a:normAutofit/>
              </a:bodyPr>
              <a:lstStyle/>
              <a:p>
                <a:pPr marL="0" indent="0">
                  <a:buNone/>
                </a:pPr>
                <a:r>
                  <a:rPr lang="fr-FR" sz="1600" dirty="0"/>
                  <a:t>En utilisant la paramétrisation de </a:t>
                </a:r>
                <a14:m>
                  <m:oMath xmlns:m="http://schemas.openxmlformats.org/officeDocument/2006/math">
                    <m:r>
                      <a:rPr lang="fr-FR" sz="1600" b="0" i="1" smtClean="0">
                        <a:latin typeface="Cambria Math" panose="02040503050406030204" pitchFamily="18" charset="0"/>
                      </a:rPr>
                      <m:t>𝑅</m:t>
                    </m:r>
                    <m:r>
                      <a:rPr lang="fr-FR" sz="1600" b="0" i="1" smtClean="0">
                        <a:latin typeface="Cambria Math" panose="02040503050406030204" pitchFamily="18" charset="0"/>
                      </a:rPr>
                      <m:t> </m:t>
                    </m:r>
                  </m:oMath>
                </a14:m>
                <a:r>
                  <a:rPr lang="fr-FR" sz="1600" dirty="0"/>
                  <a:t>et </a:t>
                </a:r>
                <a14:m>
                  <m:oMath xmlns:m="http://schemas.openxmlformats.org/officeDocument/2006/math">
                    <m:r>
                      <a:rPr lang="fr-FR" sz="1600" b="0" i="1" smtClean="0">
                        <a:latin typeface="Cambria Math" panose="02040503050406030204" pitchFamily="18" charset="0"/>
                      </a:rPr>
                      <m:t>𝑡</m:t>
                    </m:r>
                    <m:r>
                      <a:rPr lang="fr-FR" sz="1600" b="0" i="1" smtClean="0">
                        <a:latin typeface="Cambria Math" panose="02040503050406030204" pitchFamily="18" charset="0"/>
                      </a:rPr>
                      <m:t> </m:t>
                    </m:r>
                  </m:oMath>
                </a14:m>
                <a:r>
                  <a:rPr lang="fr-FR" sz="1600" dirty="0"/>
                  <a:t>précédemment, on peut calculer le temps propre </a:t>
                </a:r>
                <a14:m>
                  <m:oMath xmlns:m="http://schemas.openxmlformats.org/officeDocument/2006/math">
                    <m:r>
                      <a:rPr lang="fr-FR" sz="1600" i="1" smtClean="0">
                        <a:latin typeface="Cambria Math" panose="02040503050406030204" pitchFamily="18" charset="0"/>
                        <a:ea typeface="Cambria Math" panose="02040503050406030204" pitchFamily="18" charset="0"/>
                      </a:rPr>
                      <m:t>𝜏</m:t>
                    </m:r>
                  </m:oMath>
                </a14:m>
                <a:r>
                  <a:rPr lang="fr-FR" sz="1600" dirty="0"/>
                  <a:t> de la particule au cours de sa trajectoire en utilisant la métrique</a:t>
                </a:r>
              </a:p>
              <a:p>
                <a14:m>
                  <m:oMath xmlns:m="http://schemas.openxmlformats.org/officeDocument/2006/math">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𝑐</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𝑑</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𝜏</m:t>
                        </m:r>
                      </m:e>
                      <m:sup>
                        <m:r>
                          <a:rPr lang="fr-FR" sz="1600" b="0" i="1" smtClean="0">
                            <a:latin typeface="Cambria Math" panose="02040503050406030204" pitchFamily="18" charset="0"/>
                            <a:ea typeface="Cambria Math" panose="02040503050406030204" pitchFamily="18" charset="0"/>
                          </a:rPr>
                          <m:t>2</m:t>
                        </m:r>
                      </m:sup>
                    </m:sSup>
                    <m:r>
                      <a:rPr lang="fr-FR" sz="1600" b="0" i="1" smtClean="0">
                        <a:latin typeface="Cambria Math" panose="02040503050406030204" pitchFamily="18" charset="0"/>
                        <a:ea typeface="Cambria Math" panose="02040503050406030204" pitchFamily="18" charset="0"/>
                      </a:rPr>
                      <m:t>=−</m:t>
                    </m:r>
                    <m:d>
                      <m:dPr>
                        <m:ctrlPr>
                          <a:rPr lang="fr-FR" sz="1600" b="0" i="1" smtClean="0">
                            <a:latin typeface="Cambria Math" panose="02040503050406030204" pitchFamily="18" charset="0"/>
                            <a:ea typeface="Cambria Math" panose="02040503050406030204" pitchFamily="18" charset="0"/>
                          </a:rPr>
                        </m:ctrlPr>
                      </m:dPr>
                      <m:e>
                        <m:r>
                          <a:rPr lang="fr-FR" sz="1600" b="0" i="1" smtClean="0">
                            <a:latin typeface="Cambria Math" panose="02040503050406030204" pitchFamily="18" charset="0"/>
                            <a:ea typeface="Cambria Math" panose="02040503050406030204" pitchFamily="18" charset="0"/>
                          </a:rPr>
                          <m:t>1−</m:t>
                        </m:r>
                        <m:f>
                          <m:fPr>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2</m:t>
                            </m:r>
                            <m:r>
                              <a:rPr lang="fr-FR" sz="1600" b="0" i="1" smtClean="0">
                                <a:latin typeface="Cambria Math" panose="02040503050406030204" pitchFamily="18" charset="0"/>
                                <a:ea typeface="Cambria Math" panose="02040503050406030204" pitchFamily="18" charset="0"/>
                              </a:rPr>
                              <m:t>𝑀</m:t>
                            </m:r>
                          </m:num>
                          <m:den>
                            <m:r>
                              <a:rPr lang="fr-FR" sz="1600" b="0" i="1" smtClean="0">
                                <a:latin typeface="Cambria Math" panose="02040503050406030204" pitchFamily="18" charset="0"/>
                                <a:ea typeface="Cambria Math" panose="02040503050406030204" pitchFamily="18" charset="0"/>
                              </a:rPr>
                              <m:t>𝑅</m:t>
                            </m:r>
                          </m:den>
                        </m:f>
                      </m:e>
                    </m:d>
                    <m:sSup>
                      <m:sSupPr>
                        <m:ctrlPr>
                          <a:rPr lang="fr-FR" sz="1600" b="0" i="1" smtClean="0">
                            <a:latin typeface="Cambria Math" panose="02040503050406030204" pitchFamily="18" charset="0"/>
                            <a:ea typeface="Cambria Math" panose="02040503050406030204" pitchFamily="18" charset="0"/>
                          </a:rPr>
                        </m:ctrlPr>
                      </m:sSupPr>
                      <m:e>
                        <m:r>
                          <m:rPr>
                            <m:sty m:val="p"/>
                          </m:rPr>
                          <a:rPr lang="fr-FR" sz="1600" b="0" i="0" smtClean="0">
                            <a:latin typeface="Cambria Math" panose="02040503050406030204" pitchFamily="18" charset="0"/>
                            <a:ea typeface="Cambria Math" panose="02040503050406030204" pitchFamily="18" charset="0"/>
                          </a:rPr>
                          <m:t>dt</m:t>
                        </m:r>
                      </m:e>
                      <m:sup>
                        <m:r>
                          <a:rPr lang="fr-FR" sz="1600" b="0" i="0" smtClean="0">
                            <a:latin typeface="Cambria Math" panose="02040503050406030204" pitchFamily="18" charset="0"/>
                            <a:ea typeface="Cambria Math" panose="02040503050406030204" pitchFamily="18" charset="0"/>
                          </a:rPr>
                          <m:t>2</m:t>
                        </m:r>
                      </m:sup>
                    </m:sSup>
                    <m:r>
                      <a:rPr lang="fr-FR" sz="1600" b="0" i="0" smtClean="0">
                        <a:latin typeface="Cambria Math" panose="02040503050406030204" pitchFamily="18" charset="0"/>
                        <a:ea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𝑑</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num>
                      <m:den>
                        <m:r>
                          <a:rPr lang="fr-FR" sz="1600" b="0" i="1" smtClean="0">
                            <a:latin typeface="Cambria Math" panose="02040503050406030204" pitchFamily="18" charset="0"/>
                            <a:ea typeface="Cambria Math" panose="02040503050406030204" pitchFamily="18" charset="0"/>
                          </a:rPr>
                          <m:t>1−</m:t>
                        </m:r>
                        <m:f>
                          <m:fPr>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2</m:t>
                            </m:r>
                            <m:r>
                              <a:rPr lang="fr-FR" sz="1600" b="0" i="1" smtClean="0">
                                <a:latin typeface="Cambria Math" panose="02040503050406030204" pitchFamily="18" charset="0"/>
                                <a:ea typeface="Cambria Math" panose="02040503050406030204" pitchFamily="18" charset="0"/>
                              </a:rPr>
                              <m:t>𝑀</m:t>
                            </m:r>
                          </m:num>
                          <m:den>
                            <m:r>
                              <a:rPr lang="fr-FR" sz="1600" b="0" i="1" smtClean="0">
                                <a:latin typeface="Cambria Math" panose="02040503050406030204" pitchFamily="18" charset="0"/>
                                <a:ea typeface="Cambria Math" panose="02040503050406030204" pitchFamily="18" charset="0"/>
                              </a:rPr>
                              <m:t>𝑅</m:t>
                            </m:r>
                          </m:den>
                        </m:f>
                      </m:den>
                    </m:f>
                  </m:oMath>
                </a14:m>
                <a:endParaRPr lang="fr-FR" sz="1600" dirty="0"/>
              </a:p>
              <a:p>
                <a:pPr marL="0" indent="0">
                  <a:buNone/>
                </a:pPr>
                <a:r>
                  <a:rPr lang="fr-FR" sz="1600" dirty="0"/>
                  <a:t>On obtient alors: </a:t>
                </a:r>
                <a14:m>
                  <m:oMath xmlns:m="http://schemas.openxmlformats.org/officeDocument/2006/math">
                    <m:r>
                      <a:rPr lang="fr-FR" sz="1600" i="1" smtClean="0">
                        <a:latin typeface="Cambria Math" panose="02040503050406030204" pitchFamily="18" charset="0"/>
                        <a:ea typeface="Cambria Math" panose="02040503050406030204" pitchFamily="18" charset="0"/>
                      </a:rPr>
                      <m:t>𝜏</m:t>
                    </m:r>
                    <m:r>
                      <a:rPr lang="fr-FR" sz="1600" b="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d>
                          <m:dPr>
                            <m:ctrlPr>
                              <a:rPr lang="fr-FR" sz="1600" b="0" i="1" smtClean="0">
                                <a:latin typeface="Cambria Math" panose="02040503050406030204" pitchFamily="18" charset="0"/>
                                <a:ea typeface="Cambria Math" panose="02040503050406030204" pitchFamily="18" charset="0"/>
                              </a:rPr>
                            </m:ctrlPr>
                          </m:dPr>
                          <m:e>
                            <m:f>
                              <m:fPr>
                                <m:ctrlPr>
                                  <a:rPr lang="fr-FR" sz="1600" b="0" i="1" smtClean="0">
                                    <a:latin typeface="Cambria Math" panose="02040503050406030204" pitchFamily="18" charset="0"/>
                                    <a:ea typeface="Cambria Math" panose="02040503050406030204" pitchFamily="18" charset="0"/>
                                  </a:rPr>
                                </m:ctrlPr>
                              </m:fPr>
                              <m:num>
                                <m:sSubSup>
                                  <m:sSubSupPr>
                                    <m:ctrlPr>
                                      <a:rPr lang="fr-FR" sz="1600" b="0" i="1" smtClean="0">
                                        <a:latin typeface="Cambria Math" panose="02040503050406030204" pitchFamily="18" charset="0"/>
                                        <a:ea typeface="Cambria Math" panose="02040503050406030204" pitchFamily="18" charset="0"/>
                                      </a:rPr>
                                    </m:ctrlPr>
                                  </m:sSubSupPr>
                                  <m:e>
                                    <m:r>
                                      <a:rPr lang="fr-FR" sz="1600" b="0" i="1" smtClean="0">
                                        <a:latin typeface="Cambria Math" panose="02040503050406030204" pitchFamily="18" charset="0"/>
                                        <a:ea typeface="Cambria Math" panose="02040503050406030204" pitchFamily="18" charset="0"/>
                                      </a:rPr>
                                      <m:t>𝑅</m:t>
                                    </m:r>
                                  </m:e>
                                  <m:sub>
                                    <m:r>
                                      <a:rPr lang="fr-FR" sz="1600" b="0" i="1" smtClean="0">
                                        <a:latin typeface="Cambria Math" panose="02040503050406030204" pitchFamily="18" charset="0"/>
                                        <a:ea typeface="Cambria Math" panose="02040503050406030204" pitchFamily="18" charset="0"/>
                                      </a:rPr>
                                      <m:t>𝑖</m:t>
                                    </m:r>
                                  </m:sub>
                                  <m:sup>
                                    <m:r>
                                      <a:rPr lang="fr-FR" sz="1600" b="0" i="1" smtClean="0">
                                        <a:latin typeface="Cambria Math" panose="02040503050406030204" pitchFamily="18" charset="0"/>
                                        <a:ea typeface="Cambria Math" panose="02040503050406030204" pitchFamily="18" charset="0"/>
                                      </a:rPr>
                                      <m:t>3</m:t>
                                    </m:r>
                                  </m:sup>
                                </m:sSubSup>
                              </m:num>
                              <m:den>
                                <m:r>
                                  <a:rPr lang="fr-FR" sz="1600" b="0" i="1" smtClean="0">
                                    <a:latin typeface="Cambria Math" panose="02040503050406030204" pitchFamily="18" charset="0"/>
                                    <a:ea typeface="Cambria Math" panose="02040503050406030204" pitchFamily="18" charset="0"/>
                                  </a:rPr>
                                  <m:t>8</m:t>
                                </m:r>
                                <m:r>
                                  <a:rPr lang="fr-FR" sz="1600" b="0" i="1" smtClean="0">
                                    <a:latin typeface="Cambria Math" panose="02040503050406030204" pitchFamily="18" charset="0"/>
                                    <a:ea typeface="Cambria Math" panose="02040503050406030204" pitchFamily="18" charset="0"/>
                                  </a:rPr>
                                  <m:t>𝑀</m:t>
                                </m:r>
                              </m:den>
                            </m:f>
                          </m:e>
                        </m:d>
                      </m:e>
                      <m:sup>
                        <m:f>
                          <m:fPr>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1</m:t>
                            </m:r>
                          </m:num>
                          <m:den>
                            <m:r>
                              <a:rPr lang="fr-FR" sz="1600" b="0" i="1" smtClean="0">
                                <a:latin typeface="Cambria Math" panose="02040503050406030204" pitchFamily="18" charset="0"/>
                                <a:ea typeface="Cambria Math" panose="02040503050406030204" pitchFamily="18" charset="0"/>
                              </a:rPr>
                              <m:t>2</m:t>
                            </m:r>
                          </m:den>
                        </m:f>
                      </m:sup>
                    </m:sSup>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𝜂</m:t>
                    </m:r>
                    <m:r>
                      <a:rPr lang="fr-FR" sz="1600" b="0" i="1" smtClean="0">
                        <a:latin typeface="Cambria Math" panose="02040503050406030204" pitchFamily="18" charset="0"/>
                        <a:ea typeface="Cambria Math" panose="02040503050406030204" pitchFamily="18" charset="0"/>
                      </a:rPr>
                      <m:t>+</m:t>
                    </m:r>
                    <m:func>
                      <m:funcPr>
                        <m:ctrlPr>
                          <a:rPr lang="fr-FR" sz="1600" b="0" i="1" smtClean="0">
                            <a:latin typeface="Cambria Math" panose="02040503050406030204" pitchFamily="18" charset="0"/>
                            <a:ea typeface="Cambria Math" panose="02040503050406030204" pitchFamily="18" charset="0"/>
                          </a:rPr>
                        </m:ctrlPr>
                      </m:funcPr>
                      <m:fName>
                        <m:r>
                          <m:rPr>
                            <m:sty m:val="p"/>
                          </m:rPr>
                          <a:rPr lang="fr-FR" sz="1600" b="0" i="0" smtClean="0">
                            <a:latin typeface="Cambria Math" panose="02040503050406030204" pitchFamily="18" charset="0"/>
                            <a:ea typeface="Cambria Math" panose="02040503050406030204" pitchFamily="18" charset="0"/>
                          </a:rPr>
                          <m:t>sin</m:t>
                        </m:r>
                      </m:fName>
                      <m:e>
                        <m:r>
                          <a:rPr lang="fr-FR" sz="1600" b="0" i="1" smtClean="0">
                            <a:latin typeface="Cambria Math" panose="02040503050406030204" pitchFamily="18" charset="0"/>
                            <a:ea typeface="Cambria Math" panose="02040503050406030204" pitchFamily="18" charset="0"/>
                          </a:rPr>
                          <m:t>𝜂</m:t>
                        </m:r>
                        <m:r>
                          <a:rPr lang="fr-FR" sz="1600" b="0" i="1" smtClean="0">
                            <a:latin typeface="Cambria Math" panose="02040503050406030204" pitchFamily="18" charset="0"/>
                            <a:ea typeface="Cambria Math" panose="02040503050406030204" pitchFamily="18" charset="0"/>
                          </a:rPr>
                          <m:t>)</m:t>
                        </m:r>
                      </m:e>
                    </m:func>
                  </m:oMath>
                </a14:m>
                <a:r>
                  <a:rPr lang="fr-FR" sz="1600" dirty="0"/>
                  <a:t>, ce qui donne un temps de chute: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Δ</m:t>
                    </m:r>
                    <m:r>
                      <a:rPr lang="el-GR" sz="1600" i="1" smtClean="0">
                        <a:latin typeface="Cambria Math" panose="02040503050406030204" pitchFamily="18" charset="0"/>
                        <a:ea typeface="Cambria Math" panose="02040503050406030204" pitchFamily="18" charset="0"/>
                      </a:rPr>
                      <m:t>𝜏</m:t>
                    </m:r>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𝜋</m:t>
                    </m:r>
                    <m:sSup>
                      <m:sSupPr>
                        <m:ctrlPr>
                          <a:rPr lang="fr-FR" sz="1600" b="0" i="1" smtClean="0">
                            <a:latin typeface="Cambria Math" panose="02040503050406030204" pitchFamily="18" charset="0"/>
                            <a:ea typeface="Cambria Math" panose="02040503050406030204" pitchFamily="18" charset="0"/>
                          </a:rPr>
                        </m:ctrlPr>
                      </m:sSupPr>
                      <m:e>
                        <m:d>
                          <m:dPr>
                            <m:ctrlPr>
                              <a:rPr lang="fr-FR" sz="1600" b="0" i="1" smtClean="0">
                                <a:latin typeface="Cambria Math" panose="02040503050406030204" pitchFamily="18" charset="0"/>
                                <a:ea typeface="Cambria Math" panose="02040503050406030204" pitchFamily="18" charset="0"/>
                              </a:rPr>
                            </m:ctrlPr>
                          </m:dPr>
                          <m:e>
                            <m:f>
                              <m:fPr>
                                <m:ctrlPr>
                                  <a:rPr lang="fr-FR" sz="1600" b="0" i="1" smtClean="0">
                                    <a:latin typeface="Cambria Math" panose="02040503050406030204" pitchFamily="18" charset="0"/>
                                    <a:ea typeface="Cambria Math" panose="02040503050406030204" pitchFamily="18" charset="0"/>
                                  </a:rPr>
                                </m:ctrlPr>
                              </m:fPr>
                              <m:num>
                                <m:sSubSup>
                                  <m:sSubSupPr>
                                    <m:ctrlPr>
                                      <a:rPr lang="fr-FR" sz="1600" b="0" i="1" smtClean="0">
                                        <a:latin typeface="Cambria Math" panose="02040503050406030204" pitchFamily="18" charset="0"/>
                                        <a:ea typeface="Cambria Math" panose="02040503050406030204" pitchFamily="18" charset="0"/>
                                      </a:rPr>
                                    </m:ctrlPr>
                                  </m:sSubSupPr>
                                  <m:e>
                                    <m:r>
                                      <a:rPr lang="fr-FR" sz="1600" b="0" i="1" smtClean="0">
                                        <a:latin typeface="Cambria Math" panose="02040503050406030204" pitchFamily="18" charset="0"/>
                                        <a:ea typeface="Cambria Math" panose="02040503050406030204" pitchFamily="18" charset="0"/>
                                      </a:rPr>
                                      <m:t>𝑅</m:t>
                                    </m:r>
                                  </m:e>
                                  <m:sub>
                                    <m:r>
                                      <a:rPr lang="fr-FR" sz="1600" b="0" i="1" smtClean="0">
                                        <a:latin typeface="Cambria Math" panose="02040503050406030204" pitchFamily="18" charset="0"/>
                                        <a:ea typeface="Cambria Math" panose="02040503050406030204" pitchFamily="18" charset="0"/>
                                      </a:rPr>
                                      <m:t>𝑖</m:t>
                                    </m:r>
                                  </m:sub>
                                  <m:sup>
                                    <m:r>
                                      <a:rPr lang="fr-FR" sz="1600" b="0" i="1" smtClean="0">
                                        <a:latin typeface="Cambria Math" panose="02040503050406030204" pitchFamily="18" charset="0"/>
                                        <a:ea typeface="Cambria Math" panose="02040503050406030204" pitchFamily="18" charset="0"/>
                                      </a:rPr>
                                      <m:t>3</m:t>
                                    </m:r>
                                  </m:sup>
                                </m:sSubSup>
                              </m:num>
                              <m:den>
                                <m:r>
                                  <a:rPr lang="fr-FR" sz="1600" b="0" i="1" smtClean="0">
                                    <a:latin typeface="Cambria Math" panose="02040503050406030204" pitchFamily="18" charset="0"/>
                                    <a:ea typeface="Cambria Math" panose="02040503050406030204" pitchFamily="18" charset="0"/>
                                  </a:rPr>
                                  <m:t>8</m:t>
                                </m:r>
                                <m:r>
                                  <a:rPr lang="fr-FR" sz="1600" b="0" i="1" smtClean="0">
                                    <a:latin typeface="Cambria Math" panose="02040503050406030204" pitchFamily="18" charset="0"/>
                                    <a:ea typeface="Cambria Math" panose="02040503050406030204" pitchFamily="18" charset="0"/>
                                  </a:rPr>
                                  <m:t>𝑀</m:t>
                                </m:r>
                              </m:den>
                            </m:f>
                          </m:e>
                        </m:d>
                      </m:e>
                      <m:sup>
                        <m:r>
                          <a:rPr lang="fr-FR" sz="1600" b="0" i="1" smtClean="0">
                            <a:latin typeface="Cambria Math" panose="02040503050406030204" pitchFamily="18" charset="0"/>
                            <a:ea typeface="Cambria Math" panose="02040503050406030204" pitchFamily="18" charset="0"/>
                          </a:rPr>
                          <m:t>1/2</m:t>
                        </m:r>
                      </m:sup>
                    </m:sSup>
                  </m:oMath>
                </a14:m>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r>
                  <a:rPr lang="fr-FR" sz="1600" dirty="0">
                    <a:solidFill>
                      <a:srgbClr val="FF0000"/>
                    </a:solidFill>
                  </a:rPr>
                  <a:t>Du point de vue de la particule, son temps de chute est fini (et relativement court) et                                                                           elle franchit bien l’horizon des évènements !</a:t>
                </a:r>
              </a:p>
              <a:p>
                <a:pPr marL="0" indent="0">
                  <a:buNone/>
                </a:pPr>
                <a:endParaRPr lang="fr-FR" sz="1600" dirty="0"/>
              </a:p>
            </p:txBody>
          </p:sp>
        </mc:Choice>
        <mc:Fallback>
          <p:sp>
            <p:nvSpPr>
              <p:cNvPr id="3" name="Espace réservé du contenu 2">
                <a:extLst>
                  <a:ext uri="{FF2B5EF4-FFF2-40B4-BE49-F238E27FC236}">
                    <a16:creationId xmlns:a16="http://schemas.microsoft.com/office/drawing/2014/main" id="{8BF58F29-F37B-A810-6431-72CAB47B6EC5}"/>
                  </a:ext>
                </a:extLst>
              </p:cNvPr>
              <p:cNvSpPr>
                <a:spLocks noGrp="1" noRot="1" noChangeAspect="1" noMove="1" noResize="1" noEditPoints="1" noAdjustHandles="1" noChangeArrowheads="1" noChangeShapeType="1" noTextEdit="1"/>
              </p:cNvSpPr>
              <p:nvPr>
                <p:ph idx="1"/>
              </p:nvPr>
            </p:nvSpPr>
            <p:spPr>
              <a:blipFill>
                <a:blip r:embed="rId2"/>
                <a:stretch>
                  <a:fillRect l="-348" t="-980" r="-1275"/>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ED87392D-A6DE-280D-3BF3-8669B8A84493}"/>
              </a:ext>
            </a:extLst>
          </p:cNvPr>
          <p:cNvPicPr>
            <a:picLocks noChangeAspect="1"/>
          </p:cNvPicPr>
          <p:nvPr/>
        </p:nvPicPr>
        <p:blipFill>
          <a:blip r:embed="rId3"/>
          <a:stretch>
            <a:fillRect/>
          </a:stretch>
        </p:blipFill>
        <p:spPr>
          <a:xfrm>
            <a:off x="8228960" y="3269467"/>
            <a:ext cx="3804890" cy="3588533"/>
          </a:xfrm>
          <a:prstGeom prst="rect">
            <a:avLst/>
          </a:prstGeom>
        </p:spPr>
      </p:pic>
      <p:sp>
        <p:nvSpPr>
          <p:cNvPr id="6" name="Flèche : droite 5">
            <a:extLst>
              <a:ext uri="{FF2B5EF4-FFF2-40B4-BE49-F238E27FC236}">
                <a16:creationId xmlns:a16="http://schemas.microsoft.com/office/drawing/2014/main" id="{BF89E173-2E26-6588-DC52-CF8F3CBEDAAE}"/>
              </a:ext>
            </a:extLst>
          </p:cNvPr>
          <p:cNvSpPr/>
          <p:nvPr/>
        </p:nvSpPr>
        <p:spPr>
          <a:xfrm>
            <a:off x="38818" y="4735928"/>
            <a:ext cx="799382" cy="310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a:extLst>
              <a:ext uri="{FF2B5EF4-FFF2-40B4-BE49-F238E27FC236}">
                <a16:creationId xmlns:a16="http://schemas.microsoft.com/office/drawing/2014/main" id="{4A36EE17-D592-76BC-DDBA-26AFE8930715}"/>
              </a:ext>
            </a:extLst>
          </p:cNvPr>
          <p:cNvSpPr>
            <a:spLocks noGrp="1"/>
          </p:cNvSpPr>
          <p:nvPr>
            <p:ph type="sldNum" sz="quarter" idx="12"/>
          </p:nvPr>
        </p:nvSpPr>
        <p:spPr/>
        <p:txBody>
          <a:bodyPr/>
          <a:lstStyle/>
          <a:p>
            <a:fld id="{411337BD-8729-4B86-971D-796032AB9CDE}" type="slidenum">
              <a:rPr lang="fr-FR" smtClean="0"/>
              <a:t>15</a:t>
            </a:fld>
            <a:endParaRPr lang="fr-FR"/>
          </a:p>
        </p:txBody>
      </p:sp>
      <p:pic>
        <p:nvPicPr>
          <p:cNvPr id="7" name="Picture 2">
            <a:extLst>
              <a:ext uri="{FF2B5EF4-FFF2-40B4-BE49-F238E27FC236}">
                <a16:creationId xmlns:a16="http://schemas.microsoft.com/office/drawing/2014/main" id="{B63BEA4C-C3AD-E60B-5046-7E5D6350E8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8573" y="-1588"/>
            <a:ext cx="1193427" cy="1690688"/>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B42389AC-4E7A-1D00-6483-CF12DBE92EC7}"/>
              </a:ext>
            </a:extLst>
          </p:cNvPr>
          <p:cNvSpPr txBox="1"/>
          <p:nvPr/>
        </p:nvSpPr>
        <p:spPr>
          <a:xfrm>
            <a:off x="838200" y="3731726"/>
            <a:ext cx="4391892" cy="323165"/>
          </a:xfrm>
          <a:prstGeom prst="rect">
            <a:avLst/>
          </a:prstGeom>
          <a:noFill/>
        </p:spPr>
        <p:txBody>
          <a:bodyPr wrap="square" rtlCol="0">
            <a:spAutoFit/>
          </a:bodyPr>
          <a:lstStyle/>
          <a:p>
            <a:r>
              <a:rPr lang="fr-FR" sz="1500" dirty="0">
                <a:latin typeface="Cambria Math" panose="02040503050406030204" pitchFamily="18" charset="0"/>
                <a:ea typeface="Cambria Math" panose="02040503050406030204" pitchFamily="18" charset="0"/>
              </a:rPr>
              <a:t>𝜂 apparait comme étant le temps conforme</a:t>
            </a:r>
            <a:endParaRPr lang="fr-FR" sz="1500" dirty="0"/>
          </a:p>
        </p:txBody>
      </p:sp>
    </p:spTree>
    <p:extLst>
      <p:ext uri="{BB962C8B-B14F-4D97-AF65-F5344CB8AC3E}">
        <p14:creationId xmlns:p14="http://schemas.microsoft.com/office/powerpoint/2010/main" val="933581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7F244B-33B1-F1C2-BF5E-DFCC590C47FA}"/>
              </a:ext>
            </a:extLst>
          </p:cNvPr>
          <p:cNvSpPr>
            <a:spLocks noGrp="1"/>
          </p:cNvSpPr>
          <p:nvPr>
            <p:ph type="title"/>
          </p:nvPr>
        </p:nvSpPr>
        <p:spPr/>
        <p:txBody>
          <a:bodyPr>
            <a:normAutofit/>
          </a:bodyPr>
          <a:lstStyle/>
          <a:p>
            <a:pPr algn="ctr"/>
            <a:r>
              <a:rPr lang="fr-FR" sz="3200" b="1" u="sng" dirty="0"/>
              <a:t>Trajectoire d’une particule: coordonnées d’Eddington-</a:t>
            </a:r>
            <a:r>
              <a:rPr lang="fr-FR" sz="3200" b="1" u="sng" dirty="0" err="1"/>
              <a:t>Finkelstein</a:t>
            </a:r>
            <a:endParaRPr lang="fr-FR" sz="3200" b="1" u="sng" dirty="0"/>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E0965D13-5FEA-176C-158F-96DA8E58213B}"/>
                  </a:ext>
                </a:extLst>
              </p:cNvPr>
              <p:cNvSpPr>
                <a:spLocks noGrp="1"/>
              </p:cNvSpPr>
              <p:nvPr>
                <p:ph idx="1"/>
              </p:nvPr>
            </p:nvSpPr>
            <p:spPr/>
            <p:txBody>
              <a:bodyPr>
                <a:normAutofit/>
              </a:bodyPr>
              <a:lstStyle/>
              <a:p>
                <a:r>
                  <a:rPr lang="fr-FR" sz="1600" dirty="0"/>
                  <a:t>Pour remédier à la singularité en </a:t>
                </a:r>
                <a14:m>
                  <m:oMath xmlns:m="http://schemas.openxmlformats.org/officeDocument/2006/math">
                    <m:r>
                      <a:rPr lang="fr-FR" sz="1600" b="0" i="1" smtClean="0">
                        <a:latin typeface="Cambria Math" panose="02040503050406030204" pitchFamily="18" charset="0"/>
                      </a:rPr>
                      <m:t>𝑅</m:t>
                    </m:r>
                    <m:r>
                      <a:rPr lang="fr-FR" sz="1600" b="0" i="1" smtClean="0">
                        <a:latin typeface="Cambria Math" panose="02040503050406030204" pitchFamily="18" charset="0"/>
                      </a:rPr>
                      <m:t>=2</m:t>
                    </m:r>
                    <m:r>
                      <a:rPr lang="fr-FR" sz="1600" b="0" i="1" smtClean="0">
                        <a:latin typeface="Cambria Math" panose="02040503050406030204" pitchFamily="18" charset="0"/>
                      </a:rPr>
                      <m:t>𝑀</m:t>
                    </m:r>
                  </m:oMath>
                </a14:m>
                <a:r>
                  <a:rPr lang="fr-FR" sz="1600" dirty="0"/>
                  <a:t>, on a introduit les coordonnées d’Eddington-</a:t>
                </a:r>
                <a:r>
                  <a:rPr lang="fr-FR" sz="1600" dirty="0" err="1"/>
                  <a:t>Finkelstein</a:t>
                </a:r>
                <a:r>
                  <a:rPr lang="fr-FR" sz="1600" dirty="0"/>
                  <a:t>.</a:t>
                </a:r>
              </a:p>
              <a:p>
                <a:r>
                  <a:rPr lang="fr-FR" sz="1600" dirty="0"/>
                  <a:t>On peut tracer la trajectoire de la particule dans ces coordonnées:</a:t>
                </a:r>
              </a:p>
              <a:p>
                <a:pPr marL="0" indent="0">
                  <a:buNone/>
                </a:pPr>
                <a:endParaRPr lang="fr-FR" sz="1600" dirty="0"/>
              </a:p>
              <a:p>
                <a:pPr marL="0" indent="0">
                  <a:buNone/>
                </a:pPr>
                <a:endParaRPr lang="fr-FR" sz="1600" dirty="0"/>
              </a:p>
              <a:p>
                <a:pPr marL="0" indent="0">
                  <a:buNone/>
                </a:pPr>
                <a:endParaRPr lang="fr-FR" sz="1600" dirty="0">
                  <a:solidFill>
                    <a:srgbClr val="FF0000"/>
                  </a:solidFill>
                </a:endParaRPr>
              </a:p>
              <a:p>
                <a:pPr marL="0" indent="0">
                  <a:buNone/>
                </a:pPr>
                <a:endParaRPr lang="fr-FR" sz="1600" dirty="0">
                  <a:solidFill>
                    <a:srgbClr val="FF0000"/>
                  </a:solidFill>
                </a:endParaRPr>
              </a:p>
              <a:p>
                <a:pPr marL="0" indent="0">
                  <a:buNone/>
                </a:pPr>
                <a:endParaRPr lang="fr-FR" sz="1600" dirty="0">
                  <a:solidFill>
                    <a:srgbClr val="FF0000"/>
                  </a:solidFill>
                </a:endParaRPr>
              </a:p>
              <a:p>
                <a:pPr marL="0" indent="0">
                  <a:buNone/>
                </a:pPr>
                <a:r>
                  <a:rPr lang="fr-FR" sz="1600" dirty="0">
                    <a:solidFill>
                      <a:srgbClr val="FF0000"/>
                    </a:solidFill>
                  </a:rPr>
                  <a:t>On observe qu’il n’y a bien pas de singularité en </a:t>
                </a:r>
                <a14:m>
                  <m:oMath xmlns:m="http://schemas.openxmlformats.org/officeDocument/2006/math">
                    <m:r>
                      <a:rPr lang="fr-FR" sz="1600" b="0" i="1" smtClean="0">
                        <a:solidFill>
                          <a:srgbClr val="FF0000"/>
                        </a:solidFill>
                        <a:latin typeface="Cambria Math" panose="02040503050406030204" pitchFamily="18" charset="0"/>
                      </a:rPr>
                      <m:t>𝑅</m:t>
                    </m:r>
                    <m:r>
                      <a:rPr lang="fr-FR" sz="1600" b="0" i="1" smtClean="0">
                        <a:solidFill>
                          <a:srgbClr val="FF0000"/>
                        </a:solidFill>
                        <a:latin typeface="Cambria Math" panose="02040503050406030204" pitchFamily="18" charset="0"/>
                      </a:rPr>
                      <m:t>=2</m:t>
                    </m:r>
                    <m:r>
                      <a:rPr lang="fr-FR" sz="1600" b="0" i="1" smtClean="0">
                        <a:solidFill>
                          <a:srgbClr val="FF0000"/>
                        </a:solidFill>
                        <a:latin typeface="Cambria Math" panose="02040503050406030204" pitchFamily="18" charset="0"/>
                      </a:rPr>
                      <m:t>𝑀</m:t>
                    </m:r>
                  </m:oMath>
                </a14:m>
                <a:r>
                  <a:rPr lang="fr-FR" sz="1600" dirty="0">
                    <a:solidFill>
                      <a:srgbClr val="FF0000"/>
                    </a:solidFill>
                  </a:rPr>
                  <a:t> !</a:t>
                </a:r>
              </a:p>
            </p:txBody>
          </p:sp>
        </mc:Choice>
        <mc:Fallback>
          <p:sp>
            <p:nvSpPr>
              <p:cNvPr id="3" name="Espace réservé du contenu 2">
                <a:extLst>
                  <a:ext uri="{FF2B5EF4-FFF2-40B4-BE49-F238E27FC236}">
                    <a16:creationId xmlns:a16="http://schemas.microsoft.com/office/drawing/2014/main" id="{E0965D13-5FEA-176C-158F-96DA8E58213B}"/>
                  </a:ext>
                </a:extLst>
              </p:cNvPr>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DDE3E78B-6968-7044-CA97-BC49705B4244}"/>
              </a:ext>
            </a:extLst>
          </p:cNvPr>
          <p:cNvPicPr>
            <a:picLocks noChangeAspect="1"/>
          </p:cNvPicPr>
          <p:nvPr/>
        </p:nvPicPr>
        <p:blipFill>
          <a:blip r:embed="rId3"/>
          <a:stretch>
            <a:fillRect/>
          </a:stretch>
        </p:blipFill>
        <p:spPr>
          <a:xfrm>
            <a:off x="6428197" y="2491635"/>
            <a:ext cx="4925603" cy="4366365"/>
          </a:xfrm>
          <a:prstGeom prst="rect">
            <a:avLst/>
          </a:prstGeom>
        </p:spPr>
      </p:pic>
      <p:sp>
        <p:nvSpPr>
          <p:cNvPr id="6" name="Flèche : droite 5">
            <a:extLst>
              <a:ext uri="{FF2B5EF4-FFF2-40B4-BE49-F238E27FC236}">
                <a16:creationId xmlns:a16="http://schemas.microsoft.com/office/drawing/2014/main" id="{5B668F5E-372C-90C0-EB98-2F8A8FE0F4DE}"/>
              </a:ext>
            </a:extLst>
          </p:cNvPr>
          <p:cNvSpPr/>
          <p:nvPr/>
        </p:nvSpPr>
        <p:spPr>
          <a:xfrm>
            <a:off x="241540" y="4260143"/>
            <a:ext cx="596660" cy="319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a:extLst>
              <a:ext uri="{FF2B5EF4-FFF2-40B4-BE49-F238E27FC236}">
                <a16:creationId xmlns:a16="http://schemas.microsoft.com/office/drawing/2014/main" id="{0E04A2EC-F09F-FC3C-4F57-BE7626D33AC8}"/>
              </a:ext>
            </a:extLst>
          </p:cNvPr>
          <p:cNvSpPr>
            <a:spLocks noGrp="1"/>
          </p:cNvSpPr>
          <p:nvPr>
            <p:ph type="sldNum" sz="quarter" idx="12"/>
          </p:nvPr>
        </p:nvSpPr>
        <p:spPr/>
        <p:txBody>
          <a:bodyPr/>
          <a:lstStyle/>
          <a:p>
            <a:fld id="{411337BD-8729-4B86-971D-796032AB9CDE}" type="slidenum">
              <a:rPr lang="fr-FR" smtClean="0"/>
              <a:t>16</a:t>
            </a:fld>
            <a:endParaRPr lang="fr-FR"/>
          </a:p>
        </p:txBody>
      </p:sp>
      <p:pic>
        <p:nvPicPr>
          <p:cNvPr id="7" name="Picture 2">
            <a:extLst>
              <a:ext uri="{FF2B5EF4-FFF2-40B4-BE49-F238E27FC236}">
                <a16:creationId xmlns:a16="http://schemas.microsoft.com/office/drawing/2014/main" id="{B3347909-3A9E-B934-F709-317166F35A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8573" y="-44450"/>
            <a:ext cx="1193427" cy="1690688"/>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37458D53-0B5E-D65C-6FA3-675BCD55893A}"/>
              </a:ext>
            </a:extLst>
          </p:cNvPr>
          <p:cNvSpPr txBox="1"/>
          <p:nvPr/>
        </p:nvSpPr>
        <p:spPr>
          <a:xfrm>
            <a:off x="7793182" y="4807528"/>
            <a:ext cx="2189018" cy="369332"/>
          </a:xfrm>
          <a:prstGeom prst="rect">
            <a:avLst/>
          </a:prstGeom>
          <a:noFill/>
        </p:spPr>
        <p:txBody>
          <a:bodyPr wrap="square" rtlCol="0">
            <a:spAutoFit/>
          </a:bodyPr>
          <a:lstStyle/>
          <a:p>
            <a:r>
              <a:rPr lang="fr-FR" dirty="0">
                <a:solidFill>
                  <a:schemeClr val="bg1"/>
                </a:solidFill>
              </a:rPr>
              <a:t>Intérieur de l’étoile</a:t>
            </a:r>
          </a:p>
        </p:txBody>
      </p:sp>
    </p:spTree>
    <p:extLst>
      <p:ext uri="{BB962C8B-B14F-4D97-AF65-F5344CB8AC3E}">
        <p14:creationId xmlns:p14="http://schemas.microsoft.com/office/powerpoint/2010/main" val="186239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5B07C3-8574-4F49-B110-B349763C219D}"/>
              </a:ext>
            </a:extLst>
          </p:cNvPr>
          <p:cNvSpPr>
            <a:spLocks noGrp="1"/>
          </p:cNvSpPr>
          <p:nvPr>
            <p:ph type="title"/>
          </p:nvPr>
        </p:nvSpPr>
        <p:spPr/>
        <p:txBody>
          <a:bodyPr>
            <a:normAutofit/>
          </a:bodyPr>
          <a:lstStyle/>
          <a:p>
            <a:pPr algn="ctr"/>
            <a:r>
              <a:rPr lang="fr-FR" sz="3600" b="1" u="sng" dirty="0"/>
              <a:t>Cône de Lumière: coordonnées de </a:t>
            </a:r>
            <a:r>
              <a:rPr lang="fr-FR" sz="3600" b="1" u="sng" dirty="0" err="1"/>
              <a:t>Schwarzschild</a:t>
            </a:r>
            <a:endParaRPr lang="fr-FR" sz="3600" b="1" u="sng"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4BCE23C6-15E3-26AD-E822-AF614CC660FD}"/>
                  </a:ext>
                </a:extLst>
              </p:cNvPr>
              <p:cNvSpPr>
                <a:spLocks noGrp="1"/>
              </p:cNvSpPr>
              <p:nvPr>
                <p:ph idx="1"/>
              </p:nvPr>
            </p:nvSpPr>
            <p:spPr>
              <a:xfrm>
                <a:off x="838200" y="2049912"/>
                <a:ext cx="10515600" cy="4351338"/>
              </a:xfrm>
            </p:spPr>
            <p:txBody>
              <a:bodyPr>
                <a:normAutofit/>
              </a:bodyPr>
              <a:lstStyle/>
              <a:p>
                <a:r>
                  <a:rPr lang="fr-FR" sz="1600" dirty="0"/>
                  <a:t>Pour tracer les cônes de lumière, il faut trouver les géodésiques de longueur nulle i.e. </a:t>
                </a:r>
                <a14:m>
                  <m:oMath xmlns:m="http://schemas.openxmlformats.org/officeDocument/2006/math">
                    <m:r>
                      <a:rPr lang="fr-FR" sz="1600" b="0" i="1" smtClean="0">
                        <a:latin typeface="Cambria Math" panose="02040503050406030204" pitchFamily="18" charset="0"/>
                      </a:rPr>
                      <m:t>𝑑</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𝑠</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=0</m:t>
                    </m:r>
                  </m:oMath>
                </a14:m>
                <a:r>
                  <a:rPr lang="fr-FR" sz="1600" dirty="0"/>
                  <a:t> </a:t>
                </a:r>
              </a:p>
              <a:p>
                <a:r>
                  <a:rPr lang="fr-FR" sz="1600" dirty="0"/>
                  <a:t>En coordonnées de </a:t>
                </a:r>
                <a:r>
                  <a:rPr lang="fr-FR" sz="1600" dirty="0" err="1"/>
                  <a:t>Schwarzschild</a:t>
                </a:r>
                <a:r>
                  <a:rPr lang="fr-FR" sz="1600" dirty="0"/>
                  <a:t>, cette condition implique </a:t>
                </a:r>
                <a14:m>
                  <m:oMath xmlns:m="http://schemas.openxmlformats.org/officeDocument/2006/math">
                    <m:f>
                      <m:fPr>
                        <m:ctrlPr>
                          <a:rPr lang="fr-FR" sz="1600" i="1" smtClean="0">
                            <a:latin typeface="Cambria Math" panose="02040503050406030204" pitchFamily="18" charset="0"/>
                          </a:rPr>
                        </m:ctrlPr>
                      </m:fPr>
                      <m:num>
                        <m:r>
                          <a:rPr lang="fr-FR" sz="1600" b="0" i="1" smtClean="0">
                            <a:latin typeface="Cambria Math" panose="02040503050406030204" pitchFamily="18" charset="0"/>
                          </a:rPr>
                          <m:t>𝑑𝑡</m:t>
                        </m:r>
                      </m:num>
                      <m:den>
                        <m:r>
                          <a:rPr lang="fr-FR" sz="1600" b="0" i="1" smtClean="0">
                            <a:latin typeface="Cambria Math" panose="02040503050406030204" pitchFamily="18" charset="0"/>
                          </a:rPr>
                          <m:t>𝑑𝑟</m:t>
                        </m:r>
                      </m:den>
                    </m:f>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2</m:t>
                                </m:r>
                                <m:r>
                                  <a:rPr lang="fr-FR" sz="1600" b="0" i="1" smtClean="0">
                                    <a:latin typeface="Cambria Math" panose="02040503050406030204" pitchFamily="18" charset="0"/>
                                  </a:rPr>
                                  <m:t>𝑀</m:t>
                                </m:r>
                              </m:num>
                              <m:den>
                                <m:r>
                                  <a:rPr lang="fr-FR" sz="1600" b="0" i="1" smtClean="0">
                                    <a:latin typeface="Cambria Math" panose="02040503050406030204" pitchFamily="18" charset="0"/>
                                  </a:rPr>
                                  <m:t>𝑟</m:t>
                                </m:r>
                              </m:den>
                            </m:f>
                          </m:e>
                        </m:d>
                      </m:e>
                      <m:sup>
                        <m:r>
                          <a:rPr lang="fr-FR" sz="1600" b="0" i="1" smtClean="0">
                            <a:latin typeface="Cambria Math" panose="02040503050406030204" pitchFamily="18" charset="0"/>
                          </a:rPr>
                          <m:t>−1</m:t>
                        </m:r>
                      </m:sup>
                    </m:sSup>
                  </m:oMath>
                </a14:m>
                <a:r>
                  <a:rPr lang="fr-FR" sz="1600" dirty="0"/>
                  <a:t>: on retrouve la nécessité de séparer l’espace temps en deux.</a:t>
                </a:r>
              </a:p>
              <a:p>
                <a:r>
                  <a:rPr lang="fr-FR" sz="1600" dirty="0"/>
                  <a:t>Pour la géodésique entrante, on a </a:t>
                </a:r>
                <a14:m>
                  <m:oMath xmlns:m="http://schemas.openxmlformats.org/officeDocument/2006/math">
                    <m:r>
                      <a:rPr lang="fr-FR" sz="1600" b="0" i="1" smtClean="0">
                        <a:latin typeface="Cambria Math" panose="02040503050406030204" pitchFamily="18" charset="0"/>
                      </a:rPr>
                      <m:t>𝑐𝑠𝑡𝑒</m:t>
                    </m:r>
                    <m:r>
                      <a:rPr lang="fr-FR" sz="1600" b="0" i="1" smtClean="0">
                        <a:latin typeface="Cambria Math" panose="02040503050406030204" pitchFamily="18" charset="0"/>
                      </a:rPr>
                      <m:t>=</m:t>
                    </m:r>
                    <m:r>
                      <a:rPr lang="fr-FR" sz="1600" b="0" i="1" smtClean="0">
                        <a:latin typeface="Cambria Math" panose="02040503050406030204" pitchFamily="18" charset="0"/>
                      </a:rPr>
                      <m:t>𝑡</m:t>
                    </m:r>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𝑟</m:t>
                        </m:r>
                      </m:e>
                      <m:sup>
                        <m:r>
                          <a:rPr lang="fr-FR" sz="1600" b="0" i="1" smtClean="0">
                            <a:latin typeface="Cambria Math" panose="02040503050406030204" pitchFamily="18" charset="0"/>
                          </a:rPr>
                          <m:t>∗</m:t>
                        </m:r>
                      </m:sup>
                    </m:sSup>
                    <m:r>
                      <a:rPr lang="fr-FR" sz="1600" b="0" i="1" smtClean="0">
                        <a:latin typeface="Cambria Math" panose="02040503050406030204" pitchFamily="18" charset="0"/>
                      </a:rPr>
                      <m:t> </m:t>
                    </m:r>
                  </m:oMath>
                </a14:m>
                <a:r>
                  <a:rPr lang="fr-FR" sz="1600" dirty="0"/>
                  <a:t>et pour la sortante </a:t>
                </a:r>
                <a14:m>
                  <m:oMath xmlns:m="http://schemas.openxmlformats.org/officeDocument/2006/math">
                    <m:r>
                      <a:rPr lang="fr-FR" sz="1600" b="0" i="1" smtClean="0">
                        <a:latin typeface="Cambria Math" panose="02040503050406030204" pitchFamily="18" charset="0"/>
                      </a:rPr>
                      <m:t>𝑐𝑠𝑡𝑒</m:t>
                    </m:r>
                    <m:r>
                      <a:rPr lang="fr-FR" sz="1600" b="0" i="1" smtClean="0">
                        <a:latin typeface="Cambria Math" panose="02040503050406030204" pitchFamily="18" charset="0"/>
                      </a:rPr>
                      <m:t>=</m:t>
                    </m:r>
                    <m:r>
                      <a:rPr lang="fr-FR" sz="1600" b="0" i="1" smtClean="0">
                        <a:latin typeface="Cambria Math" panose="02040503050406030204" pitchFamily="18" charset="0"/>
                      </a:rPr>
                      <m:t>𝑡</m:t>
                    </m:r>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𝑟</m:t>
                        </m:r>
                      </m:e>
                      <m:sup>
                        <m:r>
                          <a:rPr lang="fr-FR" sz="1600" b="0" i="1" smtClean="0">
                            <a:latin typeface="Cambria Math" panose="02040503050406030204" pitchFamily="18" charset="0"/>
                          </a:rPr>
                          <m:t>∗</m:t>
                        </m:r>
                      </m:sup>
                    </m:sSup>
                  </m:oMath>
                </a14:m>
                <a:r>
                  <a:rPr lang="fr-FR" sz="1600" dirty="0"/>
                  <a:t> où </a:t>
                </a:r>
                <a14:m>
                  <m:oMath xmlns:m="http://schemas.openxmlformats.org/officeDocument/2006/math">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𝑟</m:t>
                        </m:r>
                      </m:e>
                      <m:sup>
                        <m:r>
                          <a:rPr lang="fr-FR" sz="1600" b="0" i="1" smtClean="0">
                            <a:latin typeface="Cambria Math" panose="02040503050406030204" pitchFamily="18" charset="0"/>
                          </a:rPr>
                          <m:t>∗</m:t>
                        </m:r>
                      </m:sup>
                    </m:sSup>
                  </m:oMath>
                </a14:m>
                <a:r>
                  <a:rPr lang="fr-FR" sz="1600" dirty="0"/>
                  <a:t> est la coordonnée « tortue » introduite précédemment.</a:t>
                </a:r>
              </a:p>
              <a:p>
                <a:r>
                  <a:rPr lang="fr-FR" sz="1600" dirty="0"/>
                  <a:t>On a donc:  pour </a:t>
                </a:r>
                <a14:m>
                  <m:oMath xmlns:m="http://schemas.openxmlformats.org/officeDocument/2006/math">
                    <m:r>
                      <a:rPr lang="fr-FR" sz="1400" b="0" i="1" smtClean="0">
                        <a:latin typeface="Cambria Math" panose="02040503050406030204" pitchFamily="18" charset="0"/>
                      </a:rPr>
                      <m:t>𝑅</m:t>
                    </m:r>
                    <m:r>
                      <a:rPr lang="fr-FR" sz="1400" b="0" i="1" smtClean="0">
                        <a:latin typeface="Cambria Math" panose="02040503050406030204" pitchFamily="18" charset="0"/>
                      </a:rPr>
                      <m:t>&gt;2</m:t>
                    </m:r>
                    <m:r>
                      <a:rPr lang="fr-FR" sz="1400" b="0" i="1" smtClean="0">
                        <a:latin typeface="Cambria Math" panose="02040503050406030204" pitchFamily="18" charset="0"/>
                      </a:rPr>
                      <m:t>𝑀</m:t>
                    </m:r>
                    <m:r>
                      <a:rPr lang="fr-FR" sz="1400" b="0" i="1" smtClean="0">
                        <a:latin typeface="Cambria Math" panose="02040503050406030204" pitchFamily="18" charset="0"/>
                      </a:rPr>
                      <m:t> :</m:t>
                    </m:r>
                    <m:r>
                      <a:rPr lang="fr-FR" sz="1400" b="0" i="1" smtClean="0">
                        <a:latin typeface="Cambria Math" panose="02040503050406030204" pitchFamily="18" charset="0"/>
                      </a:rPr>
                      <m:t>𝑡</m:t>
                    </m:r>
                    <m:r>
                      <a:rPr lang="fr-FR" sz="1400" b="0" i="1" smtClean="0">
                        <a:latin typeface="Cambria Math" panose="02040503050406030204" pitchFamily="18" charset="0"/>
                      </a:rPr>
                      <m:t>=</m:t>
                    </m:r>
                    <m:sSub>
                      <m:sSubPr>
                        <m:ctrlPr>
                          <a:rPr lang="fr-FR" sz="1400" b="0" i="1" smtClean="0">
                            <a:latin typeface="Cambria Math" panose="02040503050406030204" pitchFamily="18" charset="0"/>
                          </a:rPr>
                        </m:ctrlPr>
                      </m:sSubPr>
                      <m:e>
                        <m:r>
                          <a:rPr lang="fr-FR" sz="1400" b="0" i="1" smtClean="0">
                            <a:latin typeface="Cambria Math" panose="02040503050406030204" pitchFamily="18" charset="0"/>
                          </a:rPr>
                          <m:t>𝑡</m:t>
                        </m:r>
                      </m:e>
                      <m:sub>
                        <m:r>
                          <a:rPr lang="fr-FR" sz="1400" b="0" i="1" smtClean="0">
                            <a:latin typeface="Cambria Math" panose="02040503050406030204" pitchFamily="18" charset="0"/>
                          </a:rPr>
                          <m:t>𝑖𝑛𝑖𝑡</m:t>
                        </m:r>
                      </m:sub>
                    </m:sSub>
                    <m:r>
                      <a:rPr lang="fr-FR" sz="1400" b="0" i="1" smtClean="0">
                        <a:latin typeface="Cambria Math" panose="02040503050406030204" pitchFamily="18" charset="0"/>
                      </a:rPr>
                      <m:t>+</m:t>
                    </m:r>
                    <m:r>
                      <a:rPr lang="fr-FR" sz="1400" b="0" i="1" smtClean="0">
                        <a:latin typeface="Cambria Math" panose="02040503050406030204" pitchFamily="18" charset="0"/>
                      </a:rPr>
                      <m:t>𝑟</m:t>
                    </m:r>
                    <m:r>
                      <a:rPr lang="fr-FR" sz="1400" b="0" i="1" smtClean="0">
                        <a:latin typeface="Cambria Math" panose="02040503050406030204" pitchFamily="18" charset="0"/>
                      </a:rPr>
                      <m:t>−</m:t>
                    </m:r>
                    <m:sSub>
                      <m:sSubPr>
                        <m:ctrlPr>
                          <a:rPr lang="fr-FR" sz="1400" b="0" i="1" smtClean="0">
                            <a:latin typeface="Cambria Math" panose="02040503050406030204" pitchFamily="18" charset="0"/>
                          </a:rPr>
                        </m:ctrlPr>
                      </m:sSubPr>
                      <m:e>
                        <m:r>
                          <a:rPr lang="fr-FR" sz="1400" b="0" i="1" smtClean="0">
                            <a:latin typeface="Cambria Math" panose="02040503050406030204" pitchFamily="18" charset="0"/>
                          </a:rPr>
                          <m:t>𝑟</m:t>
                        </m:r>
                      </m:e>
                      <m:sub>
                        <m:r>
                          <a:rPr lang="fr-FR" sz="1400" b="0" i="1" smtClean="0">
                            <a:latin typeface="Cambria Math" panose="02040503050406030204" pitchFamily="18" charset="0"/>
                          </a:rPr>
                          <m:t>𝑖𝑛𝑖𝑡</m:t>
                        </m:r>
                      </m:sub>
                    </m:sSub>
                    <m:r>
                      <a:rPr lang="fr-FR" sz="1400" b="0" i="1" smtClean="0">
                        <a:latin typeface="Cambria Math" panose="02040503050406030204" pitchFamily="18" charset="0"/>
                      </a:rPr>
                      <m:t>+2</m:t>
                    </m:r>
                    <m:r>
                      <a:rPr lang="fr-FR" sz="1400" b="0" i="1" smtClean="0">
                        <a:latin typeface="Cambria Math" panose="02040503050406030204" pitchFamily="18" charset="0"/>
                      </a:rPr>
                      <m:t>𝑀𝑙𝑜𝑔</m:t>
                    </m:r>
                    <m:r>
                      <a:rPr lang="fr-FR" sz="1400" b="0" i="1" smtClean="0">
                        <a:latin typeface="Cambria Math" panose="02040503050406030204" pitchFamily="18" charset="0"/>
                      </a:rPr>
                      <m:t>(</m:t>
                    </m:r>
                    <m:f>
                      <m:fPr>
                        <m:ctrlPr>
                          <a:rPr lang="fr-FR" sz="1400" b="0" i="1" smtClean="0">
                            <a:latin typeface="Cambria Math" panose="02040503050406030204" pitchFamily="18" charset="0"/>
                          </a:rPr>
                        </m:ctrlPr>
                      </m:fPr>
                      <m:num>
                        <m:box>
                          <m:boxPr>
                            <m:ctrlPr>
                              <a:rPr lang="fr-FR" sz="1400" b="0" i="1" smtClean="0">
                                <a:latin typeface="Cambria Math" panose="02040503050406030204" pitchFamily="18" charset="0"/>
                              </a:rPr>
                            </m:ctrlPr>
                          </m:boxPr>
                          <m:e>
                            <m:argPr>
                              <m:argSz m:val="-1"/>
                            </m:argPr>
                            <m:f>
                              <m:fPr>
                                <m:ctrlPr>
                                  <a:rPr lang="fr-FR" sz="1400" b="0" i="1" smtClean="0">
                                    <a:latin typeface="Cambria Math" panose="02040503050406030204" pitchFamily="18" charset="0"/>
                                  </a:rPr>
                                </m:ctrlPr>
                              </m:fPr>
                              <m:num>
                                <m:r>
                                  <a:rPr lang="fr-FR" sz="1400" b="0" i="1" smtClean="0">
                                    <a:latin typeface="Cambria Math" panose="02040503050406030204" pitchFamily="18" charset="0"/>
                                  </a:rPr>
                                  <m:t>𝑟</m:t>
                                </m:r>
                              </m:num>
                              <m:den>
                                <m:r>
                                  <a:rPr lang="fr-FR" sz="1400" b="0" i="1" smtClean="0">
                                    <a:latin typeface="Cambria Math" panose="02040503050406030204" pitchFamily="18" charset="0"/>
                                  </a:rPr>
                                  <m:t>2</m:t>
                                </m:r>
                                <m:r>
                                  <a:rPr lang="fr-FR" sz="1400" b="0" i="1" smtClean="0">
                                    <a:latin typeface="Cambria Math" panose="02040503050406030204" pitchFamily="18" charset="0"/>
                                  </a:rPr>
                                  <m:t>𝑀</m:t>
                                </m:r>
                              </m:den>
                            </m:f>
                            <m:r>
                              <a:rPr lang="fr-FR" sz="1400" b="0" i="1" smtClean="0">
                                <a:latin typeface="Cambria Math" panose="02040503050406030204" pitchFamily="18" charset="0"/>
                              </a:rPr>
                              <m:t>−1</m:t>
                            </m:r>
                          </m:e>
                        </m:box>
                      </m:num>
                      <m:den>
                        <m:box>
                          <m:boxPr>
                            <m:ctrlPr>
                              <a:rPr lang="fr-FR" sz="1400" b="0" i="1" smtClean="0">
                                <a:latin typeface="Cambria Math" panose="02040503050406030204" pitchFamily="18" charset="0"/>
                              </a:rPr>
                            </m:ctrlPr>
                          </m:boxPr>
                          <m:e>
                            <m:argPr>
                              <m:argSz m:val="-1"/>
                            </m:argPr>
                            <m:f>
                              <m:fPr>
                                <m:ctrlPr>
                                  <a:rPr lang="fr-FR" sz="1400" b="0" i="1" smtClean="0">
                                    <a:latin typeface="Cambria Math" panose="02040503050406030204" pitchFamily="18" charset="0"/>
                                  </a:rPr>
                                </m:ctrlPr>
                              </m:fPr>
                              <m:num>
                                <m:sSub>
                                  <m:sSubPr>
                                    <m:ctrlPr>
                                      <a:rPr lang="fr-FR" sz="1400" b="0" i="1" smtClean="0">
                                        <a:latin typeface="Cambria Math" panose="02040503050406030204" pitchFamily="18" charset="0"/>
                                      </a:rPr>
                                    </m:ctrlPr>
                                  </m:sSubPr>
                                  <m:e>
                                    <m:r>
                                      <a:rPr lang="fr-FR" sz="1400" b="0" i="1" smtClean="0">
                                        <a:latin typeface="Cambria Math" panose="02040503050406030204" pitchFamily="18" charset="0"/>
                                      </a:rPr>
                                      <m:t>𝑅</m:t>
                                    </m:r>
                                  </m:e>
                                  <m:sub>
                                    <m:r>
                                      <a:rPr lang="fr-FR" sz="1400" b="0" i="1" smtClean="0">
                                        <a:latin typeface="Cambria Math" panose="02040503050406030204" pitchFamily="18" charset="0"/>
                                      </a:rPr>
                                      <m:t>𝑖𝑛𝑖𝑡</m:t>
                                    </m:r>
                                  </m:sub>
                                </m:sSub>
                              </m:num>
                              <m:den>
                                <m:r>
                                  <a:rPr lang="fr-FR" sz="1400" b="0" i="1" smtClean="0">
                                    <a:latin typeface="Cambria Math" panose="02040503050406030204" pitchFamily="18" charset="0"/>
                                  </a:rPr>
                                  <m:t>2</m:t>
                                </m:r>
                                <m:r>
                                  <a:rPr lang="fr-FR" sz="1400" b="0" i="1" smtClean="0">
                                    <a:latin typeface="Cambria Math" panose="02040503050406030204" pitchFamily="18" charset="0"/>
                                  </a:rPr>
                                  <m:t>𝑀</m:t>
                                </m:r>
                              </m:den>
                            </m:f>
                            <m:r>
                              <a:rPr lang="fr-FR" sz="1400" b="0" i="1" smtClean="0">
                                <a:latin typeface="Cambria Math" panose="02040503050406030204" pitchFamily="18" charset="0"/>
                              </a:rPr>
                              <m:t>−1</m:t>
                            </m:r>
                          </m:e>
                        </m:box>
                      </m:den>
                    </m:f>
                    <m:r>
                      <a:rPr lang="fr-FR" sz="1400" b="0" i="1" smtClean="0">
                        <a:latin typeface="Cambria Math" panose="02040503050406030204" pitchFamily="18" charset="0"/>
                      </a:rPr>
                      <m:t>) </m:t>
                    </m:r>
                  </m:oMath>
                </a14:m>
                <a:r>
                  <a:rPr lang="fr-FR" sz="1600" dirty="0"/>
                  <a:t>pour une branche et </a:t>
                </a:r>
                <a14:m>
                  <m:oMath xmlns:m="http://schemas.openxmlformats.org/officeDocument/2006/math">
                    <m:r>
                      <a:rPr lang="fr-FR" sz="1400" i="1">
                        <a:latin typeface="Cambria Math" panose="02040503050406030204" pitchFamily="18" charset="0"/>
                      </a:rPr>
                      <m:t>𝑡</m:t>
                    </m:r>
                    <m:r>
                      <a:rPr lang="fr-FR" sz="1400" i="1">
                        <a:latin typeface="Cambria Math" panose="02040503050406030204" pitchFamily="18" charset="0"/>
                      </a:rPr>
                      <m:t>=</m:t>
                    </m:r>
                    <m:sSub>
                      <m:sSubPr>
                        <m:ctrlPr>
                          <a:rPr lang="fr-FR" sz="1400" i="1">
                            <a:latin typeface="Cambria Math" panose="02040503050406030204" pitchFamily="18" charset="0"/>
                          </a:rPr>
                        </m:ctrlPr>
                      </m:sSubPr>
                      <m:e>
                        <m:r>
                          <a:rPr lang="fr-FR" sz="1400" i="1">
                            <a:latin typeface="Cambria Math" panose="02040503050406030204" pitchFamily="18" charset="0"/>
                          </a:rPr>
                          <m:t>𝑡</m:t>
                        </m:r>
                      </m:e>
                      <m:sub>
                        <m:r>
                          <a:rPr lang="fr-FR" sz="1400" i="1">
                            <a:latin typeface="Cambria Math" panose="02040503050406030204" pitchFamily="18" charset="0"/>
                          </a:rPr>
                          <m:t>𝑖𝑛𝑖𝑡</m:t>
                        </m:r>
                      </m:sub>
                    </m:sSub>
                    <m:r>
                      <a:rPr lang="fr-FR" sz="1400" b="0" i="1" smtClean="0">
                        <a:latin typeface="Cambria Math" panose="02040503050406030204" pitchFamily="18" charset="0"/>
                      </a:rPr>
                      <m:t>−</m:t>
                    </m:r>
                    <m:r>
                      <a:rPr lang="fr-FR" sz="1400" i="1">
                        <a:latin typeface="Cambria Math" panose="02040503050406030204" pitchFamily="18" charset="0"/>
                      </a:rPr>
                      <m:t>𝑟</m:t>
                    </m:r>
                    <m:r>
                      <a:rPr lang="fr-FR" sz="1400" b="0" i="1" smtClean="0">
                        <a:latin typeface="Cambria Math" panose="02040503050406030204" pitchFamily="18" charset="0"/>
                      </a:rPr>
                      <m:t>+</m:t>
                    </m:r>
                    <m:sSub>
                      <m:sSubPr>
                        <m:ctrlPr>
                          <a:rPr lang="fr-FR" sz="1400" i="1">
                            <a:latin typeface="Cambria Math" panose="02040503050406030204" pitchFamily="18" charset="0"/>
                          </a:rPr>
                        </m:ctrlPr>
                      </m:sSubPr>
                      <m:e>
                        <m:r>
                          <a:rPr lang="fr-FR" sz="1400" i="1">
                            <a:latin typeface="Cambria Math" panose="02040503050406030204" pitchFamily="18" charset="0"/>
                          </a:rPr>
                          <m:t>𝑟</m:t>
                        </m:r>
                      </m:e>
                      <m:sub>
                        <m:r>
                          <a:rPr lang="fr-FR" sz="1400" i="1">
                            <a:latin typeface="Cambria Math" panose="02040503050406030204" pitchFamily="18" charset="0"/>
                          </a:rPr>
                          <m:t>𝑖𝑛𝑖𝑡</m:t>
                        </m:r>
                      </m:sub>
                    </m:sSub>
                    <m:r>
                      <a:rPr lang="fr-FR" sz="1400" i="1">
                        <a:latin typeface="Cambria Math" panose="02040503050406030204" pitchFamily="18" charset="0"/>
                      </a:rPr>
                      <m:t>+2</m:t>
                    </m:r>
                    <m:r>
                      <a:rPr lang="fr-FR" sz="1400" i="1">
                        <a:latin typeface="Cambria Math" panose="02040503050406030204" pitchFamily="18" charset="0"/>
                      </a:rPr>
                      <m:t>𝑀𝑙𝑜𝑔</m:t>
                    </m:r>
                    <m:r>
                      <a:rPr lang="fr-FR" sz="1400" i="1">
                        <a:latin typeface="Cambria Math" panose="02040503050406030204" pitchFamily="18" charset="0"/>
                      </a:rPr>
                      <m:t>(</m:t>
                    </m:r>
                    <m:f>
                      <m:fPr>
                        <m:ctrlPr>
                          <a:rPr lang="fr-FR" sz="1400" i="1">
                            <a:latin typeface="Cambria Math" panose="02040503050406030204" pitchFamily="18" charset="0"/>
                          </a:rPr>
                        </m:ctrlPr>
                      </m:fPr>
                      <m:num>
                        <m:box>
                          <m:boxPr>
                            <m:ctrlPr>
                              <a:rPr lang="fr-FR" sz="1400" i="1">
                                <a:latin typeface="Cambria Math" panose="02040503050406030204" pitchFamily="18" charset="0"/>
                              </a:rPr>
                            </m:ctrlPr>
                          </m:boxPr>
                          <m:e>
                            <m:argPr>
                              <m:argSz m:val="-1"/>
                            </m:argPr>
                            <m:f>
                              <m:fPr>
                                <m:ctrlPr>
                                  <a:rPr lang="fr-FR" sz="1400" i="1">
                                    <a:latin typeface="Cambria Math" panose="02040503050406030204" pitchFamily="18" charset="0"/>
                                  </a:rPr>
                                </m:ctrlPr>
                              </m:fPr>
                              <m:num>
                                <m:r>
                                  <a:rPr lang="fr-FR" sz="1400" i="1">
                                    <a:latin typeface="Cambria Math" panose="02040503050406030204" pitchFamily="18" charset="0"/>
                                  </a:rPr>
                                  <m:t>𝑟</m:t>
                                </m:r>
                              </m:num>
                              <m:den>
                                <m:r>
                                  <a:rPr lang="fr-FR" sz="1400" i="1">
                                    <a:latin typeface="Cambria Math" panose="02040503050406030204" pitchFamily="18" charset="0"/>
                                  </a:rPr>
                                  <m:t>2</m:t>
                                </m:r>
                                <m:r>
                                  <a:rPr lang="fr-FR" sz="1400" i="1">
                                    <a:latin typeface="Cambria Math" panose="02040503050406030204" pitchFamily="18" charset="0"/>
                                  </a:rPr>
                                  <m:t>𝑀</m:t>
                                </m:r>
                              </m:den>
                            </m:f>
                            <m:r>
                              <a:rPr lang="fr-FR" sz="1400" i="1">
                                <a:latin typeface="Cambria Math" panose="02040503050406030204" pitchFamily="18" charset="0"/>
                              </a:rPr>
                              <m:t>−1</m:t>
                            </m:r>
                          </m:e>
                        </m:box>
                      </m:num>
                      <m:den>
                        <m:box>
                          <m:boxPr>
                            <m:ctrlPr>
                              <a:rPr lang="fr-FR" sz="1400" i="1">
                                <a:latin typeface="Cambria Math" panose="02040503050406030204" pitchFamily="18" charset="0"/>
                              </a:rPr>
                            </m:ctrlPr>
                          </m:boxPr>
                          <m:e>
                            <m:argPr>
                              <m:argSz m:val="-1"/>
                            </m:argPr>
                            <m:f>
                              <m:fPr>
                                <m:ctrlPr>
                                  <a:rPr lang="fr-FR" sz="1400" i="1">
                                    <a:latin typeface="Cambria Math" panose="02040503050406030204" pitchFamily="18" charset="0"/>
                                  </a:rPr>
                                </m:ctrlPr>
                              </m:fPr>
                              <m:num>
                                <m:sSub>
                                  <m:sSubPr>
                                    <m:ctrlPr>
                                      <a:rPr lang="fr-FR" sz="1400" i="1">
                                        <a:latin typeface="Cambria Math" panose="02040503050406030204" pitchFamily="18" charset="0"/>
                                      </a:rPr>
                                    </m:ctrlPr>
                                  </m:sSubPr>
                                  <m:e>
                                    <m:r>
                                      <a:rPr lang="fr-FR" sz="1400" i="1">
                                        <a:latin typeface="Cambria Math" panose="02040503050406030204" pitchFamily="18" charset="0"/>
                                      </a:rPr>
                                      <m:t>𝑅</m:t>
                                    </m:r>
                                  </m:e>
                                  <m:sub>
                                    <m:r>
                                      <a:rPr lang="fr-FR" sz="1400" i="1">
                                        <a:latin typeface="Cambria Math" panose="02040503050406030204" pitchFamily="18" charset="0"/>
                                      </a:rPr>
                                      <m:t>𝑖𝑛𝑖𝑡</m:t>
                                    </m:r>
                                  </m:sub>
                                </m:sSub>
                              </m:num>
                              <m:den>
                                <m:r>
                                  <a:rPr lang="fr-FR" sz="1400" i="1">
                                    <a:latin typeface="Cambria Math" panose="02040503050406030204" pitchFamily="18" charset="0"/>
                                  </a:rPr>
                                  <m:t>2</m:t>
                                </m:r>
                                <m:r>
                                  <a:rPr lang="fr-FR" sz="1400" i="1">
                                    <a:latin typeface="Cambria Math" panose="02040503050406030204" pitchFamily="18" charset="0"/>
                                  </a:rPr>
                                  <m:t>𝑀</m:t>
                                </m:r>
                              </m:den>
                            </m:f>
                            <m:r>
                              <a:rPr lang="fr-FR" sz="1400" i="1">
                                <a:latin typeface="Cambria Math" panose="02040503050406030204" pitchFamily="18" charset="0"/>
                              </a:rPr>
                              <m:t>−1</m:t>
                            </m:r>
                          </m:e>
                        </m:box>
                      </m:den>
                    </m:f>
                    <m:r>
                      <a:rPr lang="fr-FR" sz="1400" i="1">
                        <a:latin typeface="Cambria Math" panose="02040503050406030204" pitchFamily="18" charset="0"/>
                      </a:rPr>
                      <m:t>)</m:t>
                    </m:r>
                  </m:oMath>
                </a14:m>
                <a:r>
                  <a:rPr lang="fr-FR" sz="1600" dirty="0"/>
                  <a:t> pour la deuxième.</a:t>
                </a:r>
              </a:p>
              <a:p>
                <a:r>
                  <a:rPr lang="fr-FR" sz="1600" dirty="0"/>
                  <a:t>Pour </a:t>
                </a:r>
                <a14:m>
                  <m:oMath xmlns:m="http://schemas.openxmlformats.org/officeDocument/2006/math">
                    <m:r>
                      <a:rPr lang="fr-FR" sz="1400" b="0" i="1" smtClean="0">
                        <a:latin typeface="Cambria Math" panose="02040503050406030204" pitchFamily="18" charset="0"/>
                      </a:rPr>
                      <m:t>𝑅</m:t>
                    </m:r>
                    <m:r>
                      <a:rPr lang="fr-FR" sz="1400" b="0" i="1" smtClean="0">
                        <a:latin typeface="Cambria Math" panose="02040503050406030204" pitchFamily="18" charset="0"/>
                      </a:rPr>
                      <m:t>&lt;2</m:t>
                    </m:r>
                    <m:r>
                      <a:rPr lang="fr-FR" sz="1400" b="0" i="1" smtClean="0">
                        <a:latin typeface="Cambria Math" panose="02040503050406030204" pitchFamily="18" charset="0"/>
                      </a:rPr>
                      <m:t>𝑀</m:t>
                    </m:r>
                    <m:r>
                      <a:rPr lang="fr-FR" sz="1400" b="0" i="1" smtClean="0">
                        <a:latin typeface="Cambria Math" panose="02040503050406030204" pitchFamily="18" charset="0"/>
                      </a:rPr>
                      <m:t>:</m:t>
                    </m:r>
                    <m:r>
                      <a:rPr lang="fr-FR" sz="1400" i="1">
                        <a:latin typeface="Cambria Math" panose="02040503050406030204" pitchFamily="18" charset="0"/>
                      </a:rPr>
                      <m:t>𝑡</m:t>
                    </m:r>
                    <m:r>
                      <a:rPr lang="fr-FR" sz="1400" i="1">
                        <a:latin typeface="Cambria Math" panose="02040503050406030204" pitchFamily="18" charset="0"/>
                      </a:rPr>
                      <m:t>=</m:t>
                    </m:r>
                    <m:sSub>
                      <m:sSubPr>
                        <m:ctrlPr>
                          <a:rPr lang="fr-FR" sz="1400" i="1">
                            <a:latin typeface="Cambria Math" panose="02040503050406030204" pitchFamily="18" charset="0"/>
                          </a:rPr>
                        </m:ctrlPr>
                      </m:sSubPr>
                      <m:e>
                        <m:r>
                          <a:rPr lang="fr-FR" sz="1400" i="1">
                            <a:latin typeface="Cambria Math" panose="02040503050406030204" pitchFamily="18" charset="0"/>
                          </a:rPr>
                          <m:t>𝑡</m:t>
                        </m:r>
                      </m:e>
                      <m:sub>
                        <m:r>
                          <a:rPr lang="fr-FR" sz="1400" i="1">
                            <a:latin typeface="Cambria Math" panose="02040503050406030204" pitchFamily="18" charset="0"/>
                          </a:rPr>
                          <m:t>𝑖𝑛𝑖𝑡</m:t>
                        </m:r>
                      </m:sub>
                    </m:sSub>
                    <m:r>
                      <a:rPr lang="fr-FR" sz="1400" i="1">
                        <a:latin typeface="Cambria Math" panose="02040503050406030204" pitchFamily="18" charset="0"/>
                      </a:rPr>
                      <m:t>+</m:t>
                    </m:r>
                    <m:r>
                      <a:rPr lang="fr-FR" sz="1400" i="1">
                        <a:latin typeface="Cambria Math" panose="02040503050406030204" pitchFamily="18" charset="0"/>
                      </a:rPr>
                      <m:t>𝑟</m:t>
                    </m:r>
                    <m:r>
                      <a:rPr lang="fr-FR" sz="1400" i="1">
                        <a:latin typeface="Cambria Math" panose="02040503050406030204" pitchFamily="18" charset="0"/>
                      </a:rPr>
                      <m:t>−</m:t>
                    </m:r>
                    <m:sSub>
                      <m:sSubPr>
                        <m:ctrlPr>
                          <a:rPr lang="fr-FR" sz="1400" i="1">
                            <a:latin typeface="Cambria Math" panose="02040503050406030204" pitchFamily="18" charset="0"/>
                          </a:rPr>
                        </m:ctrlPr>
                      </m:sSubPr>
                      <m:e>
                        <m:r>
                          <a:rPr lang="fr-FR" sz="1400" i="1">
                            <a:latin typeface="Cambria Math" panose="02040503050406030204" pitchFamily="18" charset="0"/>
                          </a:rPr>
                          <m:t>𝑟</m:t>
                        </m:r>
                      </m:e>
                      <m:sub>
                        <m:r>
                          <a:rPr lang="fr-FR" sz="1400" i="1">
                            <a:latin typeface="Cambria Math" panose="02040503050406030204" pitchFamily="18" charset="0"/>
                          </a:rPr>
                          <m:t>𝑖𝑛𝑖𝑡</m:t>
                        </m:r>
                      </m:sub>
                    </m:sSub>
                    <m:r>
                      <a:rPr lang="fr-FR" sz="1400" i="1">
                        <a:latin typeface="Cambria Math" panose="02040503050406030204" pitchFamily="18" charset="0"/>
                      </a:rPr>
                      <m:t>+2</m:t>
                    </m:r>
                    <m:r>
                      <a:rPr lang="fr-FR" sz="1400" i="1">
                        <a:latin typeface="Cambria Math" panose="02040503050406030204" pitchFamily="18" charset="0"/>
                      </a:rPr>
                      <m:t>𝑀𝑙𝑜𝑔</m:t>
                    </m:r>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b="0" i="1" smtClean="0">
                            <a:latin typeface="Cambria Math" panose="02040503050406030204" pitchFamily="18" charset="0"/>
                          </a:rPr>
                          <m:t>1−</m:t>
                        </m:r>
                        <m:box>
                          <m:boxPr>
                            <m:ctrlPr>
                              <a:rPr lang="fr-FR" sz="1400" i="1">
                                <a:latin typeface="Cambria Math" panose="02040503050406030204" pitchFamily="18" charset="0"/>
                              </a:rPr>
                            </m:ctrlPr>
                          </m:boxPr>
                          <m:e>
                            <m:argPr>
                              <m:argSz m:val="-1"/>
                            </m:argPr>
                            <m:f>
                              <m:fPr>
                                <m:ctrlPr>
                                  <a:rPr lang="fr-FR" sz="1400" i="1">
                                    <a:latin typeface="Cambria Math" panose="02040503050406030204" pitchFamily="18" charset="0"/>
                                  </a:rPr>
                                </m:ctrlPr>
                              </m:fPr>
                              <m:num>
                                <m:r>
                                  <a:rPr lang="fr-FR" sz="1400" i="1">
                                    <a:latin typeface="Cambria Math" panose="02040503050406030204" pitchFamily="18" charset="0"/>
                                  </a:rPr>
                                  <m:t>𝑟</m:t>
                                </m:r>
                              </m:num>
                              <m:den>
                                <m:r>
                                  <a:rPr lang="fr-FR" sz="1400" i="1">
                                    <a:latin typeface="Cambria Math" panose="02040503050406030204" pitchFamily="18" charset="0"/>
                                  </a:rPr>
                                  <m:t>2</m:t>
                                </m:r>
                                <m:r>
                                  <a:rPr lang="fr-FR" sz="1400" i="1">
                                    <a:latin typeface="Cambria Math" panose="02040503050406030204" pitchFamily="18" charset="0"/>
                                  </a:rPr>
                                  <m:t>𝑀</m:t>
                                </m:r>
                              </m:den>
                            </m:f>
                          </m:e>
                        </m:box>
                      </m:num>
                      <m:den>
                        <m:box>
                          <m:boxPr>
                            <m:ctrlPr>
                              <a:rPr lang="fr-FR" sz="1400" i="1">
                                <a:latin typeface="Cambria Math" panose="02040503050406030204" pitchFamily="18" charset="0"/>
                              </a:rPr>
                            </m:ctrlPr>
                          </m:boxPr>
                          <m:e>
                            <m:argPr>
                              <m:argSz m:val="-1"/>
                            </m:argPr>
                            <m:r>
                              <m:rPr>
                                <m:brk m:alnAt="63"/>
                              </m:rPr>
                              <a:rPr lang="fr-FR" sz="1400" b="0" i="1" smtClean="0">
                                <a:latin typeface="Cambria Math" panose="02040503050406030204" pitchFamily="18" charset="0"/>
                              </a:rPr>
                              <m:t>1</m:t>
                            </m:r>
                            <m:r>
                              <a:rPr lang="fr-FR" sz="1400" b="0" i="1" smtClean="0">
                                <a:latin typeface="Cambria Math" panose="02040503050406030204" pitchFamily="18" charset="0"/>
                              </a:rPr>
                              <m:t>−</m:t>
                            </m:r>
                            <m:f>
                              <m:fPr>
                                <m:ctrlPr>
                                  <a:rPr lang="fr-FR" sz="1400" i="1">
                                    <a:latin typeface="Cambria Math" panose="02040503050406030204" pitchFamily="18" charset="0"/>
                                  </a:rPr>
                                </m:ctrlPr>
                              </m:fPr>
                              <m:num>
                                <m:sSub>
                                  <m:sSubPr>
                                    <m:ctrlPr>
                                      <a:rPr lang="fr-FR" sz="1400" i="1">
                                        <a:latin typeface="Cambria Math" panose="02040503050406030204" pitchFamily="18" charset="0"/>
                                      </a:rPr>
                                    </m:ctrlPr>
                                  </m:sSubPr>
                                  <m:e>
                                    <m:r>
                                      <a:rPr lang="fr-FR" sz="1400" i="1">
                                        <a:latin typeface="Cambria Math" panose="02040503050406030204" pitchFamily="18" charset="0"/>
                                      </a:rPr>
                                      <m:t>𝑅</m:t>
                                    </m:r>
                                  </m:e>
                                  <m:sub>
                                    <m:r>
                                      <a:rPr lang="fr-FR" sz="1400" i="1">
                                        <a:latin typeface="Cambria Math" panose="02040503050406030204" pitchFamily="18" charset="0"/>
                                      </a:rPr>
                                      <m:t>𝑖𝑛𝑖𝑡</m:t>
                                    </m:r>
                                  </m:sub>
                                </m:sSub>
                              </m:num>
                              <m:den>
                                <m:r>
                                  <a:rPr lang="fr-FR" sz="1400" i="1">
                                    <a:latin typeface="Cambria Math" panose="02040503050406030204" pitchFamily="18" charset="0"/>
                                  </a:rPr>
                                  <m:t>2</m:t>
                                </m:r>
                                <m:r>
                                  <a:rPr lang="fr-FR" sz="1400" i="1">
                                    <a:latin typeface="Cambria Math" panose="02040503050406030204" pitchFamily="18" charset="0"/>
                                  </a:rPr>
                                  <m:t>𝑀</m:t>
                                </m:r>
                              </m:den>
                            </m:f>
                          </m:e>
                        </m:box>
                      </m:den>
                    </m:f>
                    <m:r>
                      <a:rPr lang="fr-FR" sz="1400" i="1">
                        <a:latin typeface="Cambria Math" panose="02040503050406030204" pitchFamily="18" charset="0"/>
                      </a:rPr>
                      <m:t>)</m:t>
                    </m:r>
                  </m:oMath>
                </a14:m>
                <a:r>
                  <a:rPr lang="fr-FR" sz="1400" dirty="0"/>
                  <a:t> </a:t>
                </a:r>
                <a:r>
                  <a:rPr lang="fr-FR" sz="1600" dirty="0"/>
                  <a:t>pour une branche et </a:t>
                </a:r>
                <a14:m>
                  <m:oMath xmlns:m="http://schemas.openxmlformats.org/officeDocument/2006/math">
                    <m:r>
                      <a:rPr lang="fr-FR" sz="1400" i="1">
                        <a:latin typeface="Cambria Math" panose="02040503050406030204" pitchFamily="18" charset="0"/>
                      </a:rPr>
                      <m:t>𝑡</m:t>
                    </m:r>
                    <m:r>
                      <a:rPr lang="fr-FR" sz="1400" i="1">
                        <a:latin typeface="Cambria Math" panose="02040503050406030204" pitchFamily="18" charset="0"/>
                      </a:rPr>
                      <m:t>=</m:t>
                    </m:r>
                    <m:sSub>
                      <m:sSubPr>
                        <m:ctrlPr>
                          <a:rPr lang="fr-FR" sz="1400" i="1">
                            <a:latin typeface="Cambria Math" panose="02040503050406030204" pitchFamily="18" charset="0"/>
                          </a:rPr>
                        </m:ctrlPr>
                      </m:sSubPr>
                      <m:e>
                        <m:r>
                          <a:rPr lang="fr-FR" sz="1400" i="1">
                            <a:latin typeface="Cambria Math" panose="02040503050406030204" pitchFamily="18" charset="0"/>
                          </a:rPr>
                          <m:t>𝑡</m:t>
                        </m:r>
                      </m:e>
                      <m:sub>
                        <m:r>
                          <a:rPr lang="fr-FR" sz="1400" i="1">
                            <a:latin typeface="Cambria Math" panose="02040503050406030204" pitchFamily="18" charset="0"/>
                          </a:rPr>
                          <m:t>𝑖𝑛𝑖𝑡</m:t>
                        </m:r>
                      </m:sub>
                    </m:sSub>
                    <m:r>
                      <a:rPr lang="fr-FR" sz="1400" i="1">
                        <a:latin typeface="Cambria Math" panose="02040503050406030204" pitchFamily="18" charset="0"/>
                      </a:rPr>
                      <m:t>+</m:t>
                    </m:r>
                    <m:r>
                      <a:rPr lang="fr-FR" sz="1400" i="1">
                        <a:latin typeface="Cambria Math" panose="02040503050406030204" pitchFamily="18" charset="0"/>
                      </a:rPr>
                      <m:t>𝑟</m:t>
                    </m:r>
                    <m:r>
                      <a:rPr lang="fr-FR" sz="1400" i="1">
                        <a:latin typeface="Cambria Math" panose="02040503050406030204" pitchFamily="18" charset="0"/>
                      </a:rPr>
                      <m:t>−</m:t>
                    </m:r>
                    <m:sSub>
                      <m:sSubPr>
                        <m:ctrlPr>
                          <a:rPr lang="fr-FR" sz="1400" i="1">
                            <a:latin typeface="Cambria Math" panose="02040503050406030204" pitchFamily="18" charset="0"/>
                          </a:rPr>
                        </m:ctrlPr>
                      </m:sSubPr>
                      <m:e>
                        <m:r>
                          <a:rPr lang="fr-FR" sz="1400" i="1">
                            <a:latin typeface="Cambria Math" panose="02040503050406030204" pitchFamily="18" charset="0"/>
                          </a:rPr>
                          <m:t>𝑟</m:t>
                        </m:r>
                      </m:e>
                      <m:sub>
                        <m:r>
                          <a:rPr lang="fr-FR" sz="1400" i="1">
                            <a:latin typeface="Cambria Math" panose="02040503050406030204" pitchFamily="18" charset="0"/>
                          </a:rPr>
                          <m:t>𝑖𝑛𝑖𝑡</m:t>
                        </m:r>
                      </m:sub>
                    </m:sSub>
                    <m:r>
                      <a:rPr lang="fr-FR" sz="1400" i="1">
                        <a:latin typeface="Cambria Math" panose="02040503050406030204" pitchFamily="18" charset="0"/>
                      </a:rPr>
                      <m:t>+2</m:t>
                    </m:r>
                    <m:r>
                      <a:rPr lang="fr-FR" sz="1400" i="1">
                        <a:latin typeface="Cambria Math" panose="02040503050406030204" pitchFamily="18" charset="0"/>
                      </a:rPr>
                      <m:t>𝑀𝑙𝑜𝑔</m:t>
                    </m:r>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i="1">
                            <a:latin typeface="Cambria Math" panose="02040503050406030204" pitchFamily="18" charset="0"/>
                          </a:rPr>
                          <m:t>1−</m:t>
                        </m:r>
                        <m:box>
                          <m:boxPr>
                            <m:ctrlPr>
                              <a:rPr lang="fr-FR" sz="1400" i="1">
                                <a:latin typeface="Cambria Math" panose="02040503050406030204" pitchFamily="18" charset="0"/>
                              </a:rPr>
                            </m:ctrlPr>
                          </m:boxPr>
                          <m:e>
                            <m:argPr>
                              <m:argSz m:val="-1"/>
                            </m:argPr>
                            <m:f>
                              <m:fPr>
                                <m:ctrlPr>
                                  <a:rPr lang="fr-FR" sz="1400" i="1">
                                    <a:latin typeface="Cambria Math" panose="02040503050406030204" pitchFamily="18" charset="0"/>
                                  </a:rPr>
                                </m:ctrlPr>
                              </m:fPr>
                              <m:num>
                                <m:r>
                                  <a:rPr lang="fr-FR" sz="1400" i="1">
                                    <a:latin typeface="Cambria Math" panose="02040503050406030204" pitchFamily="18" charset="0"/>
                                  </a:rPr>
                                  <m:t>𝑟</m:t>
                                </m:r>
                              </m:num>
                              <m:den>
                                <m:r>
                                  <a:rPr lang="fr-FR" sz="1400" i="1">
                                    <a:latin typeface="Cambria Math" panose="02040503050406030204" pitchFamily="18" charset="0"/>
                                  </a:rPr>
                                  <m:t>2</m:t>
                                </m:r>
                                <m:r>
                                  <a:rPr lang="fr-FR" sz="1400" i="1">
                                    <a:latin typeface="Cambria Math" panose="02040503050406030204" pitchFamily="18" charset="0"/>
                                  </a:rPr>
                                  <m:t>𝑀</m:t>
                                </m:r>
                              </m:den>
                            </m:f>
                          </m:e>
                        </m:box>
                      </m:num>
                      <m:den>
                        <m:box>
                          <m:boxPr>
                            <m:ctrlPr>
                              <a:rPr lang="fr-FR" sz="1400" i="1">
                                <a:latin typeface="Cambria Math" panose="02040503050406030204" pitchFamily="18" charset="0"/>
                              </a:rPr>
                            </m:ctrlPr>
                          </m:boxPr>
                          <m:e>
                            <m:argPr>
                              <m:argSz m:val="-1"/>
                            </m:argPr>
                            <m:r>
                              <m:rPr>
                                <m:brk m:alnAt="63"/>
                              </m:rPr>
                              <a:rPr lang="fr-FR" sz="1400" i="1">
                                <a:latin typeface="Cambria Math" panose="02040503050406030204" pitchFamily="18" charset="0"/>
                              </a:rPr>
                              <m:t>1</m:t>
                            </m:r>
                            <m:r>
                              <a:rPr lang="fr-FR" sz="1400" i="1">
                                <a:latin typeface="Cambria Math" panose="02040503050406030204" pitchFamily="18" charset="0"/>
                              </a:rPr>
                              <m:t>−</m:t>
                            </m:r>
                            <m:f>
                              <m:fPr>
                                <m:ctrlPr>
                                  <a:rPr lang="fr-FR" sz="1400" i="1">
                                    <a:latin typeface="Cambria Math" panose="02040503050406030204" pitchFamily="18" charset="0"/>
                                  </a:rPr>
                                </m:ctrlPr>
                              </m:fPr>
                              <m:num>
                                <m:sSub>
                                  <m:sSubPr>
                                    <m:ctrlPr>
                                      <a:rPr lang="fr-FR" sz="1400" i="1">
                                        <a:latin typeface="Cambria Math" panose="02040503050406030204" pitchFamily="18" charset="0"/>
                                      </a:rPr>
                                    </m:ctrlPr>
                                  </m:sSubPr>
                                  <m:e>
                                    <m:r>
                                      <a:rPr lang="fr-FR" sz="1400" i="1">
                                        <a:latin typeface="Cambria Math" panose="02040503050406030204" pitchFamily="18" charset="0"/>
                                      </a:rPr>
                                      <m:t>𝑅</m:t>
                                    </m:r>
                                  </m:e>
                                  <m:sub>
                                    <m:r>
                                      <a:rPr lang="fr-FR" sz="1400" i="1">
                                        <a:latin typeface="Cambria Math" panose="02040503050406030204" pitchFamily="18" charset="0"/>
                                      </a:rPr>
                                      <m:t>𝑖𝑛𝑖𝑡</m:t>
                                    </m:r>
                                  </m:sub>
                                </m:sSub>
                              </m:num>
                              <m:den>
                                <m:r>
                                  <a:rPr lang="fr-FR" sz="1400" i="1">
                                    <a:latin typeface="Cambria Math" panose="02040503050406030204" pitchFamily="18" charset="0"/>
                                  </a:rPr>
                                  <m:t>2</m:t>
                                </m:r>
                                <m:r>
                                  <a:rPr lang="fr-FR" sz="1400" i="1">
                                    <a:latin typeface="Cambria Math" panose="02040503050406030204" pitchFamily="18" charset="0"/>
                                  </a:rPr>
                                  <m:t>𝑀</m:t>
                                </m:r>
                              </m:den>
                            </m:f>
                          </m:e>
                        </m:box>
                      </m:den>
                    </m:f>
                  </m:oMath>
                </a14:m>
                <a:r>
                  <a:rPr lang="fr-FR" sz="1400" dirty="0"/>
                  <a:t>)  </a:t>
                </a:r>
                <a:r>
                  <a:rPr lang="fr-FR" sz="1600" dirty="0"/>
                  <a:t>pour la deuxième</a:t>
                </a:r>
                <a:r>
                  <a:rPr lang="fr-FR" sz="1400" dirty="0"/>
                  <a:t>.</a:t>
                </a:r>
              </a:p>
            </p:txBody>
          </p:sp>
        </mc:Choice>
        <mc:Fallback xmlns="">
          <p:sp>
            <p:nvSpPr>
              <p:cNvPr id="3" name="Espace réservé du contenu 2">
                <a:extLst>
                  <a:ext uri="{FF2B5EF4-FFF2-40B4-BE49-F238E27FC236}">
                    <a16:creationId xmlns:a16="http://schemas.microsoft.com/office/drawing/2014/main" id="{4BCE23C6-15E3-26AD-E822-AF614CC660FD}"/>
                  </a:ext>
                </a:extLst>
              </p:cNvPr>
              <p:cNvSpPr>
                <a:spLocks noGrp="1" noRot="1" noChangeAspect="1" noMove="1" noResize="1" noEditPoints="1" noAdjustHandles="1" noChangeArrowheads="1" noChangeShapeType="1" noTextEdit="1"/>
              </p:cNvSpPr>
              <p:nvPr>
                <p:ph idx="1"/>
              </p:nvPr>
            </p:nvSpPr>
            <p:spPr>
              <a:xfrm>
                <a:off x="838200" y="2049912"/>
                <a:ext cx="10515600" cy="4351338"/>
              </a:xfrm>
              <a:blipFill>
                <a:blip r:embed="rId2"/>
                <a:stretch>
                  <a:fillRect l="-232" t="-980"/>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FB2A0634-1AEF-5953-D558-106C4F8FD93E}"/>
              </a:ext>
            </a:extLst>
          </p:cNvPr>
          <p:cNvSpPr>
            <a:spLocks noGrp="1"/>
          </p:cNvSpPr>
          <p:nvPr>
            <p:ph type="sldNum" sz="quarter" idx="12"/>
          </p:nvPr>
        </p:nvSpPr>
        <p:spPr/>
        <p:txBody>
          <a:bodyPr/>
          <a:lstStyle/>
          <a:p>
            <a:fld id="{411337BD-8729-4B86-971D-796032AB9CDE}" type="slidenum">
              <a:rPr lang="fr-FR" smtClean="0"/>
              <a:t>17</a:t>
            </a:fld>
            <a:endParaRPr lang="fr-FR"/>
          </a:p>
        </p:txBody>
      </p:sp>
      <p:pic>
        <p:nvPicPr>
          <p:cNvPr id="5" name="Picture 2">
            <a:extLst>
              <a:ext uri="{FF2B5EF4-FFF2-40B4-BE49-F238E27FC236}">
                <a16:creationId xmlns:a16="http://schemas.microsoft.com/office/drawing/2014/main" id="{655FA970-2D84-DEB9-343D-0CA58AD21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739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67FAE1B-5299-0226-0153-075D8A2552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4433" y="214350"/>
            <a:ext cx="8308294" cy="5119313"/>
          </a:xfrm>
          <a:prstGeom prst="rect">
            <a:avLst/>
          </a:prstGeom>
          <a:noFill/>
          <a:extLst>
            <a:ext uri="{909E8E84-426E-40DD-AFC4-6F175D3DCCD1}">
              <a14:hiddenFill xmlns:a14="http://schemas.microsoft.com/office/drawing/2010/main">
                <a:solidFill>
                  <a:srgbClr val="FFFFFF"/>
                </a:solidFill>
              </a14:hiddenFill>
            </a:ext>
          </a:extLst>
        </p:spPr>
      </p:pic>
      <p:sp>
        <p:nvSpPr>
          <p:cNvPr id="4" name="Flèche : droite 3">
            <a:extLst>
              <a:ext uri="{FF2B5EF4-FFF2-40B4-BE49-F238E27FC236}">
                <a16:creationId xmlns:a16="http://schemas.microsoft.com/office/drawing/2014/main" id="{2E679FC8-2F3D-C372-30F1-FB1BA6DC5A1D}"/>
              </a:ext>
            </a:extLst>
          </p:cNvPr>
          <p:cNvSpPr/>
          <p:nvPr/>
        </p:nvSpPr>
        <p:spPr>
          <a:xfrm>
            <a:off x="422694" y="5426014"/>
            <a:ext cx="741872" cy="319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FB922213-1DCA-EAE2-B234-0C4F9B708520}"/>
                  </a:ext>
                </a:extLst>
              </p:cNvPr>
              <p:cNvSpPr txBox="1"/>
              <p:nvPr/>
            </p:nvSpPr>
            <p:spPr>
              <a:xfrm>
                <a:off x="1319842" y="5106838"/>
                <a:ext cx="8376249" cy="1077218"/>
              </a:xfrm>
              <a:prstGeom prst="rect">
                <a:avLst/>
              </a:prstGeom>
              <a:noFill/>
            </p:spPr>
            <p:txBody>
              <a:bodyPr wrap="square" rtlCol="0">
                <a:spAutoFit/>
              </a:bodyPr>
              <a:lstStyle/>
              <a:p>
                <a:r>
                  <a:rPr lang="fr-FR" sz="1600" dirty="0">
                    <a:solidFill>
                      <a:srgbClr val="FF0000"/>
                    </a:solidFill>
                  </a:rPr>
                  <a:t>On observe que les cônes de lumière sont orientés différemment après </a:t>
                </a:r>
                <a14:m>
                  <m:oMath xmlns:m="http://schemas.openxmlformats.org/officeDocument/2006/math">
                    <m:sSub>
                      <m:sSubPr>
                        <m:ctrlPr>
                          <a:rPr lang="fr-FR" sz="1600" b="0" i="1" smtClean="0">
                            <a:solidFill>
                              <a:srgbClr val="FF0000"/>
                            </a:solidFill>
                            <a:latin typeface="Cambria Math" panose="02040503050406030204" pitchFamily="18" charset="0"/>
                          </a:rPr>
                        </m:ctrlPr>
                      </m:sSubPr>
                      <m:e>
                        <m:r>
                          <a:rPr lang="fr-FR" sz="1600" b="0" i="1" smtClean="0">
                            <a:solidFill>
                              <a:srgbClr val="FF0000"/>
                            </a:solidFill>
                            <a:latin typeface="Cambria Math" panose="02040503050406030204" pitchFamily="18" charset="0"/>
                          </a:rPr>
                          <m:t>𝑅</m:t>
                        </m:r>
                      </m:e>
                      <m:sub>
                        <m:r>
                          <a:rPr lang="fr-FR" sz="1600" b="0" i="1" smtClean="0">
                            <a:solidFill>
                              <a:srgbClr val="FF0000"/>
                            </a:solidFill>
                            <a:latin typeface="Cambria Math" panose="02040503050406030204" pitchFamily="18" charset="0"/>
                          </a:rPr>
                          <m:t>𝑠</m:t>
                        </m:r>
                      </m:sub>
                    </m:sSub>
                  </m:oMath>
                </a14:m>
                <a:r>
                  <a:rPr lang="fr-FR" sz="1600" dirty="0">
                    <a:solidFill>
                      <a:srgbClr val="FF0000"/>
                    </a:solidFill>
                  </a:rPr>
                  <a:t>: </a:t>
                </a:r>
                <a14:m>
                  <m:oMath xmlns:m="http://schemas.openxmlformats.org/officeDocument/2006/math">
                    <m:r>
                      <a:rPr lang="fr-FR" sz="1600" b="0" i="1" smtClean="0">
                        <a:solidFill>
                          <a:srgbClr val="FF0000"/>
                        </a:solidFill>
                        <a:latin typeface="Cambria Math" panose="02040503050406030204" pitchFamily="18" charset="0"/>
                      </a:rPr>
                      <m:t>𝑡</m:t>
                    </m:r>
                    <m:r>
                      <a:rPr lang="fr-FR" sz="1600" b="0" i="1" smtClean="0">
                        <a:solidFill>
                          <a:srgbClr val="FF0000"/>
                        </a:solidFill>
                        <a:latin typeface="Cambria Math" panose="02040503050406030204" pitchFamily="18" charset="0"/>
                      </a:rPr>
                      <m:t> </m:t>
                    </m:r>
                  </m:oMath>
                </a14:m>
                <a:r>
                  <a:rPr lang="fr-FR" sz="1600" dirty="0">
                    <a:solidFill>
                      <a:srgbClr val="FF0000"/>
                    </a:solidFill>
                  </a:rPr>
                  <a:t>devient une coordonnée de genre espace tandis que </a:t>
                </a:r>
                <a14:m>
                  <m:oMath xmlns:m="http://schemas.openxmlformats.org/officeDocument/2006/math">
                    <m:r>
                      <a:rPr lang="fr-FR" sz="1600" b="0" i="1" smtClean="0">
                        <a:solidFill>
                          <a:srgbClr val="FF0000"/>
                        </a:solidFill>
                        <a:latin typeface="Cambria Math" panose="02040503050406030204" pitchFamily="18" charset="0"/>
                      </a:rPr>
                      <m:t>𝑟</m:t>
                    </m:r>
                    <m:r>
                      <a:rPr lang="fr-FR" sz="1600" b="0" i="1" smtClean="0">
                        <a:solidFill>
                          <a:srgbClr val="FF0000"/>
                        </a:solidFill>
                        <a:latin typeface="Cambria Math" panose="02040503050406030204" pitchFamily="18" charset="0"/>
                      </a:rPr>
                      <m:t> </m:t>
                    </m:r>
                  </m:oMath>
                </a14:m>
                <a:r>
                  <a:rPr lang="fr-FR" sz="1600" dirty="0">
                    <a:solidFill>
                      <a:srgbClr val="FF0000"/>
                    </a:solidFill>
                  </a:rPr>
                  <a:t>devient de genre temps. Cela impose que </a:t>
                </a:r>
                <a14:m>
                  <m:oMath xmlns:m="http://schemas.openxmlformats.org/officeDocument/2006/math">
                    <m:r>
                      <a:rPr lang="fr-FR" sz="1600" b="0" i="1" smtClean="0">
                        <a:solidFill>
                          <a:srgbClr val="FF0000"/>
                        </a:solidFill>
                        <a:latin typeface="Cambria Math" panose="02040503050406030204" pitchFamily="18" charset="0"/>
                      </a:rPr>
                      <m:t>𝑟</m:t>
                    </m:r>
                  </m:oMath>
                </a14:m>
                <a:r>
                  <a:rPr lang="fr-FR" sz="1600" dirty="0">
                    <a:solidFill>
                      <a:srgbClr val="FF0000"/>
                    </a:solidFill>
                  </a:rPr>
                  <a:t> n’évolue que dans le sens </a:t>
                </a:r>
                <a14:m>
                  <m:oMath xmlns:m="http://schemas.openxmlformats.org/officeDocument/2006/math">
                    <m:r>
                      <a:rPr lang="fr-FR" sz="1600" b="0" i="1" smtClean="0">
                        <a:solidFill>
                          <a:srgbClr val="FF0000"/>
                        </a:solidFill>
                        <a:latin typeface="Cambria Math" panose="02040503050406030204" pitchFamily="18" charset="0"/>
                      </a:rPr>
                      <m:t>𝑑𝑟</m:t>
                    </m:r>
                    <m:r>
                      <a:rPr lang="fr-FR" sz="1600" b="0" i="1" smtClean="0">
                        <a:solidFill>
                          <a:srgbClr val="FF0000"/>
                        </a:solidFill>
                        <a:latin typeface="Cambria Math" panose="02040503050406030204" pitchFamily="18" charset="0"/>
                      </a:rPr>
                      <m:t>&lt;0</m:t>
                    </m:r>
                  </m:oMath>
                </a14:m>
                <a:r>
                  <a:rPr lang="fr-FR" sz="1600" dirty="0">
                    <a:solidFill>
                      <a:srgbClr val="FF0000"/>
                    </a:solidFill>
                  </a:rPr>
                  <a:t> donc une géodésique plongeant vers le centre. Comme les cônes ne traverse pas la singularité, </a:t>
                </a:r>
                <a14:m>
                  <m:oMath xmlns:m="http://schemas.openxmlformats.org/officeDocument/2006/math">
                    <m:r>
                      <a:rPr lang="fr-FR" sz="1600" b="0" i="1" smtClean="0">
                        <a:solidFill>
                          <a:srgbClr val="FF0000"/>
                        </a:solidFill>
                        <a:latin typeface="Cambria Math" panose="02040503050406030204" pitchFamily="18" charset="0"/>
                      </a:rPr>
                      <m:t>𝑅𝑠</m:t>
                    </m:r>
                    <m:r>
                      <a:rPr lang="fr-FR" sz="1600" b="0" i="1" smtClean="0">
                        <a:solidFill>
                          <a:srgbClr val="FF0000"/>
                        </a:solidFill>
                        <a:latin typeface="Cambria Math" panose="02040503050406030204" pitchFamily="18" charset="0"/>
                      </a:rPr>
                      <m:t> </m:t>
                    </m:r>
                  </m:oMath>
                </a14:m>
                <a:r>
                  <a:rPr lang="fr-FR" sz="1600" dirty="0">
                    <a:solidFill>
                      <a:srgbClr val="FF0000"/>
                    </a:solidFill>
                  </a:rPr>
                  <a:t>sépare l’espace temps en deux régions causalement déconnectées.</a:t>
                </a:r>
              </a:p>
            </p:txBody>
          </p:sp>
        </mc:Choice>
        <mc:Fallback xmlns="">
          <p:sp>
            <p:nvSpPr>
              <p:cNvPr id="5" name="ZoneTexte 4">
                <a:extLst>
                  <a:ext uri="{FF2B5EF4-FFF2-40B4-BE49-F238E27FC236}">
                    <a16:creationId xmlns:a16="http://schemas.microsoft.com/office/drawing/2014/main" id="{FB922213-1DCA-EAE2-B234-0C4F9B708520}"/>
                  </a:ext>
                </a:extLst>
              </p:cNvPr>
              <p:cNvSpPr txBox="1">
                <a:spLocks noRot="1" noChangeAspect="1" noMove="1" noResize="1" noEditPoints="1" noAdjustHandles="1" noChangeArrowheads="1" noChangeShapeType="1" noTextEdit="1"/>
              </p:cNvSpPr>
              <p:nvPr/>
            </p:nvSpPr>
            <p:spPr>
              <a:xfrm>
                <a:off x="1319842" y="5106838"/>
                <a:ext cx="8376249" cy="1077218"/>
              </a:xfrm>
              <a:prstGeom prst="rect">
                <a:avLst/>
              </a:prstGeom>
              <a:blipFill>
                <a:blip r:embed="rId3"/>
                <a:stretch>
                  <a:fillRect l="-437" t="-1705" r="-364" b="-6818"/>
                </a:stretch>
              </a:blipFill>
            </p:spPr>
            <p:txBody>
              <a:bodyPr/>
              <a:lstStyle/>
              <a:p>
                <a:r>
                  <a:rPr lang="fr-FR">
                    <a:noFill/>
                  </a:rPr>
                  <a:t> </a:t>
                </a:r>
              </a:p>
            </p:txBody>
          </p:sp>
        </mc:Fallback>
      </mc:AlternateContent>
      <p:sp>
        <p:nvSpPr>
          <p:cNvPr id="2" name="Espace réservé du numéro de diapositive 1">
            <a:extLst>
              <a:ext uri="{FF2B5EF4-FFF2-40B4-BE49-F238E27FC236}">
                <a16:creationId xmlns:a16="http://schemas.microsoft.com/office/drawing/2014/main" id="{5B216D1E-9473-CD6F-D8F6-34C137299F4A}"/>
              </a:ext>
            </a:extLst>
          </p:cNvPr>
          <p:cNvSpPr>
            <a:spLocks noGrp="1"/>
          </p:cNvSpPr>
          <p:nvPr>
            <p:ph type="sldNum" sz="quarter" idx="12"/>
          </p:nvPr>
        </p:nvSpPr>
        <p:spPr/>
        <p:txBody>
          <a:bodyPr/>
          <a:lstStyle/>
          <a:p>
            <a:fld id="{411337BD-8729-4B86-971D-796032AB9CDE}" type="slidenum">
              <a:rPr lang="fr-FR" smtClean="0"/>
              <a:t>18</a:t>
            </a:fld>
            <a:endParaRPr lang="fr-FR"/>
          </a:p>
        </p:txBody>
      </p:sp>
      <p:pic>
        <p:nvPicPr>
          <p:cNvPr id="3" name="Picture 2">
            <a:extLst>
              <a:ext uri="{FF2B5EF4-FFF2-40B4-BE49-F238E27FC236}">
                <a16:creationId xmlns:a16="http://schemas.microsoft.com/office/drawing/2014/main" id="{44192610-4DB3-1CDA-7A30-A0247FA06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8573" y="-1"/>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991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835420-F414-B970-D51F-05226BC0EED8}"/>
              </a:ext>
            </a:extLst>
          </p:cNvPr>
          <p:cNvSpPr>
            <a:spLocks noGrp="1"/>
          </p:cNvSpPr>
          <p:nvPr>
            <p:ph type="title"/>
          </p:nvPr>
        </p:nvSpPr>
        <p:spPr/>
        <p:txBody>
          <a:bodyPr>
            <a:normAutofit/>
          </a:bodyPr>
          <a:lstStyle/>
          <a:p>
            <a:r>
              <a:rPr lang="fr-FR" sz="3600" b="1" u="sng" dirty="0"/>
              <a:t>Cône de Lumière: coordonnées d’Eddington-</a:t>
            </a:r>
            <a:r>
              <a:rPr lang="fr-FR" sz="3600" b="1" u="sng" dirty="0" err="1"/>
              <a:t>Finkelstein</a:t>
            </a:r>
            <a:endParaRPr lang="fr-FR" sz="3600" b="1" u="sng"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8A841FF-A571-E14D-AC12-BE1D9C76D033}"/>
                  </a:ext>
                </a:extLst>
              </p:cNvPr>
              <p:cNvSpPr>
                <a:spLocks noGrp="1"/>
              </p:cNvSpPr>
              <p:nvPr>
                <p:ph idx="1"/>
              </p:nvPr>
            </p:nvSpPr>
            <p:spPr/>
            <p:txBody>
              <a:bodyPr>
                <a:normAutofit/>
              </a:bodyPr>
              <a:lstStyle/>
              <a:p>
                <a:r>
                  <a:rPr lang="fr-FR" sz="1400" dirty="0"/>
                  <a:t>En coordonnée d’Eddington-</a:t>
                </a:r>
                <a:r>
                  <a:rPr lang="fr-FR" sz="1400" dirty="0" err="1"/>
                  <a:t>Finkelstein</a:t>
                </a:r>
                <a:r>
                  <a:rPr lang="fr-FR" sz="1400" dirty="0"/>
                  <a:t>, l’équation   </a:t>
                </a:r>
              </a:p>
              <a:p>
                <a:pPr marL="0" indent="0">
                  <a:buNone/>
                </a:pPr>
                <a:r>
                  <a:rPr lang="fr-FR" sz="1400" dirty="0"/>
                  <a:t> </a:t>
                </a:r>
                <a14:m>
                  <m:oMath xmlns:m="http://schemas.openxmlformats.org/officeDocument/2006/math">
                    <m:r>
                      <a:rPr lang="fr-FR" sz="1400" b="0" i="1">
                        <a:latin typeface="Cambria Math" panose="02040503050406030204" pitchFamily="18" charset="0"/>
                      </a:rPr>
                      <m:t>𝑑</m:t>
                    </m:r>
                    <m:sSup>
                      <m:sSupPr>
                        <m:ctrlPr>
                          <a:rPr lang="fr-FR" sz="1400" b="0" i="1">
                            <a:latin typeface="Cambria Math" panose="02040503050406030204" pitchFamily="18" charset="0"/>
                          </a:rPr>
                        </m:ctrlPr>
                      </m:sSupPr>
                      <m:e>
                        <m:r>
                          <a:rPr lang="fr-FR" sz="1400" b="0" i="1">
                            <a:latin typeface="Cambria Math" panose="02040503050406030204" pitchFamily="18" charset="0"/>
                          </a:rPr>
                          <m:t>𝑠</m:t>
                        </m:r>
                      </m:e>
                      <m:sup>
                        <m:r>
                          <a:rPr lang="fr-FR" sz="1400" b="0" i="1">
                            <a:latin typeface="Cambria Math" panose="02040503050406030204" pitchFamily="18" charset="0"/>
                          </a:rPr>
                          <m:t>2</m:t>
                        </m:r>
                      </m:sup>
                    </m:sSup>
                    <m:r>
                      <a:rPr lang="fr-FR" sz="1400" b="0" i="1">
                        <a:latin typeface="Cambria Math" panose="02040503050406030204" pitchFamily="18" charset="0"/>
                      </a:rPr>
                      <m:t>=0 </m:t>
                    </m:r>
                  </m:oMath>
                </a14:m>
                <a:r>
                  <a:rPr lang="fr-FR" sz="1400" dirty="0"/>
                  <a:t>implique </a:t>
                </a:r>
                <a14:m>
                  <m:oMath xmlns:m="http://schemas.openxmlformats.org/officeDocument/2006/math">
                    <m:f>
                      <m:fPr>
                        <m:ctrlPr>
                          <a:rPr lang="fr-FR" sz="1400" i="1">
                            <a:latin typeface="Cambria Math" panose="02040503050406030204" pitchFamily="18" charset="0"/>
                          </a:rPr>
                        </m:ctrlPr>
                      </m:fPr>
                      <m:num>
                        <m:r>
                          <a:rPr lang="fr-FR" sz="1400" b="0" i="1">
                            <a:latin typeface="Cambria Math" panose="02040503050406030204" pitchFamily="18" charset="0"/>
                          </a:rPr>
                          <m:t>𝑑</m:t>
                        </m:r>
                        <m:acc>
                          <m:accPr>
                            <m:chr m:val="̃"/>
                            <m:ctrlPr>
                              <a:rPr lang="fr-FR" sz="1400" b="0" i="1">
                                <a:latin typeface="Cambria Math" panose="02040503050406030204" pitchFamily="18" charset="0"/>
                              </a:rPr>
                            </m:ctrlPr>
                          </m:accPr>
                          <m:e>
                            <m:r>
                              <a:rPr lang="fr-FR" sz="1400" b="0" i="1">
                                <a:latin typeface="Cambria Math" panose="02040503050406030204" pitchFamily="18" charset="0"/>
                              </a:rPr>
                              <m:t>𝑉</m:t>
                            </m:r>
                          </m:e>
                        </m:acc>
                      </m:num>
                      <m:den>
                        <m:r>
                          <a:rPr lang="fr-FR" sz="1400" b="0" i="1">
                            <a:latin typeface="Cambria Math" panose="02040503050406030204" pitchFamily="18" charset="0"/>
                          </a:rPr>
                          <m:t>𝑑𝑟</m:t>
                        </m:r>
                      </m:den>
                    </m:f>
                    <m:r>
                      <a:rPr lang="fr-FR" sz="1400" b="0" i="1">
                        <a:latin typeface="Cambria Math" panose="02040503050406030204" pitchFamily="18" charset="0"/>
                      </a:rPr>
                      <m:t>=0</m:t>
                    </m:r>
                  </m:oMath>
                </a14:m>
                <a:r>
                  <a:rPr lang="fr-FR" sz="1400" dirty="0"/>
                  <a:t> pour la première tangente et                                                                                                                                                         </a:t>
                </a:r>
                <a14:m>
                  <m:oMath xmlns:m="http://schemas.openxmlformats.org/officeDocument/2006/math">
                    <m:f>
                      <m:fPr>
                        <m:ctrlPr>
                          <a:rPr lang="fr-FR" sz="1400" i="1">
                            <a:latin typeface="Cambria Math" panose="02040503050406030204" pitchFamily="18" charset="0"/>
                          </a:rPr>
                        </m:ctrlPr>
                      </m:fPr>
                      <m:num>
                        <m:r>
                          <a:rPr lang="fr-FR" sz="1400" b="0" i="1">
                            <a:latin typeface="Cambria Math" panose="02040503050406030204" pitchFamily="18" charset="0"/>
                          </a:rPr>
                          <m:t>𝑑</m:t>
                        </m:r>
                        <m:acc>
                          <m:accPr>
                            <m:chr m:val="̃"/>
                            <m:ctrlPr>
                              <a:rPr lang="fr-FR" sz="1400" b="0" i="1">
                                <a:latin typeface="Cambria Math" panose="02040503050406030204" pitchFamily="18" charset="0"/>
                              </a:rPr>
                            </m:ctrlPr>
                          </m:accPr>
                          <m:e>
                            <m:r>
                              <a:rPr lang="fr-FR" sz="1400" b="0" i="1">
                                <a:latin typeface="Cambria Math" panose="02040503050406030204" pitchFamily="18" charset="0"/>
                              </a:rPr>
                              <m:t>𝑉</m:t>
                            </m:r>
                          </m:e>
                        </m:acc>
                      </m:num>
                      <m:den>
                        <m:r>
                          <a:rPr lang="fr-FR" sz="1400" b="0" i="1">
                            <a:latin typeface="Cambria Math" panose="02040503050406030204" pitchFamily="18" charset="0"/>
                          </a:rPr>
                          <m:t>𝑑𝑟</m:t>
                        </m:r>
                      </m:den>
                    </m:f>
                    <m:r>
                      <a:rPr lang="fr-FR" sz="1400" b="0" i="1">
                        <a:latin typeface="Cambria Math" panose="02040503050406030204" pitchFamily="18" charset="0"/>
                      </a:rPr>
                      <m:t>=</m:t>
                    </m:r>
                    <m:f>
                      <m:fPr>
                        <m:ctrlPr>
                          <a:rPr lang="fr-FR" sz="1400" b="0" i="1">
                            <a:latin typeface="Cambria Math" panose="02040503050406030204" pitchFamily="18" charset="0"/>
                          </a:rPr>
                        </m:ctrlPr>
                      </m:fPr>
                      <m:num>
                        <m:r>
                          <a:rPr lang="fr-FR" sz="1400" b="0" i="1">
                            <a:latin typeface="Cambria Math" panose="02040503050406030204" pitchFamily="18" charset="0"/>
                          </a:rPr>
                          <m:t>2</m:t>
                        </m:r>
                      </m:num>
                      <m:den>
                        <m:r>
                          <a:rPr lang="fr-FR" sz="1400" b="0" i="1">
                            <a:latin typeface="Cambria Math" panose="02040503050406030204" pitchFamily="18" charset="0"/>
                          </a:rPr>
                          <m:t>1−2</m:t>
                        </m:r>
                        <m:r>
                          <a:rPr lang="fr-FR" sz="1400" b="0" i="1">
                            <a:latin typeface="Cambria Math" panose="02040503050406030204" pitchFamily="18" charset="0"/>
                          </a:rPr>
                          <m:t>𝑀</m:t>
                        </m:r>
                        <m:r>
                          <a:rPr lang="fr-FR" sz="1400" b="0" i="1">
                            <a:latin typeface="Cambria Math" panose="02040503050406030204" pitchFamily="18" charset="0"/>
                          </a:rPr>
                          <m:t>/</m:t>
                        </m:r>
                        <m:r>
                          <a:rPr lang="fr-FR" sz="1400" b="0" i="1">
                            <a:latin typeface="Cambria Math" panose="02040503050406030204" pitchFamily="18" charset="0"/>
                          </a:rPr>
                          <m:t>𝑟</m:t>
                        </m:r>
                      </m:den>
                    </m:f>
                  </m:oMath>
                </a14:m>
                <a:r>
                  <a:rPr lang="fr-FR" sz="1400" dirty="0"/>
                  <a:t>  pour la seconde.</a:t>
                </a:r>
              </a:p>
              <a:p>
                <a:r>
                  <a:rPr lang="fr-FR" sz="1400" dirty="0"/>
                  <a:t>La première équation se résout très simplement et implique                                                                                                                                              </a:t>
                </a:r>
                <a14:m>
                  <m:oMath xmlns:m="http://schemas.openxmlformats.org/officeDocument/2006/math">
                    <m:acc>
                      <m:accPr>
                        <m:chr m:val="̃"/>
                        <m:ctrlPr>
                          <a:rPr lang="fr-FR" sz="1400" i="1">
                            <a:latin typeface="Cambria Math" panose="02040503050406030204" pitchFamily="18" charset="0"/>
                          </a:rPr>
                        </m:ctrlPr>
                      </m:accPr>
                      <m:e>
                        <m:r>
                          <a:rPr lang="fr-FR" sz="1400" b="0" i="1">
                            <a:latin typeface="Cambria Math" panose="02040503050406030204" pitchFamily="18" charset="0"/>
                          </a:rPr>
                          <m:t>𝑉</m:t>
                        </m:r>
                      </m:e>
                    </m:acc>
                    <m:r>
                      <a:rPr lang="fr-FR" sz="1400" b="0" i="1">
                        <a:latin typeface="Cambria Math" panose="02040503050406030204" pitchFamily="18" charset="0"/>
                      </a:rPr>
                      <m:t>=</m:t>
                    </m:r>
                    <m:r>
                      <a:rPr lang="fr-FR" sz="1400" b="0" i="1">
                        <a:latin typeface="Cambria Math" panose="02040503050406030204" pitchFamily="18" charset="0"/>
                      </a:rPr>
                      <m:t>𝑐𝑠𝑡𝑒</m:t>
                    </m:r>
                    <m:r>
                      <a:rPr lang="fr-FR" sz="1400" b="0" i="1">
                        <a:latin typeface="Cambria Math" panose="02040503050406030204" pitchFamily="18" charset="0"/>
                      </a:rPr>
                      <m:t>.</m:t>
                    </m:r>
                  </m:oMath>
                </a14:m>
                <a:r>
                  <a:rPr lang="fr-FR" sz="1400" dirty="0"/>
                  <a:t> On résout la deuxième à l’aide d’un solveur.</a:t>
                </a:r>
              </a:p>
              <a:p>
                <a:pPr marL="0" indent="0">
                  <a:buNone/>
                </a:pPr>
                <a:endParaRPr lang="fr-FR" sz="1600" dirty="0"/>
              </a:p>
              <a:p>
                <a:pPr marL="0" indent="0">
                  <a:buNone/>
                </a:pPr>
                <a:endParaRPr lang="fr-FR" dirty="0"/>
              </a:p>
            </p:txBody>
          </p:sp>
        </mc:Choice>
        <mc:Fallback xmlns="">
          <p:sp>
            <p:nvSpPr>
              <p:cNvPr id="3" name="Espace réservé du contenu 2">
                <a:extLst>
                  <a:ext uri="{FF2B5EF4-FFF2-40B4-BE49-F238E27FC236}">
                    <a16:creationId xmlns:a16="http://schemas.microsoft.com/office/drawing/2014/main" id="{F8A841FF-A571-E14D-AC12-BE1D9C76D033}"/>
                  </a:ext>
                </a:extLst>
              </p:cNvPr>
              <p:cNvSpPr>
                <a:spLocks noGrp="1" noRot="1" noChangeAspect="1" noMove="1" noResize="1" noEditPoints="1" noAdjustHandles="1" noChangeArrowheads="1" noChangeShapeType="1" noTextEdit="1"/>
              </p:cNvSpPr>
              <p:nvPr>
                <p:ph idx="1"/>
              </p:nvPr>
            </p:nvSpPr>
            <p:spPr>
              <a:blipFill>
                <a:blip r:embed="rId2"/>
                <a:stretch>
                  <a:fillRect l="-116" t="-560"/>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5BDDE475-7680-3131-0C6F-A40F874B3D87}"/>
              </a:ext>
            </a:extLst>
          </p:cNvPr>
          <p:cNvSpPr>
            <a:spLocks noGrp="1"/>
          </p:cNvSpPr>
          <p:nvPr>
            <p:ph type="sldNum" sz="quarter" idx="12"/>
          </p:nvPr>
        </p:nvSpPr>
        <p:spPr/>
        <p:txBody>
          <a:bodyPr/>
          <a:lstStyle/>
          <a:p>
            <a:fld id="{411337BD-8729-4B86-971D-796032AB9CDE}" type="slidenum">
              <a:rPr lang="fr-FR" smtClean="0"/>
              <a:t>19</a:t>
            </a:fld>
            <a:endParaRPr lang="fr-FR"/>
          </a:p>
        </p:txBody>
      </p:sp>
      <p:pic>
        <p:nvPicPr>
          <p:cNvPr id="5" name="Picture 2">
            <a:extLst>
              <a:ext uri="{FF2B5EF4-FFF2-40B4-BE49-F238E27FC236}">
                <a16:creationId xmlns:a16="http://schemas.microsoft.com/office/drawing/2014/main" id="{10C876C1-959C-A0DB-5E9C-2961BA9D53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31340" y="2327708"/>
            <a:ext cx="6800275" cy="4165167"/>
          </a:xfrm>
          <a:prstGeom prst="rect">
            <a:avLst/>
          </a:prstGeom>
          <a:noFill/>
          <a:effectLst/>
          <a:extLst>
            <a:ext uri="{909E8E84-426E-40DD-AFC4-6F175D3DCCD1}">
              <a14:hiddenFill xmlns:a14="http://schemas.microsoft.com/office/drawing/2010/main">
                <a:solidFill>
                  <a:srgbClr val="FFFFFF"/>
                </a:solidFill>
              </a14:hiddenFill>
            </a:ext>
          </a:extLst>
        </p:spPr>
      </p:pic>
      <p:sp>
        <p:nvSpPr>
          <p:cNvPr id="6" name="Flèche : droite 5">
            <a:extLst>
              <a:ext uri="{FF2B5EF4-FFF2-40B4-BE49-F238E27FC236}">
                <a16:creationId xmlns:a16="http://schemas.microsoft.com/office/drawing/2014/main" id="{A84AF2F7-C0EA-EC13-4140-99FC89136ACF}"/>
              </a:ext>
            </a:extLst>
          </p:cNvPr>
          <p:cNvSpPr/>
          <p:nvPr/>
        </p:nvSpPr>
        <p:spPr>
          <a:xfrm>
            <a:off x="341463" y="4682836"/>
            <a:ext cx="609600" cy="29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5A78E7AD-56C7-C3CA-6D93-5339870F41B8}"/>
              </a:ext>
            </a:extLst>
          </p:cNvPr>
          <p:cNvSpPr txBox="1"/>
          <p:nvPr/>
        </p:nvSpPr>
        <p:spPr>
          <a:xfrm>
            <a:off x="1121434" y="4301290"/>
            <a:ext cx="3036498" cy="1354217"/>
          </a:xfrm>
          <a:prstGeom prst="rect">
            <a:avLst/>
          </a:prstGeom>
          <a:noFill/>
        </p:spPr>
        <p:txBody>
          <a:bodyPr wrap="square" rtlCol="0">
            <a:spAutoFit/>
          </a:bodyPr>
          <a:lstStyle/>
          <a:p>
            <a:r>
              <a:rPr lang="fr-FR" sz="1600" dirty="0">
                <a:solidFill>
                  <a:srgbClr val="FF0000"/>
                </a:solidFill>
              </a:rPr>
              <a:t>Bien qu’il n’y ait pas de singularité, on observe également l’inversion de l’orientation des cônes de lumière</a:t>
            </a:r>
          </a:p>
          <a:p>
            <a:endParaRPr lang="fr-FR" dirty="0"/>
          </a:p>
        </p:txBody>
      </p:sp>
      <p:pic>
        <p:nvPicPr>
          <p:cNvPr id="8" name="Picture 2">
            <a:extLst>
              <a:ext uri="{FF2B5EF4-FFF2-40B4-BE49-F238E27FC236}">
                <a16:creationId xmlns:a16="http://schemas.microsoft.com/office/drawing/2014/main" id="{A1207DA7-FD30-5FD2-147D-9997F1C3F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864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6E6F43-07A9-D747-A89E-FA6CA21ED17F}"/>
              </a:ext>
            </a:extLst>
          </p:cNvPr>
          <p:cNvSpPr>
            <a:spLocks noGrp="1"/>
          </p:cNvSpPr>
          <p:nvPr>
            <p:ph type="title"/>
          </p:nvPr>
        </p:nvSpPr>
        <p:spPr/>
        <p:txBody>
          <a:bodyPr/>
          <a:lstStyle/>
          <a:p>
            <a:pPr algn="ctr"/>
            <a:r>
              <a:rPr lang="fr-FR" b="1" u="sng" dirty="0"/>
              <a:t>Sommaire:</a:t>
            </a:r>
          </a:p>
        </p:txBody>
      </p:sp>
      <p:sp>
        <p:nvSpPr>
          <p:cNvPr id="3" name="Espace réservé du contenu 2">
            <a:extLst>
              <a:ext uri="{FF2B5EF4-FFF2-40B4-BE49-F238E27FC236}">
                <a16:creationId xmlns:a16="http://schemas.microsoft.com/office/drawing/2014/main" id="{B8B22CA9-193C-BEA8-03D2-88BFC26580B3}"/>
              </a:ext>
            </a:extLst>
          </p:cNvPr>
          <p:cNvSpPr>
            <a:spLocks noGrp="1"/>
          </p:cNvSpPr>
          <p:nvPr>
            <p:ph idx="1"/>
          </p:nvPr>
        </p:nvSpPr>
        <p:spPr/>
        <p:txBody>
          <a:bodyPr>
            <a:normAutofit fontScale="92500" lnSpcReduction="10000"/>
          </a:bodyPr>
          <a:lstStyle/>
          <a:p>
            <a:r>
              <a:rPr lang="fr-FR" sz="1800" dirty="0"/>
              <a:t>Introduction et notations</a:t>
            </a:r>
          </a:p>
          <a:p>
            <a:r>
              <a:rPr lang="fr-FR" sz="1800" dirty="0"/>
              <a:t>Un peu d’histoire</a:t>
            </a:r>
          </a:p>
          <a:p>
            <a:r>
              <a:rPr lang="fr-FR" sz="1800" dirty="0"/>
              <a:t>Système T.O.V, masse limite et effondrement</a:t>
            </a:r>
          </a:p>
          <a:p>
            <a:r>
              <a:rPr lang="fr-FR" sz="1800" dirty="0"/>
              <a:t>Métrique de </a:t>
            </a:r>
            <a:r>
              <a:rPr lang="fr-FR" sz="1800" dirty="0" err="1"/>
              <a:t>Schwarzschild</a:t>
            </a:r>
            <a:r>
              <a:rPr lang="fr-FR" sz="1800" dirty="0"/>
              <a:t>: coordonnées de </a:t>
            </a:r>
            <a:r>
              <a:rPr lang="fr-FR" sz="1800" dirty="0" err="1"/>
              <a:t>Schwarzschild</a:t>
            </a:r>
            <a:r>
              <a:rPr lang="fr-FR" sz="1800" dirty="0"/>
              <a:t> et d’Eddington-</a:t>
            </a:r>
            <a:r>
              <a:rPr lang="fr-FR" sz="1800" dirty="0" err="1"/>
              <a:t>Finkelstein</a:t>
            </a:r>
            <a:endParaRPr lang="fr-FR" sz="1800" dirty="0"/>
          </a:p>
          <a:p>
            <a:r>
              <a:rPr lang="fr-FR" sz="1800" dirty="0"/>
              <a:t>Problème dynamique: cas d’une étoile homogène sans pression</a:t>
            </a:r>
          </a:p>
          <a:p>
            <a:pPr marL="914400" lvl="1" indent="-457200">
              <a:buFont typeface="+mj-lt"/>
              <a:buAutoNum type="arabicPeriod"/>
            </a:pPr>
            <a:r>
              <a:rPr lang="fr-FR" sz="1800" dirty="0"/>
              <a:t>Trajectoire d’une particule</a:t>
            </a:r>
          </a:p>
          <a:p>
            <a:pPr marL="914400" lvl="1" indent="-457200">
              <a:buFont typeface="+mj-lt"/>
              <a:buAutoNum type="arabicPeriod"/>
            </a:pPr>
            <a:r>
              <a:rPr lang="fr-FR" sz="1800" dirty="0"/>
              <a:t>Cônes de lumière</a:t>
            </a:r>
          </a:p>
          <a:p>
            <a:r>
              <a:rPr lang="fr-FR" sz="1800" dirty="0"/>
              <a:t>Lumière émise: Redshift</a:t>
            </a:r>
          </a:p>
          <a:p>
            <a:pPr marL="914400" lvl="1" indent="-457200">
              <a:buFont typeface="+mj-lt"/>
              <a:buAutoNum type="arabicPeriod"/>
            </a:pPr>
            <a:r>
              <a:rPr lang="fr-FR" sz="1800" dirty="0"/>
              <a:t>En relativité restreinte: Redshift et effet Einstein</a:t>
            </a:r>
          </a:p>
          <a:p>
            <a:pPr marL="914400" lvl="1" indent="-457200">
              <a:buFont typeface="+mj-lt"/>
              <a:buAutoNum type="arabicPeriod"/>
            </a:pPr>
            <a:r>
              <a:rPr lang="fr-FR" sz="1800" dirty="0"/>
              <a:t>Redshift lors de l’effondrement	</a:t>
            </a:r>
          </a:p>
          <a:p>
            <a:r>
              <a:rPr lang="fr-FR" sz="1800" dirty="0"/>
              <a:t>Etude de l’intérieur de l’étoile</a:t>
            </a:r>
          </a:p>
          <a:p>
            <a:pPr marL="800100" lvl="1" indent="-342900">
              <a:buFont typeface="+mj-lt"/>
              <a:buAutoNum type="arabicPeriod"/>
            </a:pPr>
            <a:r>
              <a:rPr lang="fr-FR" sz="1800" dirty="0"/>
              <a:t>Métrique de FLRW et facteur d’expansion</a:t>
            </a:r>
          </a:p>
          <a:p>
            <a:pPr marL="800100" lvl="1" indent="-342900">
              <a:buFont typeface="+mj-lt"/>
              <a:buAutoNum type="arabicPeriod"/>
            </a:pPr>
            <a:r>
              <a:rPr lang="fr-FR" sz="1800" dirty="0"/>
              <a:t>Masse volumique et compacité lors de l’effondrement</a:t>
            </a:r>
          </a:p>
          <a:p>
            <a:pPr marL="800100" lvl="1" indent="-342900">
              <a:buFont typeface="+mj-lt"/>
              <a:buAutoNum type="arabicPeriod"/>
            </a:pPr>
            <a:r>
              <a:rPr lang="fr-FR" sz="1800" dirty="0"/>
              <a:t>Raccordement de la métrique</a:t>
            </a:r>
          </a:p>
          <a:p>
            <a:endParaRPr lang="fr-FR" sz="1800" dirty="0"/>
          </a:p>
          <a:p>
            <a:pPr marL="914400" lvl="1" indent="-457200">
              <a:buFont typeface="+mj-lt"/>
              <a:buAutoNum type="arabicPeriod"/>
            </a:pPr>
            <a:endParaRPr lang="fr-FR" dirty="0"/>
          </a:p>
        </p:txBody>
      </p:sp>
      <p:sp>
        <p:nvSpPr>
          <p:cNvPr id="4" name="Espace réservé du numéro de diapositive 3">
            <a:extLst>
              <a:ext uri="{FF2B5EF4-FFF2-40B4-BE49-F238E27FC236}">
                <a16:creationId xmlns:a16="http://schemas.microsoft.com/office/drawing/2014/main" id="{A754B6B3-FB13-981A-F976-A83C95B980D9}"/>
              </a:ext>
            </a:extLst>
          </p:cNvPr>
          <p:cNvSpPr>
            <a:spLocks noGrp="1"/>
          </p:cNvSpPr>
          <p:nvPr>
            <p:ph type="sldNum" sz="quarter" idx="12"/>
          </p:nvPr>
        </p:nvSpPr>
        <p:spPr/>
        <p:txBody>
          <a:bodyPr/>
          <a:lstStyle/>
          <a:p>
            <a:fld id="{411337BD-8729-4B86-971D-796032AB9CDE}" type="slidenum">
              <a:rPr lang="fr-FR" smtClean="0"/>
              <a:t>2</a:t>
            </a:fld>
            <a:endParaRPr lang="fr-FR"/>
          </a:p>
        </p:txBody>
      </p:sp>
      <p:pic>
        <p:nvPicPr>
          <p:cNvPr id="1026" name="Picture 2">
            <a:extLst>
              <a:ext uri="{FF2B5EF4-FFF2-40B4-BE49-F238E27FC236}">
                <a16:creationId xmlns:a16="http://schemas.microsoft.com/office/drawing/2014/main" id="{AE5B13C3-5624-A5D0-21D5-3714D8B08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188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47852A-7249-2A14-9251-6ED41AA9F207}"/>
              </a:ext>
            </a:extLst>
          </p:cNvPr>
          <p:cNvSpPr>
            <a:spLocks noGrp="1"/>
          </p:cNvSpPr>
          <p:nvPr>
            <p:ph type="title"/>
          </p:nvPr>
        </p:nvSpPr>
        <p:spPr/>
        <p:txBody>
          <a:bodyPr>
            <a:normAutofit/>
          </a:bodyPr>
          <a:lstStyle/>
          <a:p>
            <a:pPr algn="ctr"/>
            <a:r>
              <a:rPr lang="fr-FR" sz="4000" b="1" u="sng" dirty="0"/>
              <a:t>Lumière émise: Redshift (1/3)</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E35F283-E566-C284-0046-24FD7ADB5D6A}"/>
                  </a:ext>
                </a:extLst>
              </p:cNvPr>
              <p:cNvSpPr>
                <a:spLocks noGrp="1"/>
              </p:cNvSpPr>
              <p:nvPr>
                <p:ph idx="1"/>
              </p:nvPr>
            </p:nvSpPr>
            <p:spPr/>
            <p:txBody>
              <a:bodyPr>
                <a:normAutofit/>
              </a:bodyPr>
              <a:lstStyle/>
              <a:p>
                <a:r>
                  <a:rPr lang="fr-FR" sz="1600" dirty="0"/>
                  <a:t>On s’intéresse à un signal lumineux qu’émettrait une source à la surface de l’étoile que reçois un observateur à l’infini.</a:t>
                </a:r>
              </a:p>
              <a:p>
                <a:r>
                  <a:rPr lang="fr-FR" sz="1600" dirty="0"/>
                  <a:t>On commence par s’intéresser à deux phénomènes de décalage vers le rouge: l’effet Doppler en relativité restreinte et l’effet Einstein.</a:t>
                </a:r>
              </a:p>
              <a:p>
                <a:r>
                  <a:rPr lang="fr-FR" sz="1600" dirty="0"/>
                  <a:t>En relativité restreinte, un observateur immobile perçoit un signal émis par un émetteur se déplaçant à vitesse v décalé par: </a:t>
                </a:r>
                <a14:m>
                  <m:oMath xmlns:m="http://schemas.openxmlformats.org/officeDocument/2006/math">
                    <m:f>
                      <m:fPr>
                        <m:ctrlPr>
                          <a:rPr lang="fr-FR" sz="1600" i="1" smtClean="0">
                            <a:latin typeface="Cambria Math" panose="02040503050406030204" pitchFamily="18" charset="0"/>
                          </a:rPr>
                        </m:ctrlPr>
                      </m:fPr>
                      <m:num>
                        <m:sSub>
                          <m:sSubPr>
                            <m:ctrlPr>
                              <a:rPr lang="fr-FR" sz="1600" b="0" i="1" smtClean="0">
                                <a:latin typeface="Cambria Math" panose="02040503050406030204" pitchFamily="18" charset="0"/>
                                <a:ea typeface="Cambria Math" panose="02040503050406030204" pitchFamily="18" charset="0"/>
                              </a:rPr>
                            </m:ctrlPr>
                          </m:sSubPr>
                          <m:e>
                            <m:r>
                              <a:rPr lang="fr-FR" sz="1600" i="1" smtClean="0">
                                <a:latin typeface="Cambria Math" panose="02040503050406030204" pitchFamily="18" charset="0"/>
                                <a:ea typeface="Cambria Math" panose="02040503050406030204" pitchFamily="18" charset="0"/>
                              </a:rPr>
                              <m:t>𝜆</m:t>
                            </m:r>
                          </m:e>
                          <m:sub>
                            <m:r>
                              <a:rPr lang="fr-FR" sz="1600" b="0" i="1" smtClean="0">
                                <a:latin typeface="Cambria Math" panose="02040503050406030204" pitchFamily="18" charset="0"/>
                                <a:ea typeface="Cambria Math" panose="02040503050406030204" pitchFamily="18" charset="0"/>
                              </a:rPr>
                              <m:t>0</m:t>
                            </m:r>
                          </m:sub>
                        </m:sSub>
                      </m:num>
                      <m:den>
                        <m:sSub>
                          <m:sSubPr>
                            <m:ctrlPr>
                              <a:rPr lang="fr-FR" sz="1600" b="0" i="1" smtClean="0">
                                <a:latin typeface="Cambria Math" panose="02040503050406030204" pitchFamily="18" charset="0"/>
                                <a:ea typeface="Cambria Math" panose="02040503050406030204" pitchFamily="18" charset="0"/>
                              </a:rPr>
                            </m:ctrlPr>
                          </m:sSubPr>
                          <m:e>
                            <m:r>
                              <a:rPr lang="el-GR" sz="1600" i="1">
                                <a:latin typeface="Cambria Math" panose="02040503050406030204" pitchFamily="18" charset="0"/>
                                <a:ea typeface="Cambria Math" panose="02040503050406030204" pitchFamily="18" charset="0"/>
                              </a:rPr>
                              <m:t>𝜆</m:t>
                            </m:r>
                          </m:e>
                          <m:sub>
                            <m:r>
                              <a:rPr lang="fr-FR" sz="1600" b="0" i="1" smtClean="0">
                                <a:latin typeface="Cambria Math" panose="02040503050406030204" pitchFamily="18" charset="0"/>
                                <a:ea typeface="Cambria Math" panose="02040503050406030204" pitchFamily="18" charset="0"/>
                              </a:rPr>
                              <m:t>𝑠</m:t>
                            </m:r>
                          </m:sub>
                        </m:sSub>
                      </m:den>
                    </m:f>
                    <m:r>
                      <a:rPr lang="fr-FR" sz="1600" b="0" i="1" smtClean="0">
                        <a:latin typeface="Cambria Math" panose="02040503050406030204" pitchFamily="18" charset="0"/>
                      </a:rPr>
                      <m:t>=</m:t>
                    </m:r>
                    <m:rad>
                      <m:radPr>
                        <m:degHide m:val="on"/>
                        <m:ctrlPr>
                          <a:rPr lang="fr-FR" sz="1600" b="0" i="1" smtClean="0">
                            <a:latin typeface="Cambria Math" panose="02040503050406030204" pitchFamily="18" charset="0"/>
                          </a:rPr>
                        </m:ctrlPr>
                      </m:radPr>
                      <m:deg/>
                      <m:e>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1+</m:t>
                            </m:r>
                            <m:r>
                              <a:rPr lang="fr-FR" sz="1600" b="0" i="1" smtClean="0">
                                <a:latin typeface="Cambria Math" panose="02040503050406030204" pitchFamily="18" charset="0"/>
                                <a:ea typeface="Cambria Math" panose="02040503050406030204" pitchFamily="18" charset="0"/>
                              </a:rPr>
                              <m:t>𝛽</m:t>
                            </m:r>
                          </m:num>
                          <m:den>
                            <m:r>
                              <a:rPr lang="fr-FR" sz="1600" b="0" i="1" smtClean="0">
                                <a:latin typeface="Cambria Math" panose="02040503050406030204" pitchFamily="18" charset="0"/>
                              </a:rPr>
                              <m:t>1−</m:t>
                            </m:r>
                            <m:r>
                              <a:rPr lang="fr-FR" sz="1600" b="0" i="1" smtClean="0">
                                <a:latin typeface="Cambria Math" panose="02040503050406030204" pitchFamily="18" charset="0"/>
                                <a:ea typeface="Cambria Math" panose="02040503050406030204" pitchFamily="18" charset="0"/>
                              </a:rPr>
                              <m:t>𝛽</m:t>
                            </m:r>
                          </m:den>
                        </m:f>
                      </m:e>
                    </m:rad>
                    <m:r>
                      <a:rPr lang="fr-FR" sz="1600" b="0" i="0" smtClean="0">
                        <a:latin typeface="Cambria Math" panose="02040503050406030204" pitchFamily="18" charset="0"/>
                      </a:rPr>
                      <m:t>. </m:t>
                    </m:r>
                  </m:oMath>
                </a14:m>
                <a:r>
                  <a:rPr lang="fr-FR" sz="1600" dirty="0"/>
                  <a:t>Dans notre cas, notre observateur percevra donc un signal décalé vers le rouge avec un </a:t>
                </a:r>
                <a:r>
                  <a:rPr lang="fr-FR" sz="1600" dirty="0" err="1"/>
                  <a:t>redshift</a:t>
                </a:r>
                <a:r>
                  <a:rPr lang="fr-FR" sz="1600" dirty="0"/>
                  <a:t>              </a:t>
                </a:r>
                <a14:m>
                  <m:oMath xmlns:m="http://schemas.openxmlformats.org/officeDocument/2006/math">
                    <m:r>
                      <a:rPr lang="fr-FR" sz="1600" b="0" i="1" smtClean="0">
                        <a:latin typeface="Cambria Math" panose="02040503050406030204" pitchFamily="18" charset="0"/>
                      </a:rPr>
                      <m:t>𝑧</m:t>
                    </m:r>
                    <m:r>
                      <a:rPr lang="fr-FR" sz="1600" b="0" i="1" smtClean="0">
                        <a:latin typeface="Cambria Math" panose="02040503050406030204" pitchFamily="18" charset="0"/>
                      </a:rPr>
                      <m:t>=</m:t>
                    </m:r>
                  </m:oMath>
                </a14:m>
                <a:r>
                  <a:rPr lang="fr-FR" sz="1600" dirty="0"/>
                  <a:t> </a:t>
                </a:r>
                <a14:m>
                  <m:oMath xmlns:m="http://schemas.openxmlformats.org/officeDocument/2006/math">
                    <m:rad>
                      <m:radPr>
                        <m:degHide m:val="on"/>
                        <m:ctrlPr>
                          <a:rPr lang="fr-FR" sz="1600" i="1">
                            <a:latin typeface="Cambria Math" panose="02040503050406030204" pitchFamily="18" charset="0"/>
                          </a:rPr>
                        </m:ctrlPr>
                      </m:radPr>
                      <m:deg/>
                      <m:e>
                        <m:f>
                          <m:fPr>
                            <m:ctrlPr>
                              <a:rPr lang="fr-FR" sz="1600" i="1">
                                <a:latin typeface="Cambria Math" panose="02040503050406030204" pitchFamily="18" charset="0"/>
                              </a:rPr>
                            </m:ctrlPr>
                          </m:fPr>
                          <m:num>
                            <m:r>
                              <a:rPr lang="fr-FR" sz="1600" i="1">
                                <a:latin typeface="Cambria Math" panose="02040503050406030204" pitchFamily="18" charset="0"/>
                              </a:rPr>
                              <m:t>1+</m:t>
                            </m:r>
                            <m:r>
                              <a:rPr lang="fr-FR" sz="1600" i="1">
                                <a:latin typeface="Cambria Math" panose="02040503050406030204" pitchFamily="18" charset="0"/>
                                <a:ea typeface="Cambria Math" panose="02040503050406030204" pitchFamily="18" charset="0"/>
                              </a:rPr>
                              <m:t>𝛽</m:t>
                            </m:r>
                          </m:num>
                          <m:den>
                            <m:r>
                              <a:rPr lang="fr-FR" sz="1600" i="1">
                                <a:latin typeface="Cambria Math" panose="02040503050406030204" pitchFamily="18" charset="0"/>
                              </a:rPr>
                              <m:t>1−</m:t>
                            </m:r>
                            <m:r>
                              <a:rPr lang="fr-FR" sz="1600" i="1">
                                <a:latin typeface="Cambria Math" panose="02040503050406030204" pitchFamily="18" charset="0"/>
                                <a:ea typeface="Cambria Math" panose="02040503050406030204" pitchFamily="18" charset="0"/>
                              </a:rPr>
                              <m:t>𝛽</m:t>
                            </m:r>
                          </m:den>
                        </m:f>
                      </m:e>
                    </m:rad>
                    <m:r>
                      <a:rPr lang="fr-FR" sz="1600" b="0" i="0" smtClean="0">
                        <a:latin typeface="Cambria Math" panose="02040503050406030204" pitchFamily="18" charset="0"/>
                        <a:ea typeface="Cambria Math" panose="02040503050406030204" pitchFamily="18" charset="0"/>
                      </a:rPr>
                      <m:t>−1</m:t>
                    </m:r>
                  </m:oMath>
                </a14:m>
                <a:endParaRPr lang="fr-FR" sz="1600" dirty="0"/>
              </a:p>
            </p:txBody>
          </p:sp>
        </mc:Choice>
        <mc:Fallback xmlns="">
          <p:sp>
            <p:nvSpPr>
              <p:cNvPr id="3" name="Espace réservé du contenu 2">
                <a:extLst>
                  <a:ext uri="{FF2B5EF4-FFF2-40B4-BE49-F238E27FC236}">
                    <a16:creationId xmlns:a16="http://schemas.microsoft.com/office/drawing/2014/main" id="{0E35F283-E566-C284-0046-24FD7ADB5D6A}"/>
                  </a:ext>
                </a:extLst>
              </p:cNvPr>
              <p:cNvSpPr>
                <a:spLocks noGrp="1" noRot="1" noChangeAspect="1" noMove="1" noResize="1" noEditPoints="1" noAdjustHandles="1" noChangeArrowheads="1" noChangeShapeType="1" noTextEdit="1"/>
              </p:cNvSpPr>
              <p:nvPr>
                <p:ph idx="1"/>
              </p:nvPr>
            </p:nvSpPr>
            <p:spPr>
              <a:blipFill>
                <a:blip r:embed="rId2"/>
                <a:stretch>
                  <a:fillRect l="-232" t="-980"/>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DA1953E2-CBA4-36EA-B959-6CD292968045}"/>
              </a:ext>
            </a:extLst>
          </p:cNvPr>
          <p:cNvPicPr>
            <a:picLocks noChangeAspect="1"/>
          </p:cNvPicPr>
          <p:nvPr/>
        </p:nvPicPr>
        <p:blipFill>
          <a:blip r:embed="rId3"/>
          <a:stretch>
            <a:fillRect/>
          </a:stretch>
        </p:blipFill>
        <p:spPr>
          <a:xfrm>
            <a:off x="201932" y="3849967"/>
            <a:ext cx="3760191" cy="2333912"/>
          </a:xfrm>
          <a:prstGeom prst="rect">
            <a:avLst/>
          </a:prstGeom>
        </p:spPr>
      </p:pic>
      <p:pic>
        <p:nvPicPr>
          <p:cNvPr id="7" name="Image 6">
            <a:extLst>
              <a:ext uri="{FF2B5EF4-FFF2-40B4-BE49-F238E27FC236}">
                <a16:creationId xmlns:a16="http://schemas.microsoft.com/office/drawing/2014/main" id="{F9F87AE8-7832-33A1-855B-386E3D711D55}"/>
              </a:ext>
            </a:extLst>
          </p:cNvPr>
          <p:cNvPicPr>
            <a:picLocks noChangeAspect="1"/>
          </p:cNvPicPr>
          <p:nvPr/>
        </p:nvPicPr>
        <p:blipFill>
          <a:blip r:embed="rId4"/>
          <a:stretch>
            <a:fillRect/>
          </a:stretch>
        </p:blipFill>
        <p:spPr>
          <a:xfrm>
            <a:off x="3822418" y="3849967"/>
            <a:ext cx="4073561" cy="2730828"/>
          </a:xfrm>
          <a:prstGeom prst="rect">
            <a:avLst/>
          </a:prstGeom>
        </p:spPr>
      </p:pic>
      <p:pic>
        <p:nvPicPr>
          <p:cNvPr id="9" name="Image 8">
            <a:extLst>
              <a:ext uri="{FF2B5EF4-FFF2-40B4-BE49-F238E27FC236}">
                <a16:creationId xmlns:a16="http://schemas.microsoft.com/office/drawing/2014/main" id="{EC9F8D9C-6AB8-0769-D7C0-CA655EAAA05C}"/>
              </a:ext>
            </a:extLst>
          </p:cNvPr>
          <p:cNvPicPr>
            <a:picLocks noChangeAspect="1"/>
          </p:cNvPicPr>
          <p:nvPr/>
        </p:nvPicPr>
        <p:blipFill>
          <a:blip r:embed="rId5"/>
          <a:stretch>
            <a:fillRect/>
          </a:stretch>
        </p:blipFill>
        <p:spPr>
          <a:xfrm>
            <a:off x="7862019" y="3849967"/>
            <a:ext cx="3832112" cy="2711219"/>
          </a:xfrm>
          <a:prstGeom prst="rect">
            <a:avLst/>
          </a:prstGeom>
        </p:spPr>
      </p:pic>
      <p:sp>
        <p:nvSpPr>
          <p:cNvPr id="4" name="Espace réservé du numéro de diapositive 3">
            <a:extLst>
              <a:ext uri="{FF2B5EF4-FFF2-40B4-BE49-F238E27FC236}">
                <a16:creationId xmlns:a16="http://schemas.microsoft.com/office/drawing/2014/main" id="{DF63E30A-247B-B58E-B584-4F5C84E1633D}"/>
              </a:ext>
            </a:extLst>
          </p:cNvPr>
          <p:cNvSpPr>
            <a:spLocks noGrp="1"/>
          </p:cNvSpPr>
          <p:nvPr>
            <p:ph type="sldNum" sz="quarter" idx="12"/>
          </p:nvPr>
        </p:nvSpPr>
        <p:spPr/>
        <p:txBody>
          <a:bodyPr/>
          <a:lstStyle/>
          <a:p>
            <a:fld id="{411337BD-8729-4B86-971D-796032AB9CDE}" type="slidenum">
              <a:rPr lang="fr-FR" smtClean="0"/>
              <a:t>20</a:t>
            </a:fld>
            <a:endParaRPr lang="fr-FR"/>
          </a:p>
        </p:txBody>
      </p:sp>
      <p:pic>
        <p:nvPicPr>
          <p:cNvPr id="6" name="Picture 2">
            <a:extLst>
              <a:ext uri="{FF2B5EF4-FFF2-40B4-BE49-F238E27FC236}">
                <a16:creationId xmlns:a16="http://schemas.microsoft.com/office/drawing/2014/main" id="{CF9A4246-7B8B-ABD0-D94A-C44494C462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98573" y="-4445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545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9BB796-7E8D-325A-5451-CA3BE8C68898}"/>
              </a:ext>
            </a:extLst>
          </p:cNvPr>
          <p:cNvSpPr>
            <a:spLocks noGrp="1"/>
          </p:cNvSpPr>
          <p:nvPr>
            <p:ph type="title"/>
          </p:nvPr>
        </p:nvSpPr>
        <p:spPr/>
        <p:txBody>
          <a:bodyPr>
            <a:normAutofit/>
          </a:bodyPr>
          <a:lstStyle/>
          <a:p>
            <a:pPr algn="ctr"/>
            <a:r>
              <a:rPr lang="fr-FR" sz="4000" b="1" u="sng" dirty="0"/>
              <a:t>Lumière émise: Redshift (2/3)</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55BB95B-CF57-3E2A-4451-BAFB3B326A12}"/>
                  </a:ext>
                </a:extLst>
              </p:cNvPr>
              <p:cNvSpPr>
                <a:spLocks noGrp="1"/>
              </p:cNvSpPr>
              <p:nvPr>
                <p:ph idx="1"/>
              </p:nvPr>
            </p:nvSpPr>
            <p:spPr/>
            <p:txBody>
              <a:bodyPr>
                <a:normAutofit/>
              </a:bodyPr>
              <a:lstStyle/>
              <a:p>
                <a:r>
                  <a:rPr lang="fr-FR" sz="1600" dirty="0"/>
                  <a:t>Un effet découvert par Einstein dans le cadre de la relativité restreinte en considérant l’équivalence masse-énergie mais qui prend tout son sens dans le cadre de l’espace-temps courbe de la relativité générale est l’effet Einstein.</a:t>
                </a:r>
              </a:p>
              <a:p>
                <a:r>
                  <a:rPr lang="fr-FR" sz="1600" dirty="0"/>
                  <a:t>En considérant un émetteur statique dans un champ gravitationnel de temps propre </a:t>
                </a:r>
                <a14:m>
                  <m:oMath xmlns:m="http://schemas.openxmlformats.org/officeDocument/2006/math">
                    <m:r>
                      <a:rPr lang="fr-FR" sz="1600" i="1" smtClean="0">
                        <a:latin typeface="Cambria Math" panose="02040503050406030204" pitchFamily="18" charset="0"/>
                        <a:ea typeface="Cambria Math" panose="02040503050406030204" pitchFamily="18" charset="0"/>
                      </a:rPr>
                      <m:t>𝜏</m:t>
                    </m:r>
                    <m:r>
                      <a:rPr lang="fr-FR" sz="1600" b="0" i="1" smtClean="0">
                        <a:latin typeface="Cambria Math" panose="02040503050406030204" pitchFamily="18" charset="0"/>
                        <a:ea typeface="Cambria Math" panose="02040503050406030204" pitchFamily="18" charset="0"/>
                      </a:rPr>
                      <m:t> </m:t>
                    </m:r>
                  </m:oMath>
                </a14:m>
                <a:r>
                  <a:rPr lang="fr-FR" sz="1600" dirty="0"/>
                  <a:t>et un récepteur à l’infini de temps </a:t>
                </a:r>
                <a14:m>
                  <m:oMath xmlns:m="http://schemas.openxmlformats.org/officeDocument/2006/math">
                    <m:r>
                      <a:rPr lang="fr-FR" sz="1600" b="0" i="1" smtClean="0">
                        <a:latin typeface="Cambria Math" panose="02040503050406030204" pitchFamily="18" charset="0"/>
                      </a:rPr>
                      <m:t>𝑡</m:t>
                    </m:r>
                  </m:oMath>
                </a14:m>
                <a:r>
                  <a:rPr lang="fr-FR" sz="1600" dirty="0"/>
                  <a:t>, on a par conservation de l’intervalle: </a:t>
                </a:r>
                <a14:m>
                  <m:oMath xmlns:m="http://schemas.openxmlformats.org/officeDocument/2006/math">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𝑐</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𝑑</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𝜏</m:t>
                        </m:r>
                      </m:e>
                      <m:sup>
                        <m:r>
                          <a:rPr lang="fr-FR" sz="1600" b="0" i="1" smtClean="0">
                            <a:latin typeface="Cambria Math" panose="02040503050406030204" pitchFamily="18" charset="0"/>
                            <a:ea typeface="Cambria Math" panose="02040503050406030204" pitchFamily="18" charset="0"/>
                          </a:rPr>
                          <m:t>2</m:t>
                        </m:r>
                      </m:sup>
                    </m:sSup>
                    <m:r>
                      <a:rPr lang="fr-FR" sz="1600" b="0" i="1" smtClean="0">
                        <a:latin typeface="Cambria Math" panose="02040503050406030204" pitchFamily="18" charset="0"/>
                        <a:ea typeface="Cambria Math" panose="02040503050406030204" pitchFamily="18" charset="0"/>
                      </a:rPr>
                      <m:t>=</m:t>
                    </m:r>
                  </m:oMath>
                </a14:m>
                <a:r>
                  <a:rPr lang="fr-FR" sz="1600" dirty="0"/>
                  <a:t> </a:t>
                </a:r>
                <a14:m>
                  <m:oMath xmlns:m="http://schemas.openxmlformats.org/officeDocument/2006/math">
                    <m:r>
                      <a:rPr lang="fr-FR" sz="1600" i="1">
                        <a:latin typeface="Cambria Math" panose="02040503050406030204" pitchFamily="18" charset="0"/>
                      </a:rPr>
                      <m:t>−</m:t>
                    </m:r>
                    <m:d>
                      <m:dPr>
                        <m:ctrlPr>
                          <a:rPr lang="fr-FR" sz="1600" i="1">
                            <a:latin typeface="Cambria Math" panose="02040503050406030204" pitchFamily="18" charset="0"/>
                          </a:rPr>
                        </m:ctrlPr>
                      </m:dPr>
                      <m:e>
                        <m:r>
                          <a:rPr lang="fr-FR" sz="1600" i="1">
                            <a:latin typeface="Cambria Math" panose="02040503050406030204" pitchFamily="18" charset="0"/>
                          </a:rPr>
                          <m:t>1−</m:t>
                        </m:r>
                        <m:f>
                          <m:fPr>
                            <m:ctrlPr>
                              <a:rPr lang="fr-FR" sz="1600" i="1">
                                <a:latin typeface="Cambria Math" panose="02040503050406030204" pitchFamily="18" charset="0"/>
                              </a:rPr>
                            </m:ctrlPr>
                          </m:fPr>
                          <m:num>
                            <m:r>
                              <a:rPr lang="fr-FR" sz="1600" i="1">
                                <a:latin typeface="Cambria Math" panose="02040503050406030204" pitchFamily="18" charset="0"/>
                              </a:rPr>
                              <m:t>2</m:t>
                            </m:r>
                            <m:r>
                              <a:rPr lang="fr-FR" sz="1600" i="1">
                                <a:latin typeface="Cambria Math" panose="02040503050406030204" pitchFamily="18" charset="0"/>
                              </a:rPr>
                              <m:t>𝐺𝑀</m:t>
                            </m:r>
                          </m:num>
                          <m:den>
                            <m:r>
                              <a:rPr lang="fr-FR" sz="1600" i="1">
                                <a:latin typeface="Cambria Math" panose="02040503050406030204" pitchFamily="18" charset="0"/>
                              </a:rPr>
                              <m:t>𝑟</m:t>
                            </m:r>
                            <m:sSup>
                              <m:sSupPr>
                                <m:ctrlPr>
                                  <a:rPr lang="fr-FR" sz="1600" i="1">
                                    <a:latin typeface="Cambria Math" panose="02040503050406030204" pitchFamily="18" charset="0"/>
                                  </a:rPr>
                                </m:ctrlPr>
                              </m:sSupPr>
                              <m:e>
                                <m:r>
                                  <a:rPr lang="fr-FR" sz="1600" i="1">
                                    <a:latin typeface="Cambria Math" panose="02040503050406030204" pitchFamily="18" charset="0"/>
                                  </a:rPr>
                                  <m:t>𝑐</m:t>
                                </m:r>
                              </m:e>
                              <m:sup>
                                <m:r>
                                  <a:rPr lang="fr-FR" sz="1600" i="1">
                                    <a:latin typeface="Cambria Math" panose="02040503050406030204" pitchFamily="18" charset="0"/>
                                  </a:rPr>
                                  <m:t>2</m:t>
                                </m:r>
                              </m:sup>
                            </m:sSup>
                          </m:den>
                        </m:f>
                      </m:e>
                    </m:d>
                    <m:sSup>
                      <m:sSupPr>
                        <m:ctrlPr>
                          <a:rPr lang="fr-FR" sz="1600" i="1">
                            <a:latin typeface="Cambria Math" panose="02040503050406030204" pitchFamily="18" charset="0"/>
                          </a:rPr>
                        </m:ctrlPr>
                      </m:sSupPr>
                      <m:e>
                        <m:r>
                          <a:rPr lang="fr-FR" sz="1600" i="1">
                            <a:latin typeface="Cambria Math" panose="02040503050406030204" pitchFamily="18" charset="0"/>
                          </a:rPr>
                          <m:t>𝑐</m:t>
                        </m:r>
                      </m:e>
                      <m:sup>
                        <m:r>
                          <a:rPr lang="fr-FR" sz="1600" i="1">
                            <a:latin typeface="Cambria Math" panose="02040503050406030204" pitchFamily="18" charset="0"/>
                          </a:rPr>
                          <m:t>2</m:t>
                        </m:r>
                      </m:sup>
                    </m:sSup>
                    <m:sSup>
                      <m:sSupPr>
                        <m:ctrlPr>
                          <a:rPr lang="fr-FR" sz="1600" i="1">
                            <a:latin typeface="Cambria Math" panose="02040503050406030204" pitchFamily="18" charset="0"/>
                          </a:rPr>
                        </m:ctrlPr>
                      </m:sSupPr>
                      <m:e>
                        <m:r>
                          <a:rPr lang="fr-FR" sz="1600" i="1">
                            <a:latin typeface="Cambria Math" panose="02040503050406030204" pitchFamily="18" charset="0"/>
                          </a:rPr>
                          <m:t>𝑑𝑡</m:t>
                        </m:r>
                      </m:e>
                      <m:sup>
                        <m:r>
                          <a:rPr lang="fr-FR" sz="1600" i="1">
                            <a:latin typeface="Cambria Math" panose="02040503050406030204" pitchFamily="18" charset="0"/>
                          </a:rPr>
                          <m:t>2</m:t>
                        </m:r>
                      </m:sup>
                    </m:sSup>
                  </m:oMath>
                </a14:m>
                <a:r>
                  <a:rPr lang="fr-FR" sz="1600" dirty="0"/>
                  <a:t> et donc </a:t>
                </a:r>
                <a14:m>
                  <m:oMath xmlns:m="http://schemas.openxmlformats.org/officeDocument/2006/math">
                    <m:r>
                      <a:rPr lang="fr-FR" sz="1600" b="0" i="1" smtClean="0">
                        <a:latin typeface="Cambria Math" panose="02040503050406030204" pitchFamily="18" charset="0"/>
                      </a:rPr>
                      <m:t>𝑑𝑡</m:t>
                    </m:r>
                    <m:r>
                      <a:rPr lang="fr-FR" sz="1600" b="0" i="1" smtClean="0">
                        <a:latin typeface="Cambria Math" panose="02040503050406030204" pitchFamily="18" charset="0"/>
                      </a:rPr>
                      <m:t>=</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𝑑</m:t>
                        </m:r>
                        <m:r>
                          <a:rPr lang="fr-FR" sz="1600" b="0" i="1" smtClean="0">
                            <a:latin typeface="Cambria Math" panose="02040503050406030204" pitchFamily="18" charset="0"/>
                            <a:ea typeface="Cambria Math" panose="02040503050406030204" pitchFamily="18" charset="0"/>
                          </a:rPr>
                          <m:t>𝜏</m:t>
                        </m:r>
                      </m:num>
                      <m:den>
                        <m:rad>
                          <m:radPr>
                            <m:degHide m:val="on"/>
                            <m:ctrlPr>
                              <a:rPr lang="fr-FR" sz="1600" b="0" i="1" smtClean="0">
                                <a:latin typeface="Cambria Math" panose="02040503050406030204" pitchFamily="18" charset="0"/>
                              </a:rPr>
                            </m:ctrlPr>
                          </m:radPr>
                          <m:deg/>
                          <m:e>
                            <m:r>
                              <a:rPr lang="fr-FR" sz="1600" b="0" i="1" smtClean="0">
                                <a:latin typeface="Cambria Math" panose="02040503050406030204" pitchFamily="18" charset="0"/>
                              </a:rPr>
                              <m:t>1−2</m:t>
                            </m:r>
                            <m:r>
                              <a:rPr lang="fr-FR" sz="1600" b="0" i="1" smtClean="0">
                                <a:latin typeface="Cambria Math" panose="02040503050406030204" pitchFamily="18" charset="0"/>
                              </a:rPr>
                              <m:t>𝐺𝑀</m:t>
                            </m:r>
                            <m:r>
                              <a:rPr lang="fr-FR" sz="1600" b="0" i="1" smtClean="0">
                                <a:latin typeface="Cambria Math" panose="02040503050406030204" pitchFamily="18" charset="0"/>
                              </a:rPr>
                              <m:t>/</m:t>
                            </m:r>
                            <m:r>
                              <a:rPr lang="fr-FR" sz="1600" b="0" i="1" smtClean="0">
                                <a:latin typeface="Cambria Math" panose="02040503050406030204" pitchFamily="18" charset="0"/>
                              </a:rPr>
                              <m:t>𝑟</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𝑐</m:t>
                                </m:r>
                              </m:e>
                              <m:sup>
                                <m:r>
                                  <a:rPr lang="fr-FR" sz="1600" b="0" i="1" smtClean="0">
                                    <a:latin typeface="Cambria Math" panose="02040503050406030204" pitchFamily="18" charset="0"/>
                                  </a:rPr>
                                  <m:t>2</m:t>
                                </m:r>
                              </m:sup>
                            </m:sSup>
                          </m:e>
                        </m:rad>
                      </m:den>
                    </m:f>
                  </m:oMath>
                </a14:m>
                <a:r>
                  <a:rPr lang="fr-FR" sz="1600" dirty="0"/>
                  <a:t>, ce qui donne immédiatement pour un signal lumineux en multipliant par c: </a:t>
                </a:r>
                <a14:m>
                  <m:oMath xmlns:m="http://schemas.openxmlformats.org/officeDocument/2006/math">
                    <m:f>
                      <m:fPr>
                        <m:ctrlPr>
                          <a:rPr lang="fr-FR" sz="1600" i="1" smtClean="0">
                            <a:latin typeface="Cambria Math" panose="02040503050406030204" pitchFamily="18" charset="0"/>
                          </a:rPr>
                        </m:ctrlPr>
                      </m:fPr>
                      <m:num>
                        <m:sSub>
                          <m:sSubPr>
                            <m:ctrlPr>
                              <a:rPr lang="fr-FR" sz="1600" b="0" i="1" smtClean="0">
                                <a:latin typeface="Cambria Math" panose="02040503050406030204" pitchFamily="18" charset="0"/>
                                <a:ea typeface="Cambria Math" panose="02040503050406030204" pitchFamily="18" charset="0"/>
                              </a:rPr>
                            </m:ctrlPr>
                          </m:sSubPr>
                          <m:e>
                            <m:r>
                              <a:rPr lang="fr-FR" sz="1600" i="1" smtClean="0">
                                <a:latin typeface="Cambria Math" panose="02040503050406030204" pitchFamily="18" charset="0"/>
                                <a:ea typeface="Cambria Math" panose="02040503050406030204" pitchFamily="18" charset="0"/>
                              </a:rPr>
                              <m:t>𝜆</m:t>
                            </m:r>
                          </m:e>
                          <m:sub>
                            <m:r>
                              <a:rPr lang="fr-FR" sz="1600" b="0" i="1" smtClean="0">
                                <a:latin typeface="Cambria Math" panose="02040503050406030204" pitchFamily="18" charset="0"/>
                                <a:ea typeface="Cambria Math" panose="02040503050406030204" pitchFamily="18" charset="0"/>
                              </a:rPr>
                              <m:t>𝑜</m:t>
                            </m:r>
                          </m:sub>
                        </m:sSub>
                      </m:num>
                      <m:den>
                        <m:sSub>
                          <m:sSubPr>
                            <m:ctrlPr>
                              <a:rPr lang="fr-FR" sz="1600" b="0" i="1" smtClean="0">
                                <a:latin typeface="Cambria Math" panose="02040503050406030204" pitchFamily="18" charset="0"/>
                                <a:ea typeface="Cambria Math" panose="02040503050406030204" pitchFamily="18" charset="0"/>
                              </a:rPr>
                            </m:ctrlPr>
                          </m:sSubPr>
                          <m:e>
                            <m:r>
                              <a:rPr lang="fr-FR" sz="1600" i="1" smtClean="0">
                                <a:latin typeface="Cambria Math" panose="02040503050406030204" pitchFamily="18" charset="0"/>
                                <a:ea typeface="Cambria Math" panose="02040503050406030204" pitchFamily="18" charset="0"/>
                              </a:rPr>
                              <m:t>𝜆</m:t>
                            </m:r>
                          </m:e>
                          <m:sub>
                            <m:r>
                              <a:rPr lang="fr-FR" sz="1600" b="0" i="1" smtClean="0">
                                <a:latin typeface="Cambria Math" panose="02040503050406030204" pitchFamily="18" charset="0"/>
                                <a:ea typeface="Cambria Math" panose="02040503050406030204" pitchFamily="18" charset="0"/>
                              </a:rPr>
                              <m:t>𝑠</m:t>
                            </m:r>
                          </m:sub>
                        </m:sSub>
                      </m:den>
                    </m:f>
                    <m:r>
                      <a:rPr lang="fr-FR" sz="1600" b="0" i="1" smtClean="0">
                        <a:latin typeface="Cambria Math" panose="02040503050406030204" pitchFamily="18" charset="0"/>
                      </a:rPr>
                      <m:t>=</m:t>
                    </m:r>
                  </m:oMath>
                </a14:m>
                <a:r>
                  <a:rPr lang="fr-FR" sz="1600" dirty="0"/>
                  <a:t> </a:t>
                </a:r>
                <a14:m>
                  <m:oMath xmlns:m="http://schemas.openxmlformats.org/officeDocument/2006/math">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ad>
                          <m:radPr>
                            <m:degHide m:val="on"/>
                            <m:ctrlPr>
                              <a:rPr lang="fr-FR" sz="1600" i="1">
                                <a:latin typeface="Cambria Math" panose="02040503050406030204" pitchFamily="18" charset="0"/>
                              </a:rPr>
                            </m:ctrlPr>
                          </m:radPr>
                          <m:deg/>
                          <m:e>
                            <m:r>
                              <a:rPr lang="fr-FR" sz="1600" i="1">
                                <a:latin typeface="Cambria Math" panose="02040503050406030204" pitchFamily="18" charset="0"/>
                              </a:rPr>
                              <m:t>1−2</m:t>
                            </m:r>
                            <m:r>
                              <a:rPr lang="fr-FR" sz="1600" i="1">
                                <a:latin typeface="Cambria Math" panose="02040503050406030204" pitchFamily="18" charset="0"/>
                              </a:rPr>
                              <m:t>𝐺𝑀</m:t>
                            </m:r>
                            <m:r>
                              <a:rPr lang="fr-FR" sz="1600" i="1">
                                <a:latin typeface="Cambria Math" panose="02040503050406030204" pitchFamily="18" charset="0"/>
                              </a:rPr>
                              <m:t>/</m:t>
                            </m:r>
                            <m:r>
                              <a:rPr lang="fr-FR" sz="1600" i="1">
                                <a:latin typeface="Cambria Math" panose="02040503050406030204" pitchFamily="18" charset="0"/>
                              </a:rPr>
                              <m:t>𝑟</m:t>
                            </m:r>
                            <m:sSup>
                              <m:sSupPr>
                                <m:ctrlPr>
                                  <a:rPr lang="fr-FR" sz="1600" i="1">
                                    <a:latin typeface="Cambria Math" panose="02040503050406030204" pitchFamily="18" charset="0"/>
                                  </a:rPr>
                                </m:ctrlPr>
                              </m:sSupPr>
                              <m:e>
                                <m:r>
                                  <a:rPr lang="fr-FR" sz="1600" i="1">
                                    <a:latin typeface="Cambria Math" panose="02040503050406030204" pitchFamily="18" charset="0"/>
                                  </a:rPr>
                                  <m:t>𝑐</m:t>
                                </m:r>
                              </m:e>
                              <m:sup>
                                <m:r>
                                  <a:rPr lang="fr-FR" sz="1600" i="1">
                                    <a:latin typeface="Cambria Math" panose="02040503050406030204" pitchFamily="18" charset="0"/>
                                  </a:rPr>
                                  <m:t>2</m:t>
                                </m:r>
                              </m:sup>
                            </m:sSup>
                          </m:e>
                        </m:rad>
                      </m:den>
                    </m:f>
                  </m:oMath>
                </a14:m>
                <a:r>
                  <a:rPr lang="fr-FR" sz="1600" dirty="0"/>
                  <a:t>.</a:t>
                </a:r>
              </a:p>
              <a:p>
                <a:r>
                  <a:rPr lang="fr-FR" sz="1600" dirty="0"/>
                  <a:t>Un observateur à l’infini observera donc un signal décalé vers le rouge.</a:t>
                </a:r>
              </a:p>
              <a:p>
                <a:endParaRPr lang="fr-FR" sz="1600" dirty="0"/>
              </a:p>
            </p:txBody>
          </p:sp>
        </mc:Choice>
        <mc:Fallback xmlns="">
          <p:sp>
            <p:nvSpPr>
              <p:cNvPr id="3" name="Espace réservé du contenu 2">
                <a:extLst>
                  <a:ext uri="{FF2B5EF4-FFF2-40B4-BE49-F238E27FC236}">
                    <a16:creationId xmlns:a16="http://schemas.microsoft.com/office/drawing/2014/main" id="{555BB95B-CF57-3E2A-4451-BAFB3B326A12}"/>
                  </a:ext>
                </a:extLst>
              </p:cNvPr>
              <p:cNvSpPr>
                <a:spLocks noGrp="1" noRot="1" noChangeAspect="1" noMove="1" noResize="1" noEditPoints="1" noAdjustHandles="1" noChangeArrowheads="1" noChangeShapeType="1" noTextEdit="1"/>
              </p:cNvSpPr>
              <p:nvPr>
                <p:ph idx="1"/>
              </p:nvPr>
            </p:nvSpPr>
            <p:spPr>
              <a:blipFill>
                <a:blip r:embed="rId2"/>
                <a:stretch>
                  <a:fillRect l="-232" t="-980" r="-522"/>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3B1BA6E3-4EFE-B645-EC8D-961F619E3FFC}"/>
              </a:ext>
            </a:extLst>
          </p:cNvPr>
          <p:cNvPicPr>
            <a:picLocks noChangeAspect="1"/>
          </p:cNvPicPr>
          <p:nvPr/>
        </p:nvPicPr>
        <p:blipFill>
          <a:blip r:embed="rId3"/>
          <a:stretch>
            <a:fillRect/>
          </a:stretch>
        </p:blipFill>
        <p:spPr>
          <a:xfrm>
            <a:off x="624162" y="4001294"/>
            <a:ext cx="3801005" cy="2667372"/>
          </a:xfrm>
          <a:prstGeom prst="rect">
            <a:avLst/>
          </a:prstGeom>
        </p:spPr>
      </p:pic>
      <p:sp>
        <p:nvSpPr>
          <p:cNvPr id="6" name="Flèche : droite 5">
            <a:extLst>
              <a:ext uri="{FF2B5EF4-FFF2-40B4-BE49-F238E27FC236}">
                <a16:creationId xmlns:a16="http://schemas.microsoft.com/office/drawing/2014/main" id="{3D69A64E-67D9-FFF3-5A45-A8B439952B9D}"/>
              </a:ext>
            </a:extLst>
          </p:cNvPr>
          <p:cNvSpPr/>
          <p:nvPr/>
        </p:nvSpPr>
        <p:spPr>
          <a:xfrm>
            <a:off x="5968042" y="4862945"/>
            <a:ext cx="775854" cy="323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24B1102F-708A-BDA6-A957-8D8CE5B24999}"/>
              </a:ext>
            </a:extLst>
          </p:cNvPr>
          <p:cNvSpPr txBox="1"/>
          <p:nvPr/>
        </p:nvSpPr>
        <p:spPr>
          <a:xfrm>
            <a:off x="6961517" y="4347713"/>
            <a:ext cx="3398808" cy="1569660"/>
          </a:xfrm>
          <a:prstGeom prst="rect">
            <a:avLst/>
          </a:prstGeom>
          <a:noFill/>
        </p:spPr>
        <p:txBody>
          <a:bodyPr wrap="square" rtlCol="0">
            <a:spAutoFit/>
          </a:bodyPr>
          <a:lstStyle/>
          <a:p>
            <a:r>
              <a:rPr lang="fr-FR" sz="1600" dirty="0">
                <a:solidFill>
                  <a:srgbClr val="FF0000"/>
                </a:solidFill>
              </a:rPr>
              <a:t>La particule à la surface est à la fois soumise à un champ de gravitation et en mouvement par rapport à l’observateur fixe à l’infini: il v a y avoir un </a:t>
            </a:r>
            <a:r>
              <a:rPr lang="fr-FR" sz="1600" dirty="0" err="1">
                <a:solidFill>
                  <a:srgbClr val="FF0000"/>
                </a:solidFill>
              </a:rPr>
              <a:t>redshift</a:t>
            </a:r>
            <a:r>
              <a:rPr lang="fr-FR" sz="1600" dirty="0">
                <a:solidFill>
                  <a:srgbClr val="FF0000"/>
                </a:solidFill>
              </a:rPr>
              <a:t>.</a:t>
            </a:r>
          </a:p>
          <a:p>
            <a:r>
              <a:rPr lang="fr-FR" sz="1600" dirty="0">
                <a:solidFill>
                  <a:srgbClr val="FF0000"/>
                </a:solidFill>
              </a:rPr>
              <a:t>Combinaison des deux phénomènes ?</a:t>
            </a:r>
          </a:p>
        </p:txBody>
      </p:sp>
      <p:sp>
        <p:nvSpPr>
          <p:cNvPr id="4" name="Espace réservé du numéro de diapositive 3">
            <a:extLst>
              <a:ext uri="{FF2B5EF4-FFF2-40B4-BE49-F238E27FC236}">
                <a16:creationId xmlns:a16="http://schemas.microsoft.com/office/drawing/2014/main" id="{8C32AF97-32C0-C2FA-DE04-712633F9D3E7}"/>
              </a:ext>
            </a:extLst>
          </p:cNvPr>
          <p:cNvSpPr>
            <a:spLocks noGrp="1"/>
          </p:cNvSpPr>
          <p:nvPr>
            <p:ph type="sldNum" sz="quarter" idx="12"/>
          </p:nvPr>
        </p:nvSpPr>
        <p:spPr/>
        <p:txBody>
          <a:bodyPr/>
          <a:lstStyle/>
          <a:p>
            <a:fld id="{411337BD-8729-4B86-971D-796032AB9CDE}" type="slidenum">
              <a:rPr lang="fr-FR" smtClean="0"/>
              <a:t>21</a:t>
            </a:fld>
            <a:endParaRPr lang="fr-FR"/>
          </a:p>
        </p:txBody>
      </p:sp>
      <p:pic>
        <p:nvPicPr>
          <p:cNvPr id="8" name="Picture 2">
            <a:extLst>
              <a:ext uri="{FF2B5EF4-FFF2-40B4-BE49-F238E27FC236}">
                <a16:creationId xmlns:a16="http://schemas.microsoft.com/office/drawing/2014/main" id="{F47BFA76-36AD-A7BE-65DD-909978AF64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380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31758-02A2-744E-D8EE-EA69BA2EA3AC}"/>
              </a:ext>
            </a:extLst>
          </p:cNvPr>
          <p:cNvSpPr>
            <a:spLocks noGrp="1"/>
          </p:cNvSpPr>
          <p:nvPr>
            <p:ph type="title"/>
          </p:nvPr>
        </p:nvSpPr>
        <p:spPr/>
        <p:txBody>
          <a:bodyPr>
            <a:normAutofit/>
          </a:bodyPr>
          <a:lstStyle/>
          <a:p>
            <a:pPr algn="ctr"/>
            <a:r>
              <a:rPr lang="fr-FR" sz="4000" b="1" u="sng" dirty="0"/>
              <a:t>Lumière émise: Redshift (3/3)</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E7E870F-D092-B6C7-C67E-68CC01749A86}"/>
                  </a:ext>
                </a:extLst>
              </p:cNvPr>
              <p:cNvSpPr>
                <a:spLocks noGrp="1"/>
              </p:cNvSpPr>
              <p:nvPr>
                <p:ph idx="1"/>
              </p:nvPr>
            </p:nvSpPr>
            <p:spPr/>
            <p:txBody>
              <a:bodyPr>
                <a:normAutofit/>
              </a:bodyPr>
              <a:lstStyle/>
              <a:p>
                <a:r>
                  <a:rPr lang="fr-FR" sz="1800" dirty="0"/>
                  <a:t>On se place maintenant dans le cadre rigoureux de la relativité générale.</a:t>
                </a:r>
              </a:p>
              <a:p>
                <a:r>
                  <a:rPr lang="fr-FR" sz="1800" dirty="0"/>
                  <a:t>Par conservation de l’impulsion: </a:t>
                </a:r>
                <a14:m>
                  <m:oMath xmlns:m="http://schemas.openxmlformats.org/officeDocument/2006/math">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𝑐</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𝑑</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𝜏</m:t>
                        </m:r>
                      </m:e>
                      <m:sup>
                        <m:r>
                          <a:rPr lang="fr-FR" sz="1600" b="0" i="1" smtClean="0">
                            <a:latin typeface="Cambria Math" panose="02040503050406030204" pitchFamily="18" charset="0"/>
                            <a:ea typeface="Cambria Math" panose="02040503050406030204" pitchFamily="18" charset="0"/>
                          </a:rPr>
                          <m:t>2</m:t>
                        </m:r>
                      </m:sup>
                    </m:sSup>
                    <m:r>
                      <a:rPr lang="fr-FR" sz="1600" b="0" i="1" smtClean="0">
                        <a:latin typeface="Cambria Math" panose="02040503050406030204" pitchFamily="18" charset="0"/>
                        <a:ea typeface="Cambria Math" panose="02040503050406030204" pitchFamily="18" charset="0"/>
                      </a:rPr>
                      <m:t>=</m:t>
                    </m:r>
                  </m:oMath>
                </a14:m>
                <a:r>
                  <a:rPr lang="fr-FR" sz="1600" dirty="0"/>
                  <a:t> </a:t>
                </a:r>
                <a14:m>
                  <m:oMath xmlns:m="http://schemas.openxmlformats.org/officeDocument/2006/math">
                    <m:r>
                      <a:rPr lang="fr-FR" sz="1600" i="1">
                        <a:latin typeface="Cambria Math" panose="02040503050406030204" pitchFamily="18" charset="0"/>
                      </a:rPr>
                      <m:t>−</m:t>
                    </m:r>
                    <m:d>
                      <m:dPr>
                        <m:ctrlPr>
                          <a:rPr lang="fr-FR" sz="1600" i="1">
                            <a:latin typeface="Cambria Math" panose="02040503050406030204" pitchFamily="18" charset="0"/>
                          </a:rPr>
                        </m:ctrlPr>
                      </m:dPr>
                      <m:e>
                        <m:r>
                          <a:rPr lang="fr-FR" sz="1600" i="1">
                            <a:latin typeface="Cambria Math" panose="02040503050406030204" pitchFamily="18" charset="0"/>
                          </a:rPr>
                          <m:t>1−</m:t>
                        </m:r>
                        <m:f>
                          <m:fPr>
                            <m:ctrlPr>
                              <a:rPr lang="fr-FR" sz="1600" i="1">
                                <a:latin typeface="Cambria Math" panose="02040503050406030204" pitchFamily="18" charset="0"/>
                              </a:rPr>
                            </m:ctrlPr>
                          </m:fPr>
                          <m:num>
                            <m:r>
                              <a:rPr lang="fr-FR" sz="1600" i="1">
                                <a:latin typeface="Cambria Math" panose="02040503050406030204" pitchFamily="18" charset="0"/>
                              </a:rPr>
                              <m:t>2</m:t>
                            </m:r>
                            <m:r>
                              <a:rPr lang="fr-FR" sz="1600" i="1">
                                <a:latin typeface="Cambria Math" panose="02040503050406030204" pitchFamily="18" charset="0"/>
                              </a:rPr>
                              <m:t>𝐺𝑀</m:t>
                            </m:r>
                          </m:num>
                          <m:den>
                            <m:r>
                              <a:rPr lang="fr-FR" sz="1600" i="1">
                                <a:latin typeface="Cambria Math" panose="02040503050406030204" pitchFamily="18" charset="0"/>
                              </a:rPr>
                              <m:t>𝑟</m:t>
                            </m:r>
                            <m:sSup>
                              <m:sSupPr>
                                <m:ctrlPr>
                                  <a:rPr lang="fr-FR" sz="1600" i="1">
                                    <a:latin typeface="Cambria Math" panose="02040503050406030204" pitchFamily="18" charset="0"/>
                                  </a:rPr>
                                </m:ctrlPr>
                              </m:sSupPr>
                              <m:e>
                                <m:r>
                                  <a:rPr lang="fr-FR" sz="1600" i="1">
                                    <a:latin typeface="Cambria Math" panose="02040503050406030204" pitchFamily="18" charset="0"/>
                                  </a:rPr>
                                  <m:t>𝑐</m:t>
                                </m:r>
                              </m:e>
                              <m:sup>
                                <m:r>
                                  <a:rPr lang="fr-FR" sz="1600" i="1">
                                    <a:latin typeface="Cambria Math" panose="02040503050406030204" pitchFamily="18" charset="0"/>
                                  </a:rPr>
                                  <m:t>2</m:t>
                                </m:r>
                              </m:sup>
                            </m:sSup>
                          </m:den>
                        </m:f>
                      </m:e>
                    </m:d>
                    <m:sSup>
                      <m:sSupPr>
                        <m:ctrlPr>
                          <a:rPr lang="fr-FR" sz="1600" i="1">
                            <a:latin typeface="Cambria Math" panose="02040503050406030204" pitchFamily="18" charset="0"/>
                          </a:rPr>
                        </m:ctrlPr>
                      </m:sSupPr>
                      <m:e>
                        <m:r>
                          <a:rPr lang="fr-FR" sz="1600" i="1">
                            <a:latin typeface="Cambria Math" panose="02040503050406030204" pitchFamily="18" charset="0"/>
                          </a:rPr>
                          <m:t>𝑐</m:t>
                        </m:r>
                      </m:e>
                      <m:sup>
                        <m:r>
                          <a:rPr lang="fr-FR" sz="1600" i="1">
                            <a:latin typeface="Cambria Math" panose="02040503050406030204" pitchFamily="18" charset="0"/>
                          </a:rPr>
                          <m:t>2</m:t>
                        </m:r>
                      </m:sup>
                    </m:sSup>
                    <m:sSup>
                      <m:sSupPr>
                        <m:ctrlPr>
                          <a:rPr lang="fr-FR" sz="1600" i="1">
                            <a:latin typeface="Cambria Math" panose="02040503050406030204" pitchFamily="18" charset="0"/>
                          </a:rPr>
                        </m:ctrlPr>
                      </m:sSupPr>
                      <m:e>
                        <m:r>
                          <a:rPr lang="fr-FR" sz="1600" i="1">
                            <a:latin typeface="Cambria Math" panose="02040503050406030204" pitchFamily="18" charset="0"/>
                          </a:rPr>
                          <m:t>𝑑𝑡</m:t>
                        </m:r>
                      </m:e>
                      <m:sup>
                        <m:r>
                          <a:rPr lang="fr-FR" sz="1600" i="1">
                            <a:latin typeface="Cambria Math" panose="02040503050406030204" pitchFamily="18" charset="0"/>
                          </a:rPr>
                          <m:t>2</m:t>
                        </m:r>
                      </m:sup>
                    </m:sSup>
                    <m:r>
                      <a:rPr lang="fr-FR" sz="1600" b="0" i="1" smtClean="0">
                        <a:latin typeface="Cambria Math" panose="02040503050406030204" pitchFamily="18" charset="0"/>
                      </a:rPr>
                      <m:t>+</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𝑑</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𝑟</m:t>
                            </m:r>
                          </m:e>
                          <m:sup>
                            <m:r>
                              <a:rPr lang="fr-FR" sz="1600" b="0" i="1" smtClean="0">
                                <a:latin typeface="Cambria Math" panose="02040503050406030204" pitchFamily="18" charset="0"/>
                              </a:rPr>
                              <m:t>2</m:t>
                            </m:r>
                          </m:sup>
                        </m:sSup>
                      </m:num>
                      <m:den>
                        <m:d>
                          <m:dPr>
                            <m:ctrlPr>
                              <a:rPr lang="fr-FR" sz="1600" i="1">
                                <a:latin typeface="Cambria Math" panose="02040503050406030204" pitchFamily="18" charset="0"/>
                              </a:rPr>
                            </m:ctrlPr>
                          </m:dPr>
                          <m:e>
                            <m:r>
                              <a:rPr lang="fr-FR" sz="1600" i="1">
                                <a:latin typeface="Cambria Math" panose="02040503050406030204" pitchFamily="18" charset="0"/>
                              </a:rPr>
                              <m:t>1−</m:t>
                            </m:r>
                            <m:f>
                              <m:fPr>
                                <m:ctrlPr>
                                  <a:rPr lang="fr-FR" sz="1600" i="1">
                                    <a:latin typeface="Cambria Math" panose="02040503050406030204" pitchFamily="18" charset="0"/>
                                  </a:rPr>
                                </m:ctrlPr>
                              </m:fPr>
                              <m:num>
                                <m:r>
                                  <a:rPr lang="fr-FR" sz="1600" i="1">
                                    <a:latin typeface="Cambria Math" panose="02040503050406030204" pitchFamily="18" charset="0"/>
                                  </a:rPr>
                                  <m:t>2</m:t>
                                </m:r>
                                <m:r>
                                  <a:rPr lang="fr-FR" sz="1600" i="1">
                                    <a:latin typeface="Cambria Math" panose="02040503050406030204" pitchFamily="18" charset="0"/>
                                  </a:rPr>
                                  <m:t>𝐺𝑀</m:t>
                                </m:r>
                              </m:num>
                              <m:den>
                                <m:r>
                                  <a:rPr lang="fr-FR" sz="1600" i="1">
                                    <a:latin typeface="Cambria Math" panose="02040503050406030204" pitchFamily="18" charset="0"/>
                                  </a:rPr>
                                  <m:t>𝑟</m:t>
                                </m:r>
                                <m:sSup>
                                  <m:sSupPr>
                                    <m:ctrlPr>
                                      <a:rPr lang="fr-FR" sz="1600" i="1">
                                        <a:latin typeface="Cambria Math" panose="02040503050406030204" pitchFamily="18" charset="0"/>
                                      </a:rPr>
                                    </m:ctrlPr>
                                  </m:sSupPr>
                                  <m:e>
                                    <m:r>
                                      <a:rPr lang="fr-FR" sz="1600" i="1">
                                        <a:latin typeface="Cambria Math" panose="02040503050406030204" pitchFamily="18" charset="0"/>
                                      </a:rPr>
                                      <m:t>𝑐</m:t>
                                    </m:r>
                                  </m:e>
                                  <m:sup>
                                    <m:r>
                                      <a:rPr lang="fr-FR" sz="1600" i="1">
                                        <a:latin typeface="Cambria Math" panose="02040503050406030204" pitchFamily="18" charset="0"/>
                                      </a:rPr>
                                      <m:t>2</m:t>
                                    </m:r>
                                  </m:sup>
                                </m:sSup>
                              </m:den>
                            </m:f>
                          </m:e>
                        </m:d>
                      </m:den>
                    </m:f>
                    <m:r>
                      <a:rPr lang="fr-FR" sz="1600" b="0" i="0" smtClean="0">
                        <a:latin typeface="Cambria Math" panose="02040503050406030204" pitchFamily="18" charset="0"/>
                      </a:rPr>
                      <m:t>=</m:t>
                    </m:r>
                    <m:r>
                      <a:rPr lang="fr-FR" sz="1600" i="1">
                        <a:latin typeface="Cambria Math" panose="02040503050406030204" pitchFamily="18" charset="0"/>
                      </a:rPr>
                      <m:t>−</m:t>
                    </m:r>
                    <m:d>
                      <m:dPr>
                        <m:ctrlPr>
                          <a:rPr lang="fr-FR" sz="1600" i="1">
                            <a:latin typeface="Cambria Math" panose="02040503050406030204" pitchFamily="18" charset="0"/>
                          </a:rPr>
                        </m:ctrlPr>
                      </m:dPr>
                      <m:e>
                        <m:r>
                          <a:rPr lang="fr-FR" sz="1600" i="1">
                            <a:latin typeface="Cambria Math" panose="02040503050406030204" pitchFamily="18" charset="0"/>
                          </a:rPr>
                          <m:t>1−</m:t>
                        </m:r>
                        <m:f>
                          <m:fPr>
                            <m:ctrlPr>
                              <a:rPr lang="fr-FR" sz="1600" i="1">
                                <a:latin typeface="Cambria Math" panose="02040503050406030204" pitchFamily="18" charset="0"/>
                              </a:rPr>
                            </m:ctrlPr>
                          </m:fPr>
                          <m:num>
                            <m:r>
                              <a:rPr lang="fr-FR" sz="1600" i="1">
                                <a:latin typeface="Cambria Math" panose="02040503050406030204" pitchFamily="18" charset="0"/>
                              </a:rPr>
                              <m:t>2</m:t>
                            </m:r>
                            <m:r>
                              <a:rPr lang="fr-FR" sz="1600" i="1">
                                <a:latin typeface="Cambria Math" panose="02040503050406030204" pitchFamily="18" charset="0"/>
                              </a:rPr>
                              <m:t>𝐺𝑀</m:t>
                            </m:r>
                          </m:num>
                          <m:den>
                            <m:r>
                              <a:rPr lang="fr-FR" sz="1600" i="1">
                                <a:latin typeface="Cambria Math" panose="02040503050406030204" pitchFamily="18" charset="0"/>
                              </a:rPr>
                              <m:t>𝑟</m:t>
                            </m:r>
                            <m:sSup>
                              <m:sSupPr>
                                <m:ctrlPr>
                                  <a:rPr lang="fr-FR" sz="1600" i="1">
                                    <a:latin typeface="Cambria Math" panose="02040503050406030204" pitchFamily="18" charset="0"/>
                                  </a:rPr>
                                </m:ctrlPr>
                              </m:sSupPr>
                              <m:e>
                                <m:r>
                                  <a:rPr lang="fr-FR" sz="1600" i="1">
                                    <a:latin typeface="Cambria Math" panose="02040503050406030204" pitchFamily="18" charset="0"/>
                                  </a:rPr>
                                  <m:t>𝑐</m:t>
                                </m:r>
                              </m:e>
                              <m:sup>
                                <m:r>
                                  <a:rPr lang="fr-FR" sz="1600" i="1">
                                    <a:latin typeface="Cambria Math" panose="02040503050406030204" pitchFamily="18" charset="0"/>
                                  </a:rPr>
                                  <m:t>2</m:t>
                                </m:r>
                              </m:sup>
                            </m:sSup>
                          </m:den>
                        </m:f>
                      </m:e>
                    </m:d>
                    <m:sSup>
                      <m:sSupPr>
                        <m:ctrlPr>
                          <a:rPr lang="fr-FR" sz="1600" i="1">
                            <a:latin typeface="Cambria Math" panose="02040503050406030204" pitchFamily="18" charset="0"/>
                          </a:rPr>
                        </m:ctrlPr>
                      </m:sSupPr>
                      <m:e>
                        <m:r>
                          <a:rPr lang="fr-FR" sz="1600" i="1">
                            <a:latin typeface="Cambria Math" panose="02040503050406030204" pitchFamily="18" charset="0"/>
                          </a:rPr>
                          <m:t>𝑐</m:t>
                        </m:r>
                      </m:e>
                      <m:sup>
                        <m:r>
                          <a:rPr lang="fr-FR" sz="1600" i="1">
                            <a:latin typeface="Cambria Math" panose="02040503050406030204" pitchFamily="18" charset="0"/>
                          </a:rPr>
                          <m:t>2</m:t>
                        </m:r>
                      </m:sup>
                    </m:sSup>
                    <m:sSup>
                      <m:sSupPr>
                        <m:ctrlPr>
                          <a:rPr lang="fr-FR" sz="1600" i="1">
                            <a:latin typeface="Cambria Math" panose="02040503050406030204" pitchFamily="18" charset="0"/>
                          </a:rPr>
                        </m:ctrlPr>
                      </m:sSupPr>
                      <m:e>
                        <m:r>
                          <a:rPr lang="fr-FR" sz="1600" i="1">
                            <a:latin typeface="Cambria Math" panose="02040503050406030204" pitchFamily="18" charset="0"/>
                          </a:rPr>
                          <m:t>𝑑𝑡</m:t>
                        </m:r>
                      </m:e>
                      <m:sup>
                        <m:r>
                          <a:rPr lang="fr-FR" sz="1600" i="1">
                            <a:latin typeface="Cambria Math" panose="02040503050406030204" pitchFamily="18" charset="0"/>
                          </a:rPr>
                          <m:t>2</m:t>
                        </m:r>
                      </m:sup>
                    </m:sSup>
                    <m:r>
                      <a:rPr lang="fr-FR" sz="1600" i="1">
                        <a:latin typeface="Cambria Math" panose="02040503050406030204" pitchFamily="18" charset="0"/>
                      </a:rPr>
                      <m:t>+</m:t>
                    </m:r>
                    <m:f>
                      <m:fPr>
                        <m:ctrlPr>
                          <a:rPr lang="fr-FR" sz="1600" i="1">
                            <a:latin typeface="Cambria Math" panose="02040503050406030204" pitchFamily="18" charset="0"/>
                          </a:rPr>
                        </m:ctrlPr>
                      </m:fPr>
                      <m:num>
                        <m:f>
                          <m:fPr>
                            <m:ctrlPr>
                              <a:rPr lang="fr-FR" sz="1600" b="0" i="1" smtClean="0">
                                <a:latin typeface="Cambria Math" panose="02040503050406030204" pitchFamily="18" charset="0"/>
                              </a:rPr>
                            </m:ctrlPr>
                          </m:fPr>
                          <m:num>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𝑟</m:t>
                                </m:r>
                              </m:e>
                              <m:sup>
                                <m:r>
                                  <a:rPr lang="fr-FR" sz="1600" i="1">
                                    <a:latin typeface="Cambria Math" panose="02040503050406030204" pitchFamily="18" charset="0"/>
                                  </a:rPr>
                                  <m:t>2</m:t>
                                </m:r>
                              </m:sup>
                            </m:sSup>
                          </m:num>
                          <m:den>
                            <m:r>
                              <a:rPr lang="fr-FR" sz="1600" b="0" i="1" smtClean="0">
                                <a:latin typeface="Cambria Math" panose="02040503050406030204" pitchFamily="18" charset="0"/>
                              </a:rPr>
                              <m:t>𝑑</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𝑡</m:t>
                                </m:r>
                              </m:e>
                              <m:sup>
                                <m:r>
                                  <a:rPr lang="fr-FR" sz="1600" b="0" i="1" smtClean="0">
                                    <a:latin typeface="Cambria Math" panose="02040503050406030204" pitchFamily="18" charset="0"/>
                                  </a:rPr>
                                  <m:t>2</m:t>
                                </m:r>
                              </m:sup>
                            </m:sSup>
                          </m:den>
                        </m:f>
                      </m:num>
                      <m:den>
                        <m:d>
                          <m:dPr>
                            <m:ctrlPr>
                              <a:rPr lang="fr-FR" sz="1600" i="1">
                                <a:latin typeface="Cambria Math" panose="02040503050406030204" pitchFamily="18" charset="0"/>
                              </a:rPr>
                            </m:ctrlPr>
                          </m:dPr>
                          <m:e>
                            <m:r>
                              <a:rPr lang="fr-FR" sz="1600" i="1">
                                <a:latin typeface="Cambria Math" panose="02040503050406030204" pitchFamily="18" charset="0"/>
                              </a:rPr>
                              <m:t>1−</m:t>
                            </m:r>
                            <m:f>
                              <m:fPr>
                                <m:ctrlPr>
                                  <a:rPr lang="fr-FR" sz="1600" i="1">
                                    <a:latin typeface="Cambria Math" panose="02040503050406030204" pitchFamily="18" charset="0"/>
                                  </a:rPr>
                                </m:ctrlPr>
                              </m:fPr>
                              <m:num>
                                <m:r>
                                  <a:rPr lang="fr-FR" sz="1600" i="1">
                                    <a:latin typeface="Cambria Math" panose="02040503050406030204" pitchFamily="18" charset="0"/>
                                  </a:rPr>
                                  <m:t>2</m:t>
                                </m:r>
                                <m:r>
                                  <a:rPr lang="fr-FR" sz="1600" i="1">
                                    <a:latin typeface="Cambria Math" panose="02040503050406030204" pitchFamily="18" charset="0"/>
                                  </a:rPr>
                                  <m:t>𝐺𝑀</m:t>
                                </m:r>
                              </m:num>
                              <m:den>
                                <m:r>
                                  <a:rPr lang="fr-FR" sz="1600" i="1">
                                    <a:latin typeface="Cambria Math" panose="02040503050406030204" pitchFamily="18" charset="0"/>
                                  </a:rPr>
                                  <m:t>𝑟</m:t>
                                </m:r>
                                <m:sSup>
                                  <m:sSupPr>
                                    <m:ctrlPr>
                                      <a:rPr lang="fr-FR" sz="1600" i="1">
                                        <a:latin typeface="Cambria Math" panose="02040503050406030204" pitchFamily="18" charset="0"/>
                                      </a:rPr>
                                    </m:ctrlPr>
                                  </m:sSupPr>
                                  <m:e>
                                    <m:r>
                                      <a:rPr lang="fr-FR" sz="1600" i="1">
                                        <a:latin typeface="Cambria Math" panose="02040503050406030204" pitchFamily="18" charset="0"/>
                                      </a:rPr>
                                      <m:t>𝑐</m:t>
                                    </m:r>
                                  </m:e>
                                  <m:sup>
                                    <m:r>
                                      <a:rPr lang="fr-FR" sz="1600" i="1">
                                        <a:latin typeface="Cambria Math" panose="02040503050406030204" pitchFamily="18" charset="0"/>
                                      </a:rPr>
                                      <m:t>2</m:t>
                                    </m:r>
                                  </m:sup>
                                </m:sSup>
                              </m:den>
                            </m:f>
                          </m:e>
                        </m:d>
                      </m:den>
                    </m:f>
                    <m:r>
                      <a:rPr lang="fr-FR" sz="1600" b="0" i="1" smtClean="0">
                        <a:latin typeface="Cambria Math" panose="02040503050406030204" pitchFamily="18" charset="0"/>
                      </a:rPr>
                      <m:t>𝑑</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𝑡</m:t>
                        </m:r>
                      </m:e>
                      <m:sup>
                        <m:r>
                          <a:rPr lang="fr-FR" sz="1600" b="0" i="1" smtClean="0">
                            <a:latin typeface="Cambria Math" panose="02040503050406030204" pitchFamily="18" charset="0"/>
                          </a:rPr>
                          <m:t>2</m:t>
                        </m:r>
                      </m:sup>
                    </m:sSup>
                  </m:oMath>
                </a14:m>
                <a:endParaRPr lang="fr-FR" sz="1600" dirty="0"/>
              </a:p>
              <a:p>
                <a:r>
                  <a:rPr lang="fr-FR" sz="1600" dirty="0"/>
                  <a:t>En posant </a:t>
                </a:r>
                <a14:m>
                  <m:oMath xmlns:m="http://schemas.openxmlformats.org/officeDocument/2006/math">
                    <m:r>
                      <a:rPr lang="fr-FR" sz="1600" b="0" i="1" smtClean="0">
                        <a:latin typeface="Cambria Math" panose="02040503050406030204" pitchFamily="18" charset="0"/>
                      </a:rPr>
                      <m:t>𝑣</m:t>
                    </m:r>
                    <m:r>
                      <a:rPr lang="fr-FR" sz="1600" b="0" i="1" smtClean="0">
                        <a:latin typeface="Cambria Math" panose="02040503050406030204" pitchFamily="18" charset="0"/>
                      </a:rPr>
                      <m:t>=</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𝑑𝑟</m:t>
                        </m:r>
                      </m:num>
                      <m:den>
                        <m:r>
                          <a:rPr lang="fr-FR" sz="1600" b="0" i="1" smtClean="0">
                            <a:latin typeface="Cambria Math" panose="02040503050406030204" pitchFamily="18" charset="0"/>
                          </a:rPr>
                          <m:t>𝑑𝑡</m:t>
                        </m:r>
                      </m:den>
                    </m:f>
                  </m:oMath>
                </a14:m>
                <a:r>
                  <a:rPr lang="fr-FR" sz="1600" dirty="0"/>
                  <a:t> la vitesse de la surface dans le référentiel de l’observateur, on a: </a:t>
                </a:r>
                <a14:m>
                  <m:oMath xmlns:m="http://schemas.openxmlformats.org/officeDocument/2006/math">
                    <m:f>
                      <m:fPr>
                        <m:ctrlPr>
                          <a:rPr lang="fr-FR" sz="1600" i="1" smtClean="0">
                            <a:latin typeface="Cambria Math" panose="02040503050406030204" pitchFamily="18" charset="0"/>
                          </a:rPr>
                        </m:ctrlPr>
                      </m:fPr>
                      <m:num>
                        <m:sSub>
                          <m:sSubPr>
                            <m:ctrlPr>
                              <a:rPr lang="fr-FR" sz="1600" b="0" i="1" smtClean="0">
                                <a:latin typeface="Cambria Math" panose="02040503050406030204" pitchFamily="18" charset="0"/>
                                <a:ea typeface="Cambria Math" panose="02040503050406030204" pitchFamily="18" charset="0"/>
                              </a:rPr>
                            </m:ctrlPr>
                          </m:sSubPr>
                          <m:e>
                            <m:r>
                              <a:rPr lang="fr-FR" sz="1600" i="1" smtClean="0">
                                <a:latin typeface="Cambria Math" panose="02040503050406030204" pitchFamily="18" charset="0"/>
                                <a:ea typeface="Cambria Math" panose="02040503050406030204" pitchFamily="18" charset="0"/>
                              </a:rPr>
                              <m:t>𝜆</m:t>
                            </m:r>
                          </m:e>
                          <m:sub>
                            <m:r>
                              <a:rPr lang="fr-FR" sz="1600" b="0" i="1" smtClean="0">
                                <a:latin typeface="Cambria Math" panose="02040503050406030204" pitchFamily="18" charset="0"/>
                                <a:ea typeface="Cambria Math" panose="02040503050406030204" pitchFamily="18" charset="0"/>
                              </a:rPr>
                              <m:t>0</m:t>
                            </m:r>
                          </m:sub>
                        </m:sSub>
                      </m:num>
                      <m:den>
                        <m:sSub>
                          <m:sSubPr>
                            <m:ctrlPr>
                              <a:rPr lang="fr-FR" sz="1600" b="0" i="1" smtClean="0">
                                <a:latin typeface="Cambria Math" panose="02040503050406030204" pitchFamily="18" charset="0"/>
                                <a:ea typeface="Cambria Math" panose="02040503050406030204" pitchFamily="18" charset="0"/>
                              </a:rPr>
                            </m:ctrlPr>
                          </m:sSubPr>
                          <m:e>
                            <m:r>
                              <a:rPr lang="fr-FR" sz="1600" i="1" smtClean="0">
                                <a:latin typeface="Cambria Math" panose="02040503050406030204" pitchFamily="18" charset="0"/>
                                <a:ea typeface="Cambria Math" panose="02040503050406030204" pitchFamily="18" charset="0"/>
                              </a:rPr>
                              <m:t>𝜆</m:t>
                            </m:r>
                          </m:e>
                          <m:sub>
                            <m:r>
                              <a:rPr lang="fr-FR" sz="1600" b="0" i="1" smtClean="0">
                                <a:latin typeface="Cambria Math" panose="02040503050406030204" pitchFamily="18" charset="0"/>
                                <a:ea typeface="Cambria Math" panose="02040503050406030204" pitchFamily="18" charset="0"/>
                              </a:rPr>
                              <m:t>𝑆</m:t>
                            </m:r>
                          </m:sub>
                        </m:sSub>
                      </m:den>
                    </m:f>
                    <m:r>
                      <a:rPr lang="fr-FR" sz="1600" b="0" i="1" smtClean="0">
                        <a:latin typeface="Cambria Math" panose="02040503050406030204" pitchFamily="18" charset="0"/>
                      </a:rPr>
                      <m:t>=</m:t>
                    </m:r>
                    <m:f>
                      <m:fPr>
                        <m:ctrlPr>
                          <a:rPr lang="fr-FR" sz="1600" b="0" i="1" smtClean="0">
                            <a:latin typeface="Cambria Math" panose="02040503050406030204" pitchFamily="18" charset="0"/>
                          </a:rPr>
                        </m:ctrlPr>
                      </m:fPr>
                      <m:num>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𝑐</m:t>
                            </m:r>
                          </m:e>
                          <m:sup>
                            <m:r>
                              <a:rPr lang="fr-FR" sz="1600" b="0" i="1" smtClean="0">
                                <a:latin typeface="Cambria Math" panose="02040503050406030204" pitchFamily="18" charset="0"/>
                              </a:rPr>
                              <m:t>2</m:t>
                            </m:r>
                          </m:sup>
                        </m:sSup>
                      </m:num>
                      <m:den>
                        <m:rad>
                          <m:radPr>
                            <m:degHide m:val="on"/>
                            <m:ctrlPr>
                              <a:rPr lang="fr-FR" sz="1600" b="0" i="1" smtClean="0">
                                <a:latin typeface="Cambria Math" panose="02040503050406030204" pitchFamily="18" charset="0"/>
                              </a:rPr>
                            </m:ctrlPr>
                          </m:radPr>
                          <m:deg/>
                          <m:e>
                            <m:d>
                              <m:dPr>
                                <m:ctrlPr>
                                  <a:rPr lang="fr-FR" sz="1600" i="1">
                                    <a:latin typeface="Cambria Math" panose="02040503050406030204" pitchFamily="18" charset="0"/>
                                  </a:rPr>
                                </m:ctrlPr>
                              </m:dPr>
                              <m:e>
                                <m:r>
                                  <a:rPr lang="fr-FR" sz="1600" i="1">
                                    <a:latin typeface="Cambria Math" panose="02040503050406030204" pitchFamily="18" charset="0"/>
                                  </a:rPr>
                                  <m:t>1−</m:t>
                                </m:r>
                                <m:f>
                                  <m:fPr>
                                    <m:ctrlPr>
                                      <a:rPr lang="fr-FR" sz="1600" i="1">
                                        <a:latin typeface="Cambria Math" panose="02040503050406030204" pitchFamily="18" charset="0"/>
                                      </a:rPr>
                                    </m:ctrlPr>
                                  </m:fPr>
                                  <m:num>
                                    <m:r>
                                      <a:rPr lang="fr-FR" sz="1600" i="1">
                                        <a:latin typeface="Cambria Math" panose="02040503050406030204" pitchFamily="18" charset="0"/>
                                      </a:rPr>
                                      <m:t>2</m:t>
                                    </m:r>
                                    <m:r>
                                      <a:rPr lang="fr-FR" sz="1600" i="1">
                                        <a:latin typeface="Cambria Math" panose="02040503050406030204" pitchFamily="18" charset="0"/>
                                      </a:rPr>
                                      <m:t>𝐺𝑀</m:t>
                                    </m:r>
                                  </m:num>
                                  <m:den>
                                    <m:r>
                                      <a:rPr lang="fr-FR" sz="1600" i="1">
                                        <a:latin typeface="Cambria Math" panose="02040503050406030204" pitchFamily="18" charset="0"/>
                                      </a:rPr>
                                      <m:t>𝑟</m:t>
                                    </m:r>
                                    <m:sSup>
                                      <m:sSupPr>
                                        <m:ctrlPr>
                                          <a:rPr lang="fr-FR" sz="1600" i="1">
                                            <a:latin typeface="Cambria Math" panose="02040503050406030204" pitchFamily="18" charset="0"/>
                                          </a:rPr>
                                        </m:ctrlPr>
                                      </m:sSupPr>
                                      <m:e>
                                        <m:r>
                                          <a:rPr lang="fr-FR" sz="1600" i="1">
                                            <a:latin typeface="Cambria Math" panose="02040503050406030204" pitchFamily="18" charset="0"/>
                                          </a:rPr>
                                          <m:t>𝑐</m:t>
                                        </m:r>
                                      </m:e>
                                      <m:sup>
                                        <m:r>
                                          <a:rPr lang="fr-FR" sz="1600" i="1">
                                            <a:latin typeface="Cambria Math" panose="02040503050406030204" pitchFamily="18" charset="0"/>
                                          </a:rPr>
                                          <m:t>2</m:t>
                                        </m:r>
                                      </m:sup>
                                    </m:sSup>
                                  </m:den>
                                </m:f>
                              </m:e>
                            </m:d>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𝑐</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m:t>
                            </m:r>
                            <m:f>
                              <m:fPr>
                                <m:ctrlPr>
                                  <a:rPr lang="fr-FR" sz="1600" i="1">
                                    <a:latin typeface="Cambria Math" panose="02040503050406030204" pitchFamily="18" charset="0"/>
                                  </a:rPr>
                                </m:ctrlPr>
                              </m:fPr>
                              <m:num>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𝑣</m:t>
                                    </m:r>
                                  </m:e>
                                  <m:sup>
                                    <m:r>
                                      <a:rPr lang="fr-FR" sz="1600" b="0" i="1" smtClean="0">
                                        <a:latin typeface="Cambria Math" panose="02040503050406030204" pitchFamily="18" charset="0"/>
                                      </a:rPr>
                                      <m:t>2</m:t>
                                    </m:r>
                                  </m:sup>
                                </m:sSup>
                              </m:num>
                              <m:den>
                                <m:d>
                                  <m:dPr>
                                    <m:ctrlPr>
                                      <a:rPr lang="fr-FR" sz="1600" i="1">
                                        <a:latin typeface="Cambria Math" panose="02040503050406030204" pitchFamily="18" charset="0"/>
                                      </a:rPr>
                                    </m:ctrlPr>
                                  </m:dPr>
                                  <m:e>
                                    <m:r>
                                      <a:rPr lang="fr-FR" sz="1600" i="1">
                                        <a:latin typeface="Cambria Math" panose="02040503050406030204" pitchFamily="18" charset="0"/>
                                      </a:rPr>
                                      <m:t>1−</m:t>
                                    </m:r>
                                    <m:f>
                                      <m:fPr>
                                        <m:ctrlPr>
                                          <a:rPr lang="fr-FR" sz="1600" i="1">
                                            <a:latin typeface="Cambria Math" panose="02040503050406030204" pitchFamily="18" charset="0"/>
                                          </a:rPr>
                                        </m:ctrlPr>
                                      </m:fPr>
                                      <m:num>
                                        <m:r>
                                          <a:rPr lang="fr-FR" sz="1600" i="1">
                                            <a:latin typeface="Cambria Math" panose="02040503050406030204" pitchFamily="18" charset="0"/>
                                          </a:rPr>
                                          <m:t>2</m:t>
                                        </m:r>
                                        <m:r>
                                          <a:rPr lang="fr-FR" sz="1600" i="1">
                                            <a:latin typeface="Cambria Math" panose="02040503050406030204" pitchFamily="18" charset="0"/>
                                          </a:rPr>
                                          <m:t>𝐺𝑀</m:t>
                                        </m:r>
                                      </m:num>
                                      <m:den>
                                        <m:r>
                                          <a:rPr lang="fr-FR" sz="1600" i="1">
                                            <a:latin typeface="Cambria Math" panose="02040503050406030204" pitchFamily="18" charset="0"/>
                                          </a:rPr>
                                          <m:t>𝑟</m:t>
                                        </m:r>
                                        <m:sSup>
                                          <m:sSupPr>
                                            <m:ctrlPr>
                                              <a:rPr lang="fr-FR" sz="1600" i="1">
                                                <a:latin typeface="Cambria Math" panose="02040503050406030204" pitchFamily="18" charset="0"/>
                                              </a:rPr>
                                            </m:ctrlPr>
                                          </m:sSupPr>
                                          <m:e>
                                            <m:r>
                                              <a:rPr lang="fr-FR" sz="1600" i="1">
                                                <a:latin typeface="Cambria Math" panose="02040503050406030204" pitchFamily="18" charset="0"/>
                                              </a:rPr>
                                              <m:t>𝑐</m:t>
                                            </m:r>
                                          </m:e>
                                          <m:sup>
                                            <m:r>
                                              <a:rPr lang="fr-FR" sz="1600" i="1">
                                                <a:latin typeface="Cambria Math" panose="02040503050406030204" pitchFamily="18" charset="0"/>
                                              </a:rPr>
                                              <m:t>2</m:t>
                                            </m:r>
                                          </m:sup>
                                        </m:sSup>
                                      </m:den>
                                    </m:f>
                                  </m:e>
                                </m:d>
                              </m:den>
                            </m:f>
                          </m:e>
                        </m:rad>
                      </m:den>
                    </m:f>
                  </m:oMath>
                </a14:m>
                <a:r>
                  <a:rPr lang="fr-FR" sz="1600" dirty="0"/>
                  <a:t>  </a:t>
                </a:r>
              </a:p>
            </p:txBody>
          </p:sp>
        </mc:Choice>
        <mc:Fallback xmlns="">
          <p:sp>
            <p:nvSpPr>
              <p:cNvPr id="3" name="Espace réservé du contenu 2">
                <a:extLst>
                  <a:ext uri="{FF2B5EF4-FFF2-40B4-BE49-F238E27FC236}">
                    <a16:creationId xmlns:a16="http://schemas.microsoft.com/office/drawing/2014/main" id="{5E7E870F-D092-B6C7-C67E-68CC01749A86}"/>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A09FCFCD-8022-168F-6FCE-52966D43A923}"/>
              </a:ext>
            </a:extLst>
          </p:cNvPr>
          <p:cNvPicPr>
            <a:picLocks noChangeAspect="1"/>
          </p:cNvPicPr>
          <p:nvPr/>
        </p:nvPicPr>
        <p:blipFill>
          <a:blip r:embed="rId3"/>
          <a:stretch>
            <a:fillRect/>
          </a:stretch>
        </p:blipFill>
        <p:spPr>
          <a:xfrm>
            <a:off x="291857" y="3648975"/>
            <a:ext cx="4573141" cy="3209026"/>
          </a:xfrm>
          <a:prstGeom prst="rect">
            <a:avLst/>
          </a:prstGeom>
        </p:spPr>
      </p:pic>
      <p:sp>
        <p:nvSpPr>
          <p:cNvPr id="6" name="Flèche : droite 5">
            <a:extLst>
              <a:ext uri="{FF2B5EF4-FFF2-40B4-BE49-F238E27FC236}">
                <a16:creationId xmlns:a16="http://schemas.microsoft.com/office/drawing/2014/main" id="{D5C8B101-DF29-ADC2-7841-8BDDF162570A}"/>
              </a:ext>
            </a:extLst>
          </p:cNvPr>
          <p:cNvSpPr/>
          <p:nvPr/>
        </p:nvSpPr>
        <p:spPr>
          <a:xfrm>
            <a:off x="5407322" y="4101860"/>
            <a:ext cx="838201" cy="323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1D93FBE7-6ABC-2943-662B-31960DF5674A}"/>
                  </a:ext>
                </a:extLst>
              </p:cNvPr>
              <p:cNvSpPr txBox="1"/>
              <p:nvPr/>
            </p:nvSpPr>
            <p:spPr>
              <a:xfrm>
                <a:off x="6245524" y="3889403"/>
                <a:ext cx="4270075" cy="830356"/>
              </a:xfrm>
              <a:prstGeom prst="rect">
                <a:avLst/>
              </a:prstGeom>
              <a:noFill/>
            </p:spPr>
            <p:txBody>
              <a:bodyPr wrap="square" rtlCol="0">
                <a:spAutoFit/>
              </a:bodyPr>
              <a:lstStyle/>
              <a:p>
                <a:r>
                  <a:rPr lang="fr-FR" sz="1400" dirty="0">
                    <a:solidFill>
                      <a:srgbClr val="FF0000"/>
                    </a:solidFill>
                  </a:rPr>
                  <a:t>On observe que le </a:t>
                </a:r>
                <a:r>
                  <a:rPr lang="fr-FR" sz="1400" dirty="0" err="1">
                    <a:solidFill>
                      <a:srgbClr val="FF0000"/>
                    </a:solidFill>
                  </a:rPr>
                  <a:t>redshift</a:t>
                </a:r>
                <a:r>
                  <a:rPr lang="fr-FR" sz="1400" dirty="0">
                    <a:solidFill>
                      <a:srgbClr val="FF0000"/>
                    </a:solidFill>
                  </a:rPr>
                  <a:t> n’est pas simplement la somme des deux effets: en effet, bien que </a:t>
                </a:r>
                <a14:m>
                  <m:oMath xmlns:m="http://schemas.openxmlformats.org/officeDocument/2006/math">
                    <m:func>
                      <m:funcPr>
                        <m:ctrlPr>
                          <a:rPr lang="fr-FR" sz="1400" i="1" smtClean="0">
                            <a:solidFill>
                              <a:srgbClr val="FF0000"/>
                            </a:solidFill>
                            <a:latin typeface="Cambria Math" panose="02040503050406030204" pitchFamily="18" charset="0"/>
                          </a:rPr>
                        </m:ctrlPr>
                      </m:funcPr>
                      <m:fName>
                        <m:limLow>
                          <m:limLowPr>
                            <m:ctrlPr>
                              <a:rPr lang="fr-FR" sz="1400" i="1" smtClean="0">
                                <a:solidFill>
                                  <a:srgbClr val="FF0000"/>
                                </a:solidFill>
                                <a:latin typeface="Cambria Math" panose="02040503050406030204" pitchFamily="18" charset="0"/>
                              </a:rPr>
                            </m:ctrlPr>
                          </m:limLowPr>
                          <m:e>
                            <m:r>
                              <m:rPr>
                                <m:sty m:val="p"/>
                              </m:rPr>
                              <a:rPr lang="fr-FR" sz="1400" i="0" smtClean="0">
                                <a:solidFill>
                                  <a:srgbClr val="FF0000"/>
                                </a:solidFill>
                                <a:latin typeface="Cambria Math" panose="02040503050406030204" pitchFamily="18" charset="0"/>
                              </a:rPr>
                              <m:t>lim</m:t>
                            </m:r>
                          </m:e>
                          <m:lim>
                            <m:r>
                              <a:rPr lang="fr-FR" sz="1400" b="0" i="1" smtClean="0">
                                <a:solidFill>
                                  <a:srgbClr val="FF0000"/>
                                </a:solidFill>
                                <a:latin typeface="Cambria Math" panose="02040503050406030204" pitchFamily="18" charset="0"/>
                              </a:rPr>
                              <m:t>𝑅</m:t>
                            </m:r>
                            <m:r>
                              <a:rPr lang="fr-FR" sz="1400" b="0" i="1" smtClean="0">
                                <a:solidFill>
                                  <a:srgbClr val="FF0000"/>
                                </a:solidFill>
                                <a:latin typeface="Cambria Math" panose="02040503050406030204" pitchFamily="18" charset="0"/>
                                <a:ea typeface="Cambria Math" panose="02040503050406030204" pitchFamily="18" charset="0"/>
                              </a:rPr>
                              <m:t>→2</m:t>
                            </m:r>
                            <m:r>
                              <a:rPr lang="fr-FR" sz="1400" b="0" i="1" smtClean="0">
                                <a:solidFill>
                                  <a:srgbClr val="FF0000"/>
                                </a:solidFill>
                                <a:latin typeface="Cambria Math" panose="02040503050406030204" pitchFamily="18" charset="0"/>
                                <a:ea typeface="Cambria Math" panose="02040503050406030204" pitchFamily="18" charset="0"/>
                              </a:rPr>
                              <m:t>𝑀</m:t>
                            </m:r>
                          </m:lim>
                        </m:limLow>
                      </m:fName>
                      <m:e>
                        <m:r>
                          <a:rPr lang="fr-FR" sz="1400" b="0" i="1" smtClean="0">
                            <a:solidFill>
                              <a:srgbClr val="FF0000"/>
                            </a:solidFill>
                            <a:latin typeface="Cambria Math" panose="02040503050406030204" pitchFamily="18" charset="0"/>
                          </a:rPr>
                          <m:t>𝑣</m:t>
                        </m:r>
                        <m:r>
                          <a:rPr lang="fr-FR" sz="1400" b="0" i="1" smtClean="0">
                            <a:solidFill>
                              <a:srgbClr val="FF0000"/>
                            </a:solidFill>
                            <a:latin typeface="Cambria Math" panose="02040503050406030204" pitchFamily="18" charset="0"/>
                          </a:rPr>
                          <m:t>=0</m:t>
                        </m:r>
                      </m:e>
                    </m:func>
                  </m:oMath>
                </a14:m>
                <a:r>
                  <a:rPr lang="fr-FR" sz="1400" dirty="0">
                    <a:solidFill>
                      <a:srgbClr val="FF0000"/>
                    </a:solidFill>
                  </a:rPr>
                  <a:t>, il en est de même pour </a:t>
                </a:r>
                <a14:m>
                  <m:oMath xmlns:m="http://schemas.openxmlformats.org/officeDocument/2006/math">
                    <m:r>
                      <a:rPr lang="fr-FR" sz="1400" b="0" i="1" smtClean="0">
                        <a:solidFill>
                          <a:srgbClr val="FF0000"/>
                        </a:solidFill>
                        <a:latin typeface="Cambria Math" panose="02040503050406030204" pitchFamily="18" charset="0"/>
                      </a:rPr>
                      <m:t>(1−</m:t>
                    </m:r>
                    <m:f>
                      <m:fPr>
                        <m:ctrlPr>
                          <a:rPr lang="fr-FR" sz="1400" b="0" i="1" smtClean="0">
                            <a:solidFill>
                              <a:srgbClr val="FF0000"/>
                            </a:solidFill>
                            <a:latin typeface="Cambria Math" panose="02040503050406030204" pitchFamily="18" charset="0"/>
                          </a:rPr>
                        </m:ctrlPr>
                      </m:fPr>
                      <m:num>
                        <m:r>
                          <a:rPr lang="fr-FR" sz="1400" b="0" i="1" smtClean="0">
                            <a:solidFill>
                              <a:srgbClr val="FF0000"/>
                            </a:solidFill>
                            <a:latin typeface="Cambria Math" panose="02040503050406030204" pitchFamily="18" charset="0"/>
                          </a:rPr>
                          <m:t>2</m:t>
                        </m:r>
                        <m:r>
                          <a:rPr lang="fr-FR" sz="1400" b="0" i="1" smtClean="0">
                            <a:solidFill>
                              <a:srgbClr val="FF0000"/>
                            </a:solidFill>
                            <a:latin typeface="Cambria Math" panose="02040503050406030204" pitchFamily="18" charset="0"/>
                          </a:rPr>
                          <m:t>𝐺𝑀</m:t>
                        </m:r>
                      </m:num>
                      <m:den>
                        <m:r>
                          <a:rPr lang="fr-FR" sz="1400" b="0" i="1" smtClean="0">
                            <a:solidFill>
                              <a:srgbClr val="FF0000"/>
                            </a:solidFill>
                            <a:latin typeface="Cambria Math" panose="02040503050406030204" pitchFamily="18" charset="0"/>
                          </a:rPr>
                          <m:t>𝑟</m:t>
                        </m:r>
                        <m:sSup>
                          <m:sSupPr>
                            <m:ctrlPr>
                              <a:rPr lang="fr-FR" sz="1400" b="0" i="1" smtClean="0">
                                <a:solidFill>
                                  <a:srgbClr val="FF0000"/>
                                </a:solidFill>
                                <a:latin typeface="Cambria Math" panose="02040503050406030204" pitchFamily="18" charset="0"/>
                              </a:rPr>
                            </m:ctrlPr>
                          </m:sSupPr>
                          <m:e>
                            <m:r>
                              <a:rPr lang="fr-FR" sz="1400" b="0" i="1" smtClean="0">
                                <a:solidFill>
                                  <a:srgbClr val="FF0000"/>
                                </a:solidFill>
                                <a:latin typeface="Cambria Math" panose="02040503050406030204" pitchFamily="18" charset="0"/>
                              </a:rPr>
                              <m:t>𝑐</m:t>
                            </m:r>
                          </m:e>
                          <m:sup>
                            <m:r>
                              <a:rPr lang="fr-FR" sz="1400" b="0" i="1" smtClean="0">
                                <a:solidFill>
                                  <a:srgbClr val="FF0000"/>
                                </a:solidFill>
                                <a:latin typeface="Cambria Math" panose="02040503050406030204" pitchFamily="18" charset="0"/>
                              </a:rPr>
                              <m:t>2</m:t>
                            </m:r>
                          </m:sup>
                        </m:sSup>
                      </m:den>
                    </m:f>
                    <m:r>
                      <a:rPr lang="fr-FR" sz="1400" b="0" i="1" smtClean="0">
                        <a:solidFill>
                          <a:srgbClr val="FF0000"/>
                        </a:solidFill>
                        <a:latin typeface="Cambria Math" panose="02040503050406030204" pitchFamily="18" charset="0"/>
                      </a:rPr>
                      <m:t>)</m:t>
                    </m:r>
                  </m:oMath>
                </a14:m>
                <a:endParaRPr lang="fr-FR" sz="1400" dirty="0">
                  <a:solidFill>
                    <a:srgbClr val="FF0000"/>
                  </a:solidFill>
                </a:endParaRPr>
              </a:p>
            </p:txBody>
          </p:sp>
        </mc:Choice>
        <mc:Fallback xmlns="">
          <p:sp>
            <p:nvSpPr>
              <p:cNvPr id="7" name="ZoneTexte 6">
                <a:extLst>
                  <a:ext uri="{FF2B5EF4-FFF2-40B4-BE49-F238E27FC236}">
                    <a16:creationId xmlns:a16="http://schemas.microsoft.com/office/drawing/2014/main" id="{1D93FBE7-6ABC-2943-662B-31960DF5674A}"/>
                  </a:ext>
                </a:extLst>
              </p:cNvPr>
              <p:cNvSpPr txBox="1">
                <a:spLocks noRot="1" noChangeAspect="1" noMove="1" noResize="1" noEditPoints="1" noAdjustHandles="1" noChangeArrowheads="1" noChangeShapeType="1" noTextEdit="1"/>
              </p:cNvSpPr>
              <p:nvPr/>
            </p:nvSpPr>
            <p:spPr>
              <a:xfrm>
                <a:off x="6245524" y="3889403"/>
                <a:ext cx="4270075" cy="830356"/>
              </a:xfrm>
              <a:prstGeom prst="rect">
                <a:avLst/>
              </a:prstGeom>
              <a:blipFill>
                <a:blip r:embed="rId4"/>
                <a:stretch>
                  <a:fillRect l="-429" t="-1471" b="-2206"/>
                </a:stretch>
              </a:blipFill>
            </p:spPr>
            <p:txBody>
              <a:bodyPr/>
              <a:lstStyle/>
              <a:p>
                <a:r>
                  <a:rPr lang="fr-FR">
                    <a:noFill/>
                  </a:rPr>
                  <a:t> </a:t>
                </a:r>
              </a:p>
            </p:txBody>
          </p:sp>
        </mc:Fallback>
      </mc:AlternateContent>
      <p:sp>
        <p:nvSpPr>
          <p:cNvPr id="8" name="Flèche : droite 7">
            <a:extLst>
              <a:ext uri="{FF2B5EF4-FFF2-40B4-BE49-F238E27FC236}">
                <a16:creationId xmlns:a16="http://schemas.microsoft.com/office/drawing/2014/main" id="{E5F5DAD4-64FD-4D24-77C2-0FF1B62D12F8}"/>
              </a:ext>
            </a:extLst>
          </p:cNvPr>
          <p:cNvSpPr/>
          <p:nvPr/>
        </p:nvSpPr>
        <p:spPr>
          <a:xfrm>
            <a:off x="5407322" y="5662312"/>
            <a:ext cx="838201" cy="323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90A7CEC-0B1D-5651-5633-3BB37153723A}"/>
              </a:ext>
            </a:extLst>
          </p:cNvPr>
          <p:cNvSpPr txBox="1"/>
          <p:nvPr/>
        </p:nvSpPr>
        <p:spPr>
          <a:xfrm>
            <a:off x="6383548" y="5438299"/>
            <a:ext cx="3786996" cy="738664"/>
          </a:xfrm>
          <a:prstGeom prst="rect">
            <a:avLst/>
          </a:prstGeom>
          <a:noFill/>
        </p:spPr>
        <p:txBody>
          <a:bodyPr wrap="square" rtlCol="0">
            <a:spAutoFit/>
          </a:bodyPr>
          <a:lstStyle/>
          <a:p>
            <a:r>
              <a:rPr lang="fr-FR" sz="1400" dirty="0">
                <a:solidFill>
                  <a:srgbClr val="FF0000"/>
                </a:solidFill>
              </a:rPr>
              <a:t>Un observateur à l’infini verra le signal infiniment décalé vers le rouge. En pratique, il ne recevra plus rien au bout d’un moment !</a:t>
            </a:r>
          </a:p>
        </p:txBody>
      </p:sp>
      <p:sp>
        <p:nvSpPr>
          <p:cNvPr id="4" name="Espace réservé du numéro de diapositive 3">
            <a:extLst>
              <a:ext uri="{FF2B5EF4-FFF2-40B4-BE49-F238E27FC236}">
                <a16:creationId xmlns:a16="http://schemas.microsoft.com/office/drawing/2014/main" id="{21F35B66-7376-3B74-6BDF-93F0E92661A2}"/>
              </a:ext>
            </a:extLst>
          </p:cNvPr>
          <p:cNvSpPr>
            <a:spLocks noGrp="1"/>
          </p:cNvSpPr>
          <p:nvPr>
            <p:ph type="sldNum" sz="quarter" idx="12"/>
          </p:nvPr>
        </p:nvSpPr>
        <p:spPr/>
        <p:txBody>
          <a:bodyPr/>
          <a:lstStyle/>
          <a:p>
            <a:fld id="{411337BD-8729-4B86-971D-796032AB9CDE}" type="slidenum">
              <a:rPr lang="fr-FR" smtClean="0"/>
              <a:t>22</a:t>
            </a:fld>
            <a:endParaRPr lang="fr-FR"/>
          </a:p>
        </p:txBody>
      </p:sp>
      <p:pic>
        <p:nvPicPr>
          <p:cNvPr id="10" name="Picture 2">
            <a:extLst>
              <a:ext uri="{FF2B5EF4-FFF2-40B4-BE49-F238E27FC236}">
                <a16:creationId xmlns:a16="http://schemas.microsoft.com/office/drawing/2014/main" id="{346A4E99-A64B-DDFB-1984-EA1676EC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149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6E5A1E-E161-B19E-7642-23455ECEAA77}"/>
              </a:ext>
            </a:extLst>
          </p:cNvPr>
          <p:cNvSpPr>
            <a:spLocks noGrp="1"/>
          </p:cNvSpPr>
          <p:nvPr>
            <p:ph type="title"/>
          </p:nvPr>
        </p:nvSpPr>
        <p:spPr/>
        <p:txBody>
          <a:bodyPr>
            <a:normAutofit fontScale="90000"/>
          </a:bodyPr>
          <a:lstStyle/>
          <a:p>
            <a:pPr algn="ctr"/>
            <a:br>
              <a:rPr lang="fr-FR" sz="3600" dirty="0"/>
            </a:br>
            <a:r>
              <a:rPr lang="fr-FR" sz="3600" b="1" u="sng" dirty="0"/>
              <a:t>Etude de l’intérieur de l’étoile (1/2)</a:t>
            </a:r>
            <a:br>
              <a:rPr lang="fr-FR" sz="4400" b="1" u="sng" dirty="0"/>
            </a:br>
            <a:endParaRPr lang="fr-FR" b="1" u="sng" dirty="0"/>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7864CB69-050A-2529-BA07-837FFE1EFB96}"/>
                  </a:ext>
                </a:extLst>
              </p:cNvPr>
              <p:cNvSpPr>
                <a:spLocks noGrp="1"/>
              </p:cNvSpPr>
              <p:nvPr>
                <p:ph idx="1"/>
              </p:nvPr>
            </p:nvSpPr>
            <p:spPr/>
            <p:txBody>
              <a:bodyPr>
                <a:normAutofit/>
              </a:bodyPr>
              <a:lstStyle/>
              <a:p>
                <a:r>
                  <a:rPr lang="fr-FR" sz="1600" dirty="0"/>
                  <a:t>On cherche à étudier maintenant l’intérieure de l’étoile</a:t>
                </a:r>
              </a:p>
              <a:p>
                <a:r>
                  <a:rPr lang="fr-FR" sz="1600" dirty="0"/>
                  <a:t>Les hypothèses sont une étoile sphérique, homogène, isotrope, sans pression, s’effondrant sous son propre poids.</a:t>
                </a:r>
              </a:p>
              <a:p>
                <a:r>
                  <a:rPr lang="fr-FR" sz="1600" dirty="0"/>
                  <a:t>Ces hypothèses nous poussent à utiliser une métrique FLRW en espace-temps sphérique fermé.</a:t>
                </a:r>
              </a:p>
              <a:p>
                <a:r>
                  <a:rPr lang="fr-FR" sz="1600" dirty="0"/>
                  <a:t>La métrique se met sous la forme: </a:t>
                </a:r>
                <a14:m>
                  <m:oMath xmlns:m="http://schemas.openxmlformats.org/officeDocument/2006/math">
                    <m:r>
                      <a:rPr lang="fr-FR" sz="1600" b="0" i="1" smtClean="0">
                        <a:latin typeface="Cambria Math" panose="02040503050406030204" pitchFamily="18" charset="0"/>
                      </a:rPr>
                      <m:t>𝑑</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𝑠</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𝑐</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𝑑</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𝜏</m:t>
                        </m:r>
                      </m:e>
                      <m:sup>
                        <m:r>
                          <a:rPr lang="fr-FR" sz="1600" b="0" i="1" smtClean="0">
                            <a:latin typeface="Cambria Math" panose="02040503050406030204" pitchFamily="18" charset="0"/>
                            <a:ea typeface="Cambria Math" panose="02040503050406030204" pitchFamily="18" charset="0"/>
                          </a:rPr>
                          <m:t>2</m:t>
                        </m:r>
                      </m:sup>
                    </m:sSup>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𝑎</m:t>
                    </m:r>
                    <m:sSup>
                      <m:sSupPr>
                        <m:ctrlPr>
                          <a:rPr lang="fr-FR" sz="1600" b="0" i="1" smtClean="0">
                            <a:latin typeface="Cambria Math" panose="02040503050406030204" pitchFamily="18" charset="0"/>
                            <a:ea typeface="Cambria Math" panose="02040503050406030204" pitchFamily="18" charset="0"/>
                          </a:rPr>
                        </m:ctrlPr>
                      </m:sSupPr>
                      <m:e>
                        <m:d>
                          <m:dPr>
                            <m:ctrlPr>
                              <a:rPr lang="fr-FR" sz="1600" b="0" i="1" smtClean="0">
                                <a:latin typeface="Cambria Math" panose="02040503050406030204" pitchFamily="18" charset="0"/>
                                <a:ea typeface="Cambria Math" panose="02040503050406030204" pitchFamily="18" charset="0"/>
                              </a:rPr>
                            </m:ctrlPr>
                          </m:dPr>
                          <m:e>
                            <m:r>
                              <a:rPr lang="fr-FR" sz="1600" b="0" i="1" smtClean="0">
                                <a:latin typeface="Cambria Math" panose="02040503050406030204" pitchFamily="18" charset="0"/>
                                <a:ea typeface="Cambria Math" panose="02040503050406030204" pitchFamily="18" charset="0"/>
                              </a:rPr>
                              <m:t>𝜏</m:t>
                            </m:r>
                          </m:e>
                        </m:d>
                      </m:e>
                      <m:sup>
                        <m:r>
                          <a:rPr lang="fr-FR" sz="1600" b="0" i="1" smtClean="0">
                            <a:latin typeface="Cambria Math" panose="02040503050406030204" pitchFamily="18" charset="0"/>
                            <a:ea typeface="Cambria Math" panose="02040503050406030204" pitchFamily="18" charset="0"/>
                          </a:rPr>
                          <m:t>2</m:t>
                        </m:r>
                      </m:sup>
                    </m:sSup>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𝑑</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𝜒</m:t>
                        </m:r>
                      </m:e>
                      <m:sup>
                        <m:r>
                          <a:rPr lang="fr-FR" sz="1600" b="0" i="1" smtClean="0">
                            <a:latin typeface="Cambria Math" panose="02040503050406030204" pitchFamily="18" charset="0"/>
                            <a:ea typeface="Cambria Math" panose="02040503050406030204" pitchFamily="18" charset="0"/>
                          </a:rPr>
                          <m:t>2</m:t>
                        </m:r>
                      </m:sup>
                    </m:sSup>
                    <m:r>
                      <a:rPr lang="fr-FR" sz="1600" b="0" i="1" smtClean="0">
                        <a:latin typeface="Cambria Math" panose="02040503050406030204" pitchFamily="18" charset="0"/>
                        <a:ea typeface="Cambria Math" panose="02040503050406030204" pitchFamily="18" charset="0"/>
                      </a:rPr>
                      <m:t>+</m:t>
                    </m:r>
                    <m:sSubSup>
                      <m:sSubSupPr>
                        <m:ctrlPr>
                          <a:rPr lang="fr-FR" sz="1600" b="0" i="1" smtClean="0">
                            <a:latin typeface="Cambria Math" panose="02040503050406030204" pitchFamily="18" charset="0"/>
                            <a:ea typeface="Cambria Math" panose="02040503050406030204" pitchFamily="18" charset="0"/>
                          </a:rPr>
                        </m:ctrlPr>
                      </m:sSubSupPr>
                      <m:e>
                        <m:r>
                          <a:rPr lang="fr-FR" sz="1600" b="0" i="1" smtClean="0">
                            <a:latin typeface="Cambria Math" panose="02040503050406030204" pitchFamily="18" charset="0"/>
                            <a:ea typeface="Cambria Math" panose="02040503050406030204" pitchFamily="18" charset="0"/>
                          </a:rPr>
                          <m:t>𝑅</m:t>
                        </m:r>
                      </m:e>
                      <m:sub>
                        <m:r>
                          <a:rPr lang="fr-FR" sz="1600" b="0" i="1" smtClean="0">
                            <a:latin typeface="Cambria Math" panose="02040503050406030204" pitchFamily="18" charset="0"/>
                            <a:ea typeface="Cambria Math" panose="02040503050406030204" pitchFamily="18" charset="0"/>
                          </a:rPr>
                          <m:t>𝑖</m:t>
                        </m:r>
                      </m:sub>
                      <m:sup>
                        <m:r>
                          <a:rPr lang="fr-FR" sz="1600" b="0" i="1" smtClean="0">
                            <a:latin typeface="Cambria Math" panose="02040503050406030204" pitchFamily="18" charset="0"/>
                            <a:ea typeface="Cambria Math" panose="02040503050406030204" pitchFamily="18" charset="0"/>
                          </a:rPr>
                          <m:t>2</m:t>
                        </m:r>
                      </m:sup>
                    </m:sSubSup>
                    <m:func>
                      <m:funcPr>
                        <m:ctrlPr>
                          <a:rPr lang="fr-FR" sz="1600" b="0" i="1" smtClean="0">
                            <a:latin typeface="Cambria Math" panose="02040503050406030204" pitchFamily="18" charset="0"/>
                            <a:ea typeface="Cambria Math" panose="02040503050406030204" pitchFamily="18" charset="0"/>
                          </a:rPr>
                        </m:ctrlPr>
                      </m:funcPr>
                      <m:fName>
                        <m:r>
                          <m:rPr>
                            <m:sty m:val="p"/>
                          </m:rPr>
                          <a:rPr lang="fr-FR" sz="1600" b="0" i="0" smtClean="0">
                            <a:latin typeface="Cambria Math" panose="02040503050406030204" pitchFamily="18" charset="0"/>
                            <a:ea typeface="Cambria Math" panose="02040503050406030204" pitchFamily="18" charset="0"/>
                          </a:rPr>
                          <m:t>sin</m:t>
                        </m:r>
                      </m:fName>
                      <m:e>
                        <m:sSup>
                          <m:sSupPr>
                            <m:ctrlPr>
                              <a:rPr lang="fr-FR" sz="1600" b="0" i="1" smtClean="0">
                                <a:latin typeface="Cambria Math" panose="02040503050406030204" pitchFamily="18" charset="0"/>
                                <a:ea typeface="Cambria Math" panose="02040503050406030204" pitchFamily="18" charset="0"/>
                              </a:rPr>
                            </m:ctrlPr>
                          </m:sSupPr>
                          <m:e>
                            <m:d>
                              <m:dPr>
                                <m:ctrlPr>
                                  <a:rPr lang="fr-FR" sz="1600" b="0" i="1" smtClean="0">
                                    <a:latin typeface="Cambria Math" panose="02040503050406030204" pitchFamily="18" charset="0"/>
                                    <a:ea typeface="Cambria Math" panose="02040503050406030204" pitchFamily="18" charset="0"/>
                                  </a:rPr>
                                </m:ctrlPr>
                              </m:dPr>
                              <m:e>
                                <m:f>
                                  <m:fPr>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𝜒</m:t>
                                    </m:r>
                                  </m:num>
                                  <m:den>
                                    <m:sSub>
                                      <m:sSubPr>
                                        <m:ctrlPr>
                                          <a:rPr lang="fr-FR" sz="1600" b="0" i="1" smtClean="0">
                                            <a:latin typeface="Cambria Math" panose="02040503050406030204" pitchFamily="18" charset="0"/>
                                            <a:ea typeface="Cambria Math" panose="02040503050406030204" pitchFamily="18" charset="0"/>
                                          </a:rPr>
                                        </m:ctrlPr>
                                      </m:sSubPr>
                                      <m:e>
                                        <m:r>
                                          <a:rPr lang="fr-FR" sz="1600" b="0" i="1" smtClean="0">
                                            <a:latin typeface="Cambria Math" panose="02040503050406030204" pitchFamily="18" charset="0"/>
                                            <a:ea typeface="Cambria Math" panose="02040503050406030204" pitchFamily="18" charset="0"/>
                                          </a:rPr>
                                          <m:t>𝑅</m:t>
                                        </m:r>
                                      </m:e>
                                      <m:sub>
                                        <m:r>
                                          <a:rPr lang="fr-FR" sz="1600" b="0" i="1" smtClean="0">
                                            <a:latin typeface="Cambria Math" panose="02040503050406030204" pitchFamily="18" charset="0"/>
                                            <a:ea typeface="Cambria Math" panose="02040503050406030204" pitchFamily="18" charset="0"/>
                                          </a:rPr>
                                          <m:t>𝑖</m:t>
                                        </m:r>
                                      </m:sub>
                                    </m:sSub>
                                  </m:den>
                                </m:f>
                              </m:e>
                            </m:d>
                          </m:e>
                          <m:sup>
                            <m:r>
                              <a:rPr lang="fr-FR" sz="1600" b="0" i="1" smtClean="0">
                                <a:latin typeface="Cambria Math" panose="02040503050406030204" pitchFamily="18" charset="0"/>
                                <a:ea typeface="Cambria Math" panose="02040503050406030204" pitchFamily="18" charset="0"/>
                              </a:rPr>
                              <m:t>2</m:t>
                            </m:r>
                          </m:sup>
                        </m:sSup>
                        <m:r>
                          <a:rPr lang="fr-FR" sz="1600" b="0" i="1" smtClean="0">
                            <a:latin typeface="Cambria Math" panose="02040503050406030204" pitchFamily="18" charset="0"/>
                            <a:ea typeface="Cambria Math" panose="02040503050406030204" pitchFamily="18" charset="0"/>
                          </a:rPr>
                          <m:t>𝑑</m:t>
                        </m:r>
                        <m:sSup>
                          <m:sSupPr>
                            <m:ctrlPr>
                              <a:rPr lang="fr-FR" sz="1600" b="0" i="1" smtClean="0">
                                <a:latin typeface="Cambria Math" panose="02040503050406030204" pitchFamily="18" charset="0"/>
                                <a:ea typeface="Cambria Math" panose="02040503050406030204" pitchFamily="18" charset="0"/>
                              </a:rPr>
                            </m:ctrlPr>
                          </m:sSupPr>
                          <m:e>
                            <m:r>
                              <m:rPr>
                                <m:sty m:val="p"/>
                              </m:rPr>
                              <a:rPr lang="el-GR" sz="1600" b="0" i="1" smtClean="0">
                                <a:latin typeface="Cambria Math" panose="02040503050406030204" pitchFamily="18" charset="0"/>
                                <a:ea typeface="Cambria Math" panose="02040503050406030204" pitchFamily="18" charset="0"/>
                              </a:rPr>
                              <m:t>Ω</m:t>
                            </m:r>
                          </m:e>
                          <m:sup>
                            <m:r>
                              <a:rPr lang="fr-FR" sz="1600" b="0" i="1" smtClean="0">
                                <a:latin typeface="Cambria Math" panose="02040503050406030204" pitchFamily="18" charset="0"/>
                                <a:ea typeface="Cambria Math" panose="02040503050406030204" pitchFamily="18" charset="0"/>
                              </a:rPr>
                              <m:t>2</m:t>
                            </m:r>
                          </m:sup>
                        </m:sSup>
                        <m:r>
                          <a:rPr lang="fr-FR" sz="1600" b="0" i="1" smtClean="0">
                            <a:latin typeface="Cambria Math" panose="02040503050406030204" pitchFamily="18" charset="0"/>
                            <a:ea typeface="Cambria Math" panose="02040503050406030204" pitchFamily="18" charset="0"/>
                          </a:rPr>
                          <m:t>)</m:t>
                        </m:r>
                      </m:e>
                    </m:func>
                  </m:oMath>
                </a14:m>
                <a:r>
                  <a:rPr lang="fr-FR" sz="1600" dirty="0"/>
                  <a:t> où </a:t>
                </a:r>
                <a14:m>
                  <m:oMath xmlns:m="http://schemas.openxmlformats.org/officeDocument/2006/math">
                    <m:r>
                      <a:rPr lang="fr-FR" sz="1600" b="0" i="1" smtClean="0">
                        <a:latin typeface="Cambria Math" panose="02040503050406030204" pitchFamily="18" charset="0"/>
                      </a:rPr>
                      <m:t>𝑎</m:t>
                    </m:r>
                    <m:d>
                      <m:dPr>
                        <m:ctrlPr>
                          <a:rPr lang="fr-FR" sz="1600" b="0" i="1" smtClean="0">
                            <a:latin typeface="Cambria Math" panose="02040503050406030204" pitchFamily="18" charset="0"/>
                          </a:rPr>
                        </m:ctrlPr>
                      </m:dPr>
                      <m:e>
                        <m:r>
                          <a:rPr lang="fr-FR" sz="1600" b="0" i="1" smtClean="0">
                            <a:latin typeface="Cambria Math" panose="02040503050406030204" pitchFamily="18" charset="0"/>
                            <a:ea typeface="Cambria Math" panose="02040503050406030204" pitchFamily="18" charset="0"/>
                          </a:rPr>
                          <m:t>𝜏</m:t>
                        </m:r>
                      </m:e>
                    </m:d>
                  </m:oMath>
                </a14:m>
                <a:r>
                  <a:rPr lang="fr-FR" sz="1600" dirty="0"/>
                  <a:t> est le facteur d’expansion et caractérise l’effondrement de l’étoile</a:t>
                </a:r>
              </a:p>
              <a:p>
                <a:r>
                  <a:rPr lang="fr-FR" sz="1600" dirty="0"/>
                  <a:t>Le évolution du facteur d’expansion est donnée par les équations de Lemaître: </a:t>
                </a:r>
                <a14:m>
                  <m:oMath xmlns:m="http://schemas.openxmlformats.org/officeDocument/2006/math">
                    <m:sSup>
                      <m:sSupPr>
                        <m:ctrlPr>
                          <a:rPr lang="fr-FR" sz="1600" b="0" i="1" smtClean="0">
                            <a:latin typeface="Cambria Math" panose="02040503050406030204" pitchFamily="18" charset="0"/>
                          </a:rPr>
                        </m:ctrlPr>
                      </m:sSupPr>
                      <m:e>
                        <m:d>
                          <m:dPr>
                            <m:ctrlPr>
                              <a:rPr lang="fr-FR" sz="1600" b="0" i="1" smtClean="0">
                                <a:latin typeface="Cambria Math" panose="02040503050406030204" pitchFamily="18" charset="0"/>
                              </a:rPr>
                            </m:ctrlPr>
                          </m:dPr>
                          <m:e>
                            <m:f>
                              <m:fPr>
                                <m:ctrlPr>
                                  <a:rPr lang="fr-FR" sz="1600" i="1" smtClean="0">
                                    <a:latin typeface="Cambria Math" panose="02040503050406030204" pitchFamily="18" charset="0"/>
                                  </a:rPr>
                                </m:ctrlPr>
                              </m:fPr>
                              <m:num>
                                <m:acc>
                                  <m:accPr>
                                    <m:chr m:val="̇"/>
                                    <m:ctrlPr>
                                      <a:rPr lang="fr-FR" sz="1600" i="1" smtClean="0">
                                        <a:latin typeface="Cambria Math" panose="02040503050406030204" pitchFamily="18" charset="0"/>
                                      </a:rPr>
                                    </m:ctrlPr>
                                  </m:accPr>
                                  <m:e>
                                    <m:r>
                                      <a:rPr lang="fr-FR" sz="1600" b="0" i="1" smtClean="0">
                                        <a:latin typeface="Cambria Math" panose="02040503050406030204" pitchFamily="18" charset="0"/>
                                      </a:rPr>
                                      <m:t>𝑎</m:t>
                                    </m:r>
                                  </m:e>
                                </m:acc>
                              </m:num>
                              <m:den>
                                <m:r>
                                  <a:rPr lang="fr-FR" sz="1600" b="0" i="1" smtClean="0">
                                    <a:latin typeface="Cambria Math" panose="02040503050406030204" pitchFamily="18" charset="0"/>
                                  </a:rPr>
                                  <m:t>𝑎</m:t>
                                </m:r>
                              </m:den>
                            </m:f>
                          </m:e>
                        </m:d>
                      </m:e>
                      <m:sup>
                        <m:r>
                          <a:rPr lang="fr-FR" sz="1600" b="0" i="1" smtClean="0">
                            <a:latin typeface="Cambria Math" panose="02040503050406030204" pitchFamily="18" charset="0"/>
                          </a:rPr>
                          <m:t>2</m:t>
                        </m:r>
                      </m:sup>
                    </m:sSup>
                    <m:r>
                      <a:rPr lang="fr-FR" sz="1600" b="0" i="1" smtClean="0">
                        <a:latin typeface="Cambria Math" panose="02040503050406030204" pitchFamily="18" charset="0"/>
                      </a:rPr>
                      <m:t>=</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8</m:t>
                        </m:r>
                        <m:r>
                          <a:rPr lang="fr-FR" sz="1600" b="0" i="1" smtClean="0">
                            <a:latin typeface="Cambria Math" panose="02040503050406030204" pitchFamily="18" charset="0"/>
                            <a:ea typeface="Cambria Math" panose="02040503050406030204" pitchFamily="18" charset="0"/>
                          </a:rPr>
                          <m:t>𝜋</m:t>
                        </m:r>
                        <m:r>
                          <a:rPr lang="fr-FR" sz="1600" b="0" i="1" smtClean="0">
                            <a:latin typeface="Cambria Math" panose="02040503050406030204" pitchFamily="18" charset="0"/>
                            <a:ea typeface="Cambria Math" panose="02040503050406030204" pitchFamily="18" charset="0"/>
                          </a:rPr>
                          <m:t>𝐺</m:t>
                        </m:r>
                      </m:num>
                      <m:den>
                        <m:r>
                          <a:rPr lang="fr-FR" sz="1600" b="0" i="1" smtClean="0">
                            <a:latin typeface="Cambria Math" panose="02040503050406030204" pitchFamily="18" charset="0"/>
                          </a:rPr>
                          <m:t>3</m:t>
                        </m:r>
                      </m:den>
                    </m:f>
                    <m:r>
                      <a:rPr lang="fr-FR" sz="1600" b="0" i="1" smtClean="0">
                        <a:latin typeface="Cambria Math" panose="02040503050406030204" pitchFamily="18" charset="0"/>
                        <a:ea typeface="Cambria Math" panose="02040503050406030204" pitchFamily="18" charset="0"/>
                      </a:rPr>
                      <m:t>𝜌</m:t>
                    </m:r>
                    <m:r>
                      <a:rPr lang="fr-FR" sz="1600" b="0" i="1" smtClean="0">
                        <a:latin typeface="Cambria Math" panose="02040503050406030204" pitchFamily="18" charset="0"/>
                        <a:ea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𝑐</m:t>
                            </m:r>
                          </m:e>
                          <m:sup>
                            <m:r>
                              <a:rPr lang="fr-FR" sz="1600" b="0" i="1" smtClean="0">
                                <a:latin typeface="Cambria Math" panose="02040503050406030204" pitchFamily="18" charset="0"/>
                                <a:ea typeface="Cambria Math" panose="02040503050406030204" pitchFamily="18" charset="0"/>
                              </a:rPr>
                              <m:t>2</m:t>
                            </m:r>
                          </m:sup>
                        </m:sSup>
                      </m:num>
                      <m:den>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𝑎</m:t>
                            </m:r>
                          </m:e>
                          <m:sup>
                            <m:r>
                              <a:rPr lang="fr-FR" sz="1600" b="0" i="1" smtClean="0">
                                <a:latin typeface="Cambria Math" panose="02040503050406030204" pitchFamily="18" charset="0"/>
                                <a:ea typeface="Cambria Math" panose="02040503050406030204" pitchFamily="18" charset="0"/>
                              </a:rPr>
                              <m:t>2</m:t>
                            </m:r>
                          </m:sup>
                        </m:sSup>
                      </m:den>
                    </m:f>
                  </m:oMath>
                </a14:m>
                <a:r>
                  <a:rPr lang="fr-FR" sz="1100" dirty="0"/>
                  <a:t>  </a:t>
                </a:r>
                <a:r>
                  <a:rPr lang="fr-FR" sz="1600" dirty="0"/>
                  <a:t>et </a:t>
                </a:r>
                <a14:m>
                  <m:oMath xmlns:m="http://schemas.openxmlformats.org/officeDocument/2006/math">
                    <m:r>
                      <a:rPr lang="fr-FR" sz="1600" i="1" smtClean="0">
                        <a:latin typeface="Cambria Math" panose="02040503050406030204" pitchFamily="18" charset="0"/>
                        <a:ea typeface="Cambria Math" panose="02040503050406030204" pitchFamily="18" charset="0"/>
                      </a:rPr>
                      <m:t>𝜌</m:t>
                    </m:r>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𝑀</m:t>
                    </m:r>
                    <m:r>
                      <a:rPr lang="fr-FR" sz="1600" b="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𝑎</m:t>
                        </m:r>
                      </m:e>
                      <m:sup>
                        <m:r>
                          <a:rPr lang="fr-FR" sz="1600" b="0" i="1" smtClean="0">
                            <a:latin typeface="Cambria Math" panose="02040503050406030204" pitchFamily="18" charset="0"/>
                            <a:ea typeface="Cambria Math" panose="02040503050406030204" pitchFamily="18" charset="0"/>
                          </a:rPr>
                          <m:t>3</m:t>
                        </m:r>
                      </m:sup>
                    </m:sSup>
                  </m:oMath>
                </a14:m>
                <a:br>
                  <a:rPr lang="fr-FR" sz="1100" dirty="0"/>
                </a:br>
                <a:endParaRPr lang="fr-FR" sz="1100" dirty="0"/>
              </a:p>
              <a:p>
                <a:r>
                  <a:rPr lang="fr-FR" sz="1600" dirty="0"/>
                  <a:t>On montre que la solution de cette équation s’écrit: </a:t>
                </a:r>
                <a14:m>
                  <m:oMath xmlns:m="http://schemas.openxmlformats.org/officeDocument/2006/math">
                    <m:r>
                      <a:rPr lang="fr-FR" sz="1600" b="0" i="1" smtClean="0">
                        <a:latin typeface="Cambria Math" panose="02040503050406030204" pitchFamily="18" charset="0"/>
                      </a:rPr>
                      <m:t>𝑎</m:t>
                    </m:r>
                    <m:d>
                      <m:dPr>
                        <m:ctrlPr>
                          <a:rPr lang="fr-FR" sz="1600" b="0" i="1" smtClean="0">
                            <a:latin typeface="Cambria Math" panose="02040503050406030204" pitchFamily="18" charset="0"/>
                          </a:rPr>
                        </m:ctrlPr>
                      </m:dPr>
                      <m:e>
                        <m:r>
                          <a:rPr lang="fr-FR" sz="1600" b="0" i="1" smtClean="0">
                            <a:latin typeface="Cambria Math" panose="02040503050406030204" pitchFamily="18" charset="0"/>
                            <a:ea typeface="Cambria Math" panose="02040503050406030204" pitchFamily="18" charset="0"/>
                          </a:rPr>
                          <m:t>𝜂</m:t>
                        </m:r>
                      </m:e>
                    </m:d>
                    <m:r>
                      <a:rPr lang="fr-FR" sz="1600" b="0" i="1" smtClean="0">
                        <a:latin typeface="Cambria Math" panose="02040503050406030204" pitchFamily="18" charset="0"/>
                        <a:ea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sSub>
                          <m:sSubPr>
                            <m:ctrlPr>
                              <a:rPr lang="fr-FR" sz="1600" b="0" i="1" smtClean="0">
                                <a:latin typeface="Cambria Math" panose="02040503050406030204" pitchFamily="18" charset="0"/>
                                <a:ea typeface="Cambria Math" panose="02040503050406030204" pitchFamily="18" charset="0"/>
                              </a:rPr>
                            </m:ctrlPr>
                          </m:sSubPr>
                          <m:e>
                            <m:r>
                              <a:rPr lang="fr-FR" sz="1600" b="0" i="1" smtClean="0">
                                <a:latin typeface="Cambria Math" panose="02040503050406030204" pitchFamily="18" charset="0"/>
                                <a:ea typeface="Cambria Math" panose="02040503050406030204" pitchFamily="18" charset="0"/>
                              </a:rPr>
                              <m:t>𝑎</m:t>
                            </m:r>
                          </m:e>
                          <m:sub>
                            <m:r>
                              <a:rPr lang="fr-FR" sz="1600" b="0" i="1" smtClean="0">
                                <a:latin typeface="Cambria Math" panose="02040503050406030204" pitchFamily="18" charset="0"/>
                                <a:ea typeface="Cambria Math" panose="02040503050406030204" pitchFamily="18" charset="0"/>
                              </a:rPr>
                              <m:t>0</m:t>
                            </m:r>
                          </m:sub>
                        </m:sSub>
                      </m:num>
                      <m:den>
                        <m:r>
                          <a:rPr lang="fr-FR" sz="1600" b="0" i="1" smtClean="0">
                            <a:latin typeface="Cambria Math" panose="02040503050406030204" pitchFamily="18" charset="0"/>
                            <a:ea typeface="Cambria Math" panose="02040503050406030204" pitchFamily="18" charset="0"/>
                          </a:rPr>
                          <m:t>2</m:t>
                        </m:r>
                      </m:den>
                    </m:f>
                    <m:r>
                      <a:rPr lang="fr-FR" sz="1600" b="0" i="1" smtClean="0">
                        <a:latin typeface="Cambria Math" panose="02040503050406030204" pitchFamily="18" charset="0"/>
                        <a:ea typeface="Cambria Math" panose="02040503050406030204" pitchFamily="18" charset="0"/>
                      </a:rPr>
                      <m:t>(1+</m:t>
                    </m:r>
                    <m:func>
                      <m:funcPr>
                        <m:ctrlPr>
                          <a:rPr lang="fr-FR" sz="1600" b="0" i="1" smtClean="0">
                            <a:latin typeface="Cambria Math" panose="02040503050406030204" pitchFamily="18" charset="0"/>
                            <a:ea typeface="Cambria Math" panose="02040503050406030204" pitchFamily="18" charset="0"/>
                          </a:rPr>
                        </m:ctrlPr>
                      </m:funcPr>
                      <m:fName>
                        <m:r>
                          <m:rPr>
                            <m:sty m:val="p"/>
                          </m:rPr>
                          <a:rPr lang="fr-FR" sz="1600" b="0" i="0" smtClean="0">
                            <a:latin typeface="Cambria Math" panose="02040503050406030204" pitchFamily="18" charset="0"/>
                            <a:ea typeface="Cambria Math" panose="02040503050406030204" pitchFamily="18" charset="0"/>
                          </a:rPr>
                          <m:t>cos</m:t>
                        </m:r>
                      </m:fName>
                      <m:e>
                        <m:d>
                          <m:dPr>
                            <m:ctrlPr>
                              <a:rPr lang="fr-FR" sz="1600" b="0" i="1" smtClean="0">
                                <a:latin typeface="Cambria Math" panose="02040503050406030204" pitchFamily="18" charset="0"/>
                                <a:ea typeface="Cambria Math" panose="02040503050406030204" pitchFamily="18" charset="0"/>
                              </a:rPr>
                            </m:ctrlPr>
                          </m:dPr>
                          <m:e>
                            <m:r>
                              <a:rPr lang="fr-FR" sz="1600" b="0" i="1" smtClean="0">
                                <a:latin typeface="Cambria Math" panose="02040503050406030204" pitchFamily="18" charset="0"/>
                                <a:ea typeface="Cambria Math" panose="02040503050406030204" pitchFamily="18" charset="0"/>
                              </a:rPr>
                              <m:t>𝜂</m:t>
                            </m:r>
                          </m:e>
                        </m:d>
                      </m:e>
                    </m:func>
                    <m:r>
                      <a:rPr lang="fr-FR" sz="1600" b="0" i="1" smtClean="0">
                        <a:latin typeface="Cambria Math" panose="02040503050406030204" pitchFamily="18" charset="0"/>
                        <a:ea typeface="Cambria Math" panose="02040503050406030204" pitchFamily="18" charset="0"/>
                      </a:rPr>
                      <m:t>)</m:t>
                    </m:r>
                  </m:oMath>
                </a14:m>
                <a:r>
                  <a:rPr lang="fr-FR" sz="1600" dirty="0"/>
                  <a:t> et </a:t>
                </a:r>
                <a14:m>
                  <m:oMath xmlns:m="http://schemas.openxmlformats.org/officeDocument/2006/math">
                    <m:r>
                      <a:rPr lang="fr-FR" sz="1600" i="1" smtClean="0">
                        <a:latin typeface="Cambria Math" panose="02040503050406030204" pitchFamily="18" charset="0"/>
                        <a:ea typeface="Cambria Math" panose="02040503050406030204" pitchFamily="18" charset="0"/>
                      </a:rPr>
                      <m:t>𝜏</m:t>
                    </m:r>
                    <m:r>
                      <a:rPr lang="fr-FR" sz="1600" b="0" i="1" smtClean="0">
                        <a:latin typeface="Cambria Math" panose="02040503050406030204" pitchFamily="18" charset="0"/>
                        <a:ea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1</m:t>
                        </m:r>
                      </m:num>
                      <m:den>
                        <m:r>
                          <a:rPr lang="fr-FR" sz="1600" b="0" i="1" smtClean="0">
                            <a:latin typeface="Cambria Math" panose="02040503050406030204" pitchFamily="18" charset="0"/>
                            <a:ea typeface="Cambria Math" panose="02040503050406030204" pitchFamily="18" charset="0"/>
                          </a:rPr>
                          <m:t>2</m:t>
                        </m:r>
                      </m:den>
                    </m:f>
                    <m:sSub>
                      <m:sSubPr>
                        <m:ctrlPr>
                          <a:rPr lang="fr-FR" sz="1600" b="0" i="1" smtClean="0">
                            <a:latin typeface="Cambria Math" panose="02040503050406030204" pitchFamily="18" charset="0"/>
                            <a:ea typeface="Cambria Math" panose="02040503050406030204" pitchFamily="18" charset="0"/>
                          </a:rPr>
                        </m:ctrlPr>
                      </m:sSubPr>
                      <m:e>
                        <m:r>
                          <a:rPr lang="fr-FR" sz="1600" b="0" i="1" smtClean="0">
                            <a:latin typeface="Cambria Math" panose="02040503050406030204" pitchFamily="18" charset="0"/>
                            <a:ea typeface="Cambria Math" panose="02040503050406030204" pitchFamily="18" charset="0"/>
                          </a:rPr>
                          <m:t>𝑎</m:t>
                        </m:r>
                      </m:e>
                      <m:sub>
                        <m:r>
                          <a:rPr lang="fr-FR" sz="1600" b="0" i="1" smtClean="0">
                            <a:latin typeface="Cambria Math" panose="02040503050406030204" pitchFamily="18" charset="0"/>
                            <a:ea typeface="Cambria Math" panose="02040503050406030204" pitchFamily="18" charset="0"/>
                          </a:rPr>
                          <m:t>0</m:t>
                        </m:r>
                      </m:sub>
                    </m:sSub>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𝜂</m:t>
                    </m:r>
                    <m:r>
                      <a:rPr lang="fr-FR" sz="1600" b="0" i="1" smtClean="0">
                        <a:latin typeface="Cambria Math" panose="02040503050406030204" pitchFamily="18" charset="0"/>
                        <a:ea typeface="Cambria Math" panose="02040503050406030204" pitchFamily="18" charset="0"/>
                      </a:rPr>
                      <m:t>+</m:t>
                    </m:r>
                    <m:func>
                      <m:funcPr>
                        <m:ctrlPr>
                          <a:rPr lang="fr-FR" sz="1600" b="0" i="1" smtClean="0">
                            <a:latin typeface="Cambria Math" panose="02040503050406030204" pitchFamily="18" charset="0"/>
                            <a:ea typeface="Cambria Math" panose="02040503050406030204" pitchFamily="18" charset="0"/>
                          </a:rPr>
                        </m:ctrlPr>
                      </m:funcPr>
                      <m:fName>
                        <m:r>
                          <m:rPr>
                            <m:sty m:val="p"/>
                          </m:rPr>
                          <a:rPr lang="fr-FR" sz="1600" b="0" i="0" smtClean="0">
                            <a:latin typeface="Cambria Math" panose="02040503050406030204" pitchFamily="18" charset="0"/>
                            <a:ea typeface="Cambria Math" panose="02040503050406030204" pitchFamily="18" charset="0"/>
                          </a:rPr>
                          <m:t>sin</m:t>
                        </m:r>
                      </m:fName>
                      <m:e>
                        <m:d>
                          <m:dPr>
                            <m:ctrlPr>
                              <a:rPr lang="fr-FR" sz="1600" b="0" i="1" smtClean="0">
                                <a:latin typeface="Cambria Math" panose="02040503050406030204" pitchFamily="18" charset="0"/>
                                <a:ea typeface="Cambria Math" panose="02040503050406030204" pitchFamily="18" charset="0"/>
                              </a:rPr>
                            </m:ctrlPr>
                          </m:dPr>
                          <m:e>
                            <m:r>
                              <a:rPr lang="fr-FR" sz="1600" b="0" i="1" smtClean="0">
                                <a:latin typeface="Cambria Math" panose="02040503050406030204" pitchFamily="18" charset="0"/>
                                <a:ea typeface="Cambria Math" panose="02040503050406030204" pitchFamily="18" charset="0"/>
                              </a:rPr>
                              <m:t>𝜂</m:t>
                            </m:r>
                          </m:e>
                        </m:d>
                      </m:e>
                    </m:func>
                    <m:r>
                      <a:rPr lang="fr-FR" sz="1600" b="0" i="1" smtClean="0">
                        <a:latin typeface="Cambria Math" panose="02040503050406030204" pitchFamily="18" charset="0"/>
                        <a:ea typeface="Cambria Math" panose="02040503050406030204" pitchFamily="18" charset="0"/>
                      </a:rPr>
                      <m:t>)</m:t>
                    </m:r>
                  </m:oMath>
                </a14:m>
                <a:r>
                  <a:rPr lang="fr-FR" sz="1600" dirty="0"/>
                  <a:t> où </a:t>
                </a:r>
                <a14:m>
                  <m:oMath xmlns:m="http://schemas.openxmlformats.org/officeDocument/2006/math">
                    <m:r>
                      <a:rPr lang="fr-FR" sz="1600" i="1" smtClean="0">
                        <a:latin typeface="Cambria Math" panose="02040503050406030204" pitchFamily="18" charset="0"/>
                        <a:ea typeface="Cambria Math" panose="02040503050406030204" pitchFamily="18" charset="0"/>
                      </a:rPr>
                      <m:t>𝜂</m:t>
                    </m:r>
                    <m:r>
                      <a:rPr lang="fr-FR" sz="1600" i="1" smtClean="0">
                        <a:latin typeface="Cambria Math" panose="02040503050406030204" pitchFamily="18" charset="0"/>
                        <a:ea typeface="Cambria Math" panose="02040503050406030204" pitchFamily="18" charset="0"/>
                      </a:rPr>
                      <m:t>∈[0,</m:t>
                    </m:r>
                    <m:r>
                      <a:rPr lang="fr-FR" sz="1600" b="0" i="1" smtClean="0">
                        <a:latin typeface="Cambria Math" panose="02040503050406030204" pitchFamily="18" charset="0"/>
                        <a:ea typeface="Cambria Math" panose="02040503050406030204" pitchFamily="18" charset="0"/>
                      </a:rPr>
                      <m:t>𝜋</m:t>
                    </m:r>
                    <m:r>
                      <a:rPr lang="fr-FR" sz="1600" b="0" i="1" smtClean="0">
                        <a:latin typeface="Cambria Math" panose="02040503050406030204" pitchFamily="18" charset="0"/>
                        <a:ea typeface="Cambria Math" panose="02040503050406030204" pitchFamily="18" charset="0"/>
                      </a:rPr>
                      <m:t>]</m:t>
                    </m:r>
                  </m:oMath>
                </a14:m>
                <a:endParaRPr lang="fr-FR" sz="1600" dirty="0"/>
              </a:p>
            </p:txBody>
          </p:sp>
        </mc:Choice>
        <mc:Fallback>
          <p:sp>
            <p:nvSpPr>
              <p:cNvPr id="3" name="Espace réservé du contenu 2">
                <a:extLst>
                  <a:ext uri="{FF2B5EF4-FFF2-40B4-BE49-F238E27FC236}">
                    <a16:creationId xmlns:a16="http://schemas.microsoft.com/office/drawing/2014/main" id="{7864CB69-050A-2529-BA07-837FFE1EFB96}"/>
                  </a:ext>
                </a:extLst>
              </p:cNvPr>
              <p:cNvSpPr>
                <a:spLocks noGrp="1" noRot="1" noChangeAspect="1" noMove="1" noResize="1" noEditPoints="1" noAdjustHandles="1" noChangeArrowheads="1" noChangeShapeType="1" noTextEdit="1"/>
              </p:cNvSpPr>
              <p:nvPr>
                <p:ph idx="1"/>
              </p:nvPr>
            </p:nvSpPr>
            <p:spPr>
              <a:blipFill>
                <a:blip r:embed="rId2"/>
                <a:stretch>
                  <a:fillRect l="-232" t="-980"/>
                </a:stretch>
              </a:blipFill>
            </p:spPr>
            <p:txBody>
              <a:bodyPr/>
              <a:lstStyle/>
              <a:p>
                <a:r>
                  <a:rPr lang="fr-FR">
                    <a:noFill/>
                  </a:rPr>
                  <a:t> </a:t>
                </a:r>
              </a:p>
            </p:txBody>
          </p:sp>
        </mc:Fallback>
      </mc:AlternateContent>
      <p:sp>
        <p:nvSpPr>
          <p:cNvPr id="4" name="Flèche : droite 3">
            <a:extLst>
              <a:ext uri="{FF2B5EF4-FFF2-40B4-BE49-F238E27FC236}">
                <a16:creationId xmlns:a16="http://schemas.microsoft.com/office/drawing/2014/main" id="{B63650C1-4DA5-A080-F266-4976C9571B71}"/>
              </a:ext>
            </a:extLst>
          </p:cNvPr>
          <p:cNvSpPr/>
          <p:nvPr/>
        </p:nvSpPr>
        <p:spPr>
          <a:xfrm>
            <a:off x="1071374" y="5423132"/>
            <a:ext cx="776377" cy="319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5" name="ZoneTexte 4">
                <a:extLst>
                  <a:ext uri="{FF2B5EF4-FFF2-40B4-BE49-F238E27FC236}">
                    <a16:creationId xmlns:a16="http://schemas.microsoft.com/office/drawing/2014/main" id="{F7067107-B4EE-8341-39E1-7CAF34714502}"/>
                  </a:ext>
                </a:extLst>
              </p:cNvPr>
              <p:cNvSpPr txBox="1"/>
              <p:nvPr/>
            </p:nvSpPr>
            <p:spPr>
              <a:xfrm>
                <a:off x="1956758" y="5167223"/>
                <a:ext cx="4001219" cy="830997"/>
              </a:xfrm>
              <a:prstGeom prst="rect">
                <a:avLst/>
              </a:prstGeom>
              <a:noFill/>
            </p:spPr>
            <p:txBody>
              <a:bodyPr wrap="square" rtlCol="0">
                <a:spAutoFit/>
              </a:bodyPr>
              <a:lstStyle/>
              <a:p>
                <a:r>
                  <a:rPr lang="fr-FR" sz="1600" dirty="0">
                    <a:solidFill>
                      <a:srgbClr val="FF0000"/>
                    </a:solidFill>
                  </a:rPr>
                  <a:t>On retrouve bien pour </a:t>
                </a:r>
                <a14:m>
                  <m:oMath xmlns:m="http://schemas.openxmlformats.org/officeDocument/2006/math">
                    <m:r>
                      <a:rPr lang="fr-FR" sz="1600" b="0" i="1" smtClean="0">
                        <a:solidFill>
                          <a:srgbClr val="FF0000"/>
                        </a:solidFill>
                        <a:latin typeface="Cambria Math" panose="02040503050406030204" pitchFamily="18" charset="0"/>
                      </a:rPr>
                      <m:t>𝑎</m:t>
                    </m:r>
                  </m:oMath>
                </a14:m>
                <a:r>
                  <a:rPr lang="fr-FR" sz="1600" dirty="0">
                    <a:solidFill>
                      <a:srgbClr val="FF0000"/>
                    </a:solidFill>
                  </a:rPr>
                  <a:t> et </a:t>
                </a:r>
                <a14:m>
                  <m:oMath xmlns:m="http://schemas.openxmlformats.org/officeDocument/2006/math">
                    <m:r>
                      <a:rPr lang="fr-FR" sz="1600" i="1" smtClean="0">
                        <a:solidFill>
                          <a:srgbClr val="FF0000"/>
                        </a:solidFill>
                        <a:latin typeface="Cambria Math" panose="02040503050406030204" pitchFamily="18" charset="0"/>
                        <a:ea typeface="Cambria Math" panose="02040503050406030204" pitchFamily="18" charset="0"/>
                      </a:rPr>
                      <m:t>𝜏</m:t>
                    </m:r>
                    <m:r>
                      <a:rPr lang="fr-FR" sz="1600" b="0" i="1" smtClean="0">
                        <a:solidFill>
                          <a:srgbClr val="FF0000"/>
                        </a:solidFill>
                        <a:latin typeface="Cambria Math" panose="02040503050406030204" pitchFamily="18" charset="0"/>
                        <a:ea typeface="Cambria Math" panose="02040503050406030204" pitchFamily="18" charset="0"/>
                      </a:rPr>
                      <m:t> </m:t>
                    </m:r>
                  </m:oMath>
                </a14:m>
                <a:r>
                  <a:rPr lang="fr-FR" sz="1600" dirty="0">
                    <a:solidFill>
                      <a:srgbClr val="FF0000"/>
                    </a:solidFill>
                  </a:rPr>
                  <a:t>un paramétrage similaire à celui déjà rencontré pour le rayon et le temps propre</a:t>
                </a:r>
              </a:p>
            </p:txBody>
          </p:sp>
        </mc:Choice>
        <mc:Fallback>
          <p:sp>
            <p:nvSpPr>
              <p:cNvPr id="5" name="ZoneTexte 4">
                <a:extLst>
                  <a:ext uri="{FF2B5EF4-FFF2-40B4-BE49-F238E27FC236}">
                    <a16:creationId xmlns:a16="http://schemas.microsoft.com/office/drawing/2014/main" id="{F7067107-B4EE-8341-39E1-7CAF34714502}"/>
                  </a:ext>
                </a:extLst>
              </p:cNvPr>
              <p:cNvSpPr txBox="1">
                <a:spLocks noRot="1" noChangeAspect="1" noMove="1" noResize="1" noEditPoints="1" noAdjustHandles="1" noChangeArrowheads="1" noChangeShapeType="1" noTextEdit="1"/>
              </p:cNvSpPr>
              <p:nvPr/>
            </p:nvSpPr>
            <p:spPr>
              <a:xfrm>
                <a:off x="1956758" y="5167223"/>
                <a:ext cx="4001219" cy="830997"/>
              </a:xfrm>
              <a:prstGeom prst="rect">
                <a:avLst/>
              </a:prstGeom>
              <a:blipFill>
                <a:blip r:embed="rId3"/>
                <a:stretch>
                  <a:fillRect l="-915" t="-2206" b="-8824"/>
                </a:stretch>
              </a:blipFill>
            </p:spPr>
            <p:txBody>
              <a:bodyPr/>
              <a:lstStyle/>
              <a:p>
                <a:r>
                  <a:rPr lang="fr-FR">
                    <a:noFill/>
                  </a:rPr>
                  <a:t> </a:t>
                </a:r>
              </a:p>
            </p:txBody>
          </p:sp>
        </mc:Fallback>
      </mc:AlternateContent>
      <p:sp>
        <p:nvSpPr>
          <p:cNvPr id="6" name="Espace réservé du numéro de diapositive 5">
            <a:extLst>
              <a:ext uri="{FF2B5EF4-FFF2-40B4-BE49-F238E27FC236}">
                <a16:creationId xmlns:a16="http://schemas.microsoft.com/office/drawing/2014/main" id="{7690F707-BF16-B160-CB0F-D43770F27CCE}"/>
              </a:ext>
            </a:extLst>
          </p:cNvPr>
          <p:cNvSpPr>
            <a:spLocks noGrp="1"/>
          </p:cNvSpPr>
          <p:nvPr>
            <p:ph type="sldNum" sz="quarter" idx="12"/>
          </p:nvPr>
        </p:nvSpPr>
        <p:spPr/>
        <p:txBody>
          <a:bodyPr/>
          <a:lstStyle/>
          <a:p>
            <a:fld id="{411337BD-8729-4B86-971D-796032AB9CDE}" type="slidenum">
              <a:rPr lang="fr-FR" smtClean="0"/>
              <a:t>23</a:t>
            </a:fld>
            <a:endParaRPr lang="fr-FR"/>
          </a:p>
        </p:txBody>
      </p:sp>
      <p:pic>
        <p:nvPicPr>
          <p:cNvPr id="7" name="Picture 2">
            <a:extLst>
              <a:ext uri="{FF2B5EF4-FFF2-40B4-BE49-F238E27FC236}">
                <a16:creationId xmlns:a16="http://schemas.microsoft.com/office/drawing/2014/main" id="{8E7C455D-B2D1-BFDF-147E-6A1454BD64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188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A8F404-5866-0F41-8022-0732AB48DA68}"/>
              </a:ext>
            </a:extLst>
          </p:cNvPr>
          <p:cNvSpPr>
            <a:spLocks noGrp="1"/>
          </p:cNvSpPr>
          <p:nvPr>
            <p:ph type="title"/>
          </p:nvPr>
        </p:nvSpPr>
        <p:spPr/>
        <p:txBody>
          <a:bodyPr>
            <a:normAutofit/>
          </a:bodyPr>
          <a:lstStyle/>
          <a:p>
            <a:pPr algn="ctr"/>
            <a:r>
              <a:rPr lang="fr-FR" sz="3600" b="1" u="sng" dirty="0"/>
              <a:t>Etude de l’intérieur de l’étoile (2/2)</a:t>
            </a:r>
          </a:p>
        </p:txBody>
      </p:sp>
      <p:sp>
        <p:nvSpPr>
          <p:cNvPr id="3" name="Espace réservé du contenu 2">
            <a:extLst>
              <a:ext uri="{FF2B5EF4-FFF2-40B4-BE49-F238E27FC236}">
                <a16:creationId xmlns:a16="http://schemas.microsoft.com/office/drawing/2014/main" id="{0DEBE0AC-3C08-EC2A-D739-00136453D8C8}"/>
              </a:ext>
            </a:extLst>
          </p:cNvPr>
          <p:cNvSpPr>
            <a:spLocks noGrp="1"/>
          </p:cNvSpPr>
          <p:nvPr>
            <p:ph idx="1"/>
          </p:nvPr>
        </p:nvSpPr>
        <p:spPr/>
        <p:txBody>
          <a:bodyPr>
            <a:normAutofit/>
          </a:bodyPr>
          <a:lstStyle/>
          <a:p>
            <a:r>
              <a:rPr lang="fr-FR" sz="1600" dirty="0"/>
              <a:t>On trace alors l’évolution du facteur d’expansion, de la densité et de la compacité.</a:t>
            </a:r>
          </a:p>
          <a:p>
            <a:endParaRPr lang="fr-FR" sz="1600" dirty="0"/>
          </a:p>
        </p:txBody>
      </p:sp>
      <p:pic>
        <p:nvPicPr>
          <p:cNvPr id="7" name="Image 6">
            <a:extLst>
              <a:ext uri="{FF2B5EF4-FFF2-40B4-BE49-F238E27FC236}">
                <a16:creationId xmlns:a16="http://schemas.microsoft.com/office/drawing/2014/main" id="{63D8AD37-3FEE-89B6-AAD0-0A85CA09CD89}"/>
              </a:ext>
            </a:extLst>
          </p:cNvPr>
          <p:cNvPicPr>
            <a:picLocks noChangeAspect="1"/>
          </p:cNvPicPr>
          <p:nvPr/>
        </p:nvPicPr>
        <p:blipFill>
          <a:blip r:embed="rId2"/>
          <a:stretch>
            <a:fillRect/>
          </a:stretch>
        </p:blipFill>
        <p:spPr>
          <a:xfrm>
            <a:off x="182419" y="4166427"/>
            <a:ext cx="5719617" cy="1847290"/>
          </a:xfrm>
          <a:prstGeom prst="rect">
            <a:avLst/>
          </a:prstGeom>
        </p:spPr>
      </p:pic>
      <p:pic>
        <p:nvPicPr>
          <p:cNvPr id="9" name="Image 8">
            <a:extLst>
              <a:ext uri="{FF2B5EF4-FFF2-40B4-BE49-F238E27FC236}">
                <a16:creationId xmlns:a16="http://schemas.microsoft.com/office/drawing/2014/main" id="{1DA8DA6B-D602-96B5-AA83-991A22A96291}"/>
              </a:ext>
            </a:extLst>
          </p:cNvPr>
          <p:cNvPicPr>
            <a:picLocks noChangeAspect="1"/>
          </p:cNvPicPr>
          <p:nvPr/>
        </p:nvPicPr>
        <p:blipFill>
          <a:blip r:embed="rId3"/>
          <a:stretch>
            <a:fillRect/>
          </a:stretch>
        </p:blipFill>
        <p:spPr>
          <a:xfrm>
            <a:off x="6096000" y="2081668"/>
            <a:ext cx="6002119" cy="1919626"/>
          </a:xfrm>
          <a:prstGeom prst="rect">
            <a:avLst/>
          </a:prstGeom>
        </p:spPr>
      </p:pic>
      <p:sp>
        <p:nvSpPr>
          <p:cNvPr id="10" name="Flèche : droite 9">
            <a:extLst>
              <a:ext uri="{FF2B5EF4-FFF2-40B4-BE49-F238E27FC236}">
                <a16:creationId xmlns:a16="http://schemas.microsoft.com/office/drawing/2014/main" id="{C7FE90A5-F51B-EBD9-784E-4923106BDC15}"/>
              </a:ext>
            </a:extLst>
          </p:cNvPr>
          <p:cNvSpPr/>
          <p:nvPr/>
        </p:nvSpPr>
        <p:spPr>
          <a:xfrm>
            <a:off x="6397488" y="5261119"/>
            <a:ext cx="572655" cy="277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A7B00E58-1253-B19D-667A-4DE868F03763}"/>
              </a:ext>
            </a:extLst>
          </p:cNvPr>
          <p:cNvSpPr txBox="1"/>
          <p:nvPr/>
        </p:nvSpPr>
        <p:spPr>
          <a:xfrm>
            <a:off x="6970143" y="4710023"/>
            <a:ext cx="3579963" cy="1600438"/>
          </a:xfrm>
          <a:prstGeom prst="rect">
            <a:avLst/>
          </a:prstGeom>
          <a:noFill/>
        </p:spPr>
        <p:txBody>
          <a:bodyPr wrap="square" rtlCol="0">
            <a:spAutoFit/>
          </a:bodyPr>
          <a:lstStyle/>
          <a:p>
            <a:r>
              <a:rPr lang="fr-FR" sz="1400" b="0" i="0" dirty="0">
                <a:solidFill>
                  <a:srgbClr val="FF0000"/>
                </a:solidFill>
                <a:effectLst/>
              </a:rPr>
              <a:t>A partir d'une certaine compacité, il faut prendre en compte le changement d'équation d'état, ce qui modifie bien évidemment le comportement de la métrique. On ne peut donc bien sûr pas dire que la compacité évolue à l'infini, le terme de pression devenant non négligeable.</a:t>
            </a:r>
            <a:endParaRPr lang="fr-FR" sz="1400" dirty="0">
              <a:solidFill>
                <a:srgbClr val="FF0000"/>
              </a:solidFill>
            </a:endParaRPr>
          </a:p>
        </p:txBody>
      </p:sp>
      <p:sp>
        <p:nvSpPr>
          <p:cNvPr id="4" name="Espace réservé du numéro de diapositive 3">
            <a:extLst>
              <a:ext uri="{FF2B5EF4-FFF2-40B4-BE49-F238E27FC236}">
                <a16:creationId xmlns:a16="http://schemas.microsoft.com/office/drawing/2014/main" id="{C9B05EF0-6737-54D7-6E04-85849BF1165E}"/>
              </a:ext>
            </a:extLst>
          </p:cNvPr>
          <p:cNvSpPr>
            <a:spLocks noGrp="1"/>
          </p:cNvSpPr>
          <p:nvPr>
            <p:ph type="sldNum" sz="quarter" idx="12"/>
          </p:nvPr>
        </p:nvSpPr>
        <p:spPr/>
        <p:txBody>
          <a:bodyPr/>
          <a:lstStyle/>
          <a:p>
            <a:fld id="{411337BD-8729-4B86-971D-796032AB9CDE}" type="slidenum">
              <a:rPr lang="fr-FR" smtClean="0"/>
              <a:t>24</a:t>
            </a:fld>
            <a:endParaRPr lang="fr-FR"/>
          </a:p>
        </p:txBody>
      </p:sp>
      <p:pic>
        <p:nvPicPr>
          <p:cNvPr id="6" name="Picture 2">
            <a:extLst>
              <a:ext uri="{FF2B5EF4-FFF2-40B4-BE49-F238E27FC236}">
                <a16:creationId xmlns:a16="http://schemas.microsoft.com/office/drawing/2014/main" id="{6B8C05A8-5B37-0D00-17B9-3D2F741C56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BEA0D0BB-043A-1412-681E-AAA0963FC6B6}"/>
              </a:ext>
            </a:extLst>
          </p:cNvPr>
          <p:cNvPicPr>
            <a:picLocks noChangeAspect="1"/>
          </p:cNvPicPr>
          <p:nvPr/>
        </p:nvPicPr>
        <p:blipFill>
          <a:blip r:embed="rId5"/>
          <a:stretch>
            <a:fillRect/>
          </a:stretch>
        </p:blipFill>
        <p:spPr>
          <a:xfrm>
            <a:off x="182419" y="2285406"/>
            <a:ext cx="5986213" cy="1529357"/>
          </a:xfrm>
          <a:prstGeom prst="rect">
            <a:avLst/>
          </a:prstGeom>
        </p:spPr>
      </p:pic>
    </p:spTree>
    <p:extLst>
      <p:ext uri="{BB962C8B-B14F-4D97-AF65-F5344CB8AC3E}">
        <p14:creationId xmlns:p14="http://schemas.microsoft.com/office/powerpoint/2010/main" val="1433140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AC7AC1-ECDC-A6EF-5560-3C534ED7CEFE}"/>
              </a:ext>
            </a:extLst>
          </p:cNvPr>
          <p:cNvSpPr>
            <a:spLocks noGrp="1"/>
          </p:cNvSpPr>
          <p:nvPr>
            <p:ph type="title"/>
          </p:nvPr>
        </p:nvSpPr>
        <p:spPr/>
        <p:txBody>
          <a:bodyPr/>
          <a:lstStyle/>
          <a:p>
            <a:pPr algn="ctr"/>
            <a:r>
              <a:rPr lang="fr-FR" b="1" u="sng" dirty="0"/>
              <a:t>Raccordement des métriques</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E5650EB5-7C42-D757-7081-D73A2147FB6C}"/>
                  </a:ext>
                </a:extLst>
              </p:cNvPr>
              <p:cNvSpPr>
                <a:spLocks noGrp="1"/>
              </p:cNvSpPr>
              <p:nvPr>
                <p:ph idx="1"/>
              </p:nvPr>
            </p:nvSpPr>
            <p:spPr/>
            <p:txBody>
              <a:bodyPr>
                <a:normAutofit fontScale="70000" lnSpcReduction="20000"/>
              </a:bodyPr>
              <a:lstStyle/>
              <a:p>
                <a:r>
                  <a:rPr lang="fr-FR" sz="2000" dirty="0"/>
                  <a:t>A l’extérieur de l’étoile : </a:t>
                </a:r>
              </a:p>
              <a:p>
                <a:pPr marL="0" indent="0" algn="ctr">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𝑑</m:t>
                      </m:r>
                      <m:sSup>
                        <m:sSupPr>
                          <m:ctrlPr>
                            <a:rPr lang="fr-FR" sz="2000" b="0" i="1" smtClean="0">
                              <a:latin typeface="Cambria Math" panose="02040503050406030204" pitchFamily="18" charset="0"/>
                            </a:rPr>
                          </m:ctrlPr>
                        </m:sSupPr>
                        <m:e>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𝑠</m:t>
                              </m:r>
                            </m:e>
                            <m:sub>
                              <m:r>
                                <a:rPr lang="fr-FR" sz="2000" b="0" i="1" smtClean="0">
                                  <a:latin typeface="Cambria Math" panose="02040503050406030204" pitchFamily="18" charset="0"/>
                                </a:rPr>
                                <m:t>𝑠𝑐h</m:t>
                              </m:r>
                            </m:sub>
                          </m:sSub>
                        </m:e>
                        <m:sup>
                          <m:r>
                            <a:rPr lang="fr-FR" sz="2000" b="0" i="1" smtClean="0">
                              <a:latin typeface="Cambria Math" panose="02040503050406030204" pitchFamily="18" charset="0"/>
                            </a:rPr>
                            <m:t>2</m:t>
                          </m:r>
                        </m:sup>
                      </m:sSup>
                      <m:r>
                        <a:rPr lang="fr-FR" sz="2000" b="0" i="1" smtClean="0">
                          <a:latin typeface="Cambria Math" panose="02040503050406030204" pitchFamily="18" charset="0"/>
                        </a:rPr>
                        <m:t>=−</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1 − </m:t>
                          </m:r>
                          <m:f>
                            <m:fPr>
                              <m:ctrlPr>
                                <a:rPr lang="fr-FR" sz="2000" b="0" i="1" smtClean="0">
                                  <a:latin typeface="Cambria Math" panose="02040503050406030204" pitchFamily="18" charset="0"/>
                                </a:rPr>
                              </m:ctrlPr>
                            </m:fPr>
                            <m:num>
                              <m:r>
                                <a:rPr lang="fr-FR" sz="2000" b="0" i="1" smtClean="0">
                                  <a:latin typeface="Cambria Math" panose="02040503050406030204" pitchFamily="18" charset="0"/>
                                </a:rPr>
                                <m:t>2</m:t>
                              </m:r>
                              <m:r>
                                <a:rPr lang="fr-FR" sz="2000" b="0" i="1" smtClean="0">
                                  <a:latin typeface="Cambria Math" panose="02040503050406030204" pitchFamily="18" charset="0"/>
                                </a:rPr>
                                <m:t>𝑀</m:t>
                              </m:r>
                            </m:num>
                            <m:den>
                              <m:r>
                                <a:rPr lang="fr-FR" sz="2000" b="0" i="1" smtClean="0">
                                  <a:latin typeface="Cambria Math" panose="02040503050406030204" pitchFamily="18" charset="0"/>
                                </a:rPr>
                                <m:t>𝑟</m:t>
                              </m:r>
                            </m:den>
                          </m:f>
                        </m:e>
                      </m:d>
                      <m:r>
                        <a:rPr lang="fr-FR" sz="2000" b="0" i="1" smtClean="0">
                          <a:latin typeface="Cambria Math" panose="02040503050406030204" pitchFamily="18" charset="0"/>
                        </a:rPr>
                        <m:t>𝑑</m:t>
                      </m:r>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𝑡</m:t>
                          </m:r>
                        </m:e>
                        <m:sup>
                          <m:r>
                            <a:rPr lang="fr-FR" sz="2000" b="0" i="1" smtClean="0">
                              <a:latin typeface="Cambria Math" panose="02040503050406030204" pitchFamily="18" charset="0"/>
                            </a:rPr>
                            <m:t>2</m:t>
                          </m:r>
                        </m:sup>
                      </m:sSup>
                      <m:r>
                        <a:rPr lang="fr-FR" sz="2000" b="0" i="1" smtClean="0">
                          <a:latin typeface="Cambria Math" panose="02040503050406030204" pitchFamily="18" charset="0"/>
                        </a:rPr>
                        <m:t>+ </m:t>
                      </m:r>
                      <m:sSup>
                        <m:sSupPr>
                          <m:ctrlPr>
                            <a:rPr lang="fr-FR" sz="2000" b="0" i="1" smtClean="0">
                              <a:latin typeface="Cambria Math" panose="02040503050406030204" pitchFamily="18" charset="0"/>
                            </a:rPr>
                          </m:ctrlPr>
                        </m:sSupPr>
                        <m:e>
                          <m:d>
                            <m:dPr>
                              <m:ctrlPr>
                                <a:rPr lang="fr-FR" sz="2000" i="1">
                                  <a:latin typeface="Cambria Math" panose="02040503050406030204" pitchFamily="18" charset="0"/>
                                </a:rPr>
                              </m:ctrlPr>
                            </m:dPr>
                            <m:e>
                              <m:r>
                                <a:rPr lang="fr-FR" sz="2000" i="1">
                                  <a:latin typeface="Cambria Math" panose="02040503050406030204" pitchFamily="18" charset="0"/>
                                </a:rPr>
                                <m:t>1 − </m:t>
                              </m:r>
                              <m:f>
                                <m:fPr>
                                  <m:ctrlPr>
                                    <a:rPr lang="fr-FR" sz="2000" i="1">
                                      <a:latin typeface="Cambria Math" panose="02040503050406030204" pitchFamily="18" charset="0"/>
                                    </a:rPr>
                                  </m:ctrlPr>
                                </m:fPr>
                                <m:num>
                                  <m:r>
                                    <a:rPr lang="fr-FR" sz="2000" i="1">
                                      <a:latin typeface="Cambria Math" panose="02040503050406030204" pitchFamily="18" charset="0"/>
                                    </a:rPr>
                                    <m:t>2</m:t>
                                  </m:r>
                                  <m:r>
                                    <a:rPr lang="fr-FR" sz="2000" i="1">
                                      <a:latin typeface="Cambria Math" panose="02040503050406030204" pitchFamily="18" charset="0"/>
                                    </a:rPr>
                                    <m:t>𝑀</m:t>
                                  </m:r>
                                </m:num>
                                <m:den>
                                  <m:r>
                                    <a:rPr lang="fr-FR" sz="2000" i="1">
                                      <a:latin typeface="Cambria Math" panose="02040503050406030204" pitchFamily="18" charset="0"/>
                                    </a:rPr>
                                    <m:t>𝑟</m:t>
                                  </m:r>
                                </m:den>
                              </m:f>
                            </m:e>
                          </m:d>
                        </m:e>
                        <m:sup>
                          <m:r>
                            <a:rPr lang="fr-FR" sz="2000" b="0" i="1" smtClean="0">
                              <a:latin typeface="Cambria Math" panose="02040503050406030204" pitchFamily="18" charset="0"/>
                            </a:rPr>
                            <m:t>−1</m:t>
                          </m:r>
                        </m:sup>
                      </m:sSup>
                      <m:r>
                        <a:rPr lang="fr-FR" sz="2000" b="0" i="1" smtClean="0">
                          <a:latin typeface="Cambria Math" panose="02040503050406030204" pitchFamily="18" charset="0"/>
                        </a:rPr>
                        <m:t>𝑑</m:t>
                      </m:r>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𝑟</m:t>
                          </m:r>
                        </m:e>
                        <m:sup>
                          <m:r>
                            <a:rPr lang="fr-FR" sz="2000" b="0" i="1" smtClean="0">
                              <a:latin typeface="Cambria Math" panose="02040503050406030204" pitchFamily="18" charset="0"/>
                            </a:rPr>
                            <m:t>2</m:t>
                          </m:r>
                        </m:sup>
                      </m:sSup>
                      <m:r>
                        <a:rPr lang="fr-FR" sz="2000" b="0" i="1" smtClean="0">
                          <a:latin typeface="Cambria Math" panose="02040503050406030204" pitchFamily="18" charset="0"/>
                        </a:rPr>
                        <m:t>+</m:t>
                      </m:r>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𝑟</m:t>
                          </m:r>
                        </m:e>
                        <m:sup>
                          <m:r>
                            <a:rPr lang="fr-FR" sz="2000" b="0" i="1" smtClean="0">
                              <a:latin typeface="Cambria Math" panose="02040503050406030204" pitchFamily="18" charset="0"/>
                            </a:rPr>
                            <m:t>2</m:t>
                          </m:r>
                        </m:sup>
                      </m:sSup>
                      <m:r>
                        <a:rPr lang="fr-FR" sz="2000" b="0" i="1" smtClean="0">
                          <a:latin typeface="Cambria Math" panose="02040503050406030204" pitchFamily="18" charset="0"/>
                        </a:rPr>
                        <m:t>𝑑</m:t>
                      </m:r>
                      <m:r>
                        <a:rPr lang="fr-FR" sz="2000" b="0" i="1" smtClean="0">
                          <a:latin typeface="Cambria Math" panose="02040503050406030204" pitchFamily="18" charset="0"/>
                          <a:ea typeface="Cambria Math" panose="02040503050406030204" pitchFamily="18" charset="0"/>
                        </a:rPr>
                        <m:t>𝛺</m:t>
                      </m:r>
                    </m:oMath>
                  </m:oMathPara>
                </a14:m>
                <a:endParaRPr lang="fr-FR" sz="2000" dirty="0"/>
              </a:p>
              <a:p>
                <a:pPr marL="0" indent="0" algn="ctr">
                  <a:buNone/>
                </a:pPr>
                <a14:m>
                  <m:oMathPara xmlns:m="http://schemas.openxmlformats.org/officeDocument/2006/math">
                    <m:oMathParaPr>
                      <m:jc m:val="centerGroup"/>
                    </m:oMathParaPr>
                    <m:oMath xmlns:m="http://schemas.openxmlformats.org/officeDocument/2006/math">
                      <m:r>
                        <a:rPr lang="fr-FR" sz="2000" i="1" smtClean="0">
                          <a:latin typeface="Cambria Math" panose="02040503050406030204" pitchFamily="18" charset="0"/>
                          <a:ea typeface="Cambria Math" panose="02040503050406030204" pitchFamily="18" charset="0"/>
                        </a:rPr>
                        <m:t>𝜏</m:t>
                      </m:r>
                      <m:r>
                        <a:rPr lang="fr-FR" sz="2000" b="0" i="1" smtClean="0">
                          <a:latin typeface="Cambria Math" panose="02040503050406030204" pitchFamily="18" charset="0"/>
                          <a:ea typeface="Cambria Math" panose="02040503050406030204" pitchFamily="18" charset="0"/>
                        </a:rPr>
                        <m:t>= </m:t>
                      </m:r>
                      <m:rad>
                        <m:radPr>
                          <m:degHide m:val="on"/>
                          <m:ctrlPr>
                            <a:rPr lang="fr-FR" sz="2000" b="0" i="1" smtClean="0">
                              <a:latin typeface="Cambria Math" panose="02040503050406030204" pitchFamily="18" charset="0"/>
                              <a:ea typeface="Cambria Math" panose="02040503050406030204" pitchFamily="18" charset="0"/>
                            </a:rPr>
                          </m:ctrlPr>
                        </m:radPr>
                        <m:deg/>
                        <m:e>
                          <m:f>
                            <m:fPr>
                              <m:ctrlPr>
                                <a:rPr lang="fr-FR" sz="2000" b="0" i="1" smtClean="0">
                                  <a:latin typeface="Cambria Math" panose="02040503050406030204" pitchFamily="18" charset="0"/>
                                  <a:ea typeface="Cambria Math" panose="02040503050406030204" pitchFamily="18" charset="0"/>
                                </a:rPr>
                              </m:ctrlPr>
                            </m:fPr>
                            <m:num>
                              <m:sSup>
                                <m:sSupPr>
                                  <m:ctrlPr>
                                    <a:rPr lang="fr-FR" sz="2000" b="0" i="1" smtClean="0">
                                      <a:latin typeface="Cambria Math" panose="02040503050406030204" pitchFamily="18" charset="0"/>
                                      <a:ea typeface="Cambria Math" panose="02040503050406030204" pitchFamily="18" charset="0"/>
                                    </a:rPr>
                                  </m:ctrlPr>
                                </m:sSupPr>
                                <m:e>
                                  <m:sSub>
                                    <m:sSubPr>
                                      <m:ctrlPr>
                                        <a:rPr lang="fr-FR" sz="2000" b="0" i="1" smtClean="0">
                                          <a:latin typeface="Cambria Math" panose="02040503050406030204" pitchFamily="18" charset="0"/>
                                          <a:ea typeface="Cambria Math" panose="02040503050406030204" pitchFamily="18" charset="0"/>
                                        </a:rPr>
                                      </m:ctrlPr>
                                    </m:sSubPr>
                                    <m:e>
                                      <m:r>
                                        <a:rPr lang="fr-FR" sz="2000" b="0" i="1" smtClean="0">
                                          <a:latin typeface="Cambria Math" panose="02040503050406030204" pitchFamily="18" charset="0"/>
                                          <a:ea typeface="Cambria Math" panose="02040503050406030204" pitchFamily="18" charset="0"/>
                                        </a:rPr>
                                        <m:t>𝑅</m:t>
                                      </m:r>
                                    </m:e>
                                    <m:sub>
                                      <m:r>
                                        <a:rPr lang="fr-FR" sz="2000" b="0" i="1" smtClean="0">
                                          <a:latin typeface="Cambria Math" panose="02040503050406030204" pitchFamily="18" charset="0"/>
                                          <a:ea typeface="Cambria Math" panose="02040503050406030204" pitchFamily="18" charset="0"/>
                                        </a:rPr>
                                        <m:t>𝑖</m:t>
                                      </m:r>
                                    </m:sub>
                                  </m:sSub>
                                </m:e>
                                <m:sup>
                                  <m:r>
                                    <a:rPr lang="fr-FR" sz="2000" b="0" i="1" smtClean="0">
                                      <a:latin typeface="Cambria Math" panose="02040503050406030204" pitchFamily="18" charset="0"/>
                                      <a:ea typeface="Cambria Math" panose="02040503050406030204" pitchFamily="18" charset="0"/>
                                    </a:rPr>
                                    <m:t>3</m:t>
                                  </m:r>
                                </m:sup>
                              </m:sSup>
                            </m:num>
                            <m:den>
                              <m:r>
                                <a:rPr lang="fr-FR" sz="2000" b="0" i="1" smtClean="0">
                                  <a:latin typeface="Cambria Math" panose="02040503050406030204" pitchFamily="18" charset="0"/>
                                  <a:ea typeface="Cambria Math" panose="02040503050406030204" pitchFamily="18" charset="0"/>
                                </a:rPr>
                                <m:t>8</m:t>
                              </m:r>
                              <m:r>
                                <a:rPr lang="fr-FR" sz="2000" b="0" i="1" smtClean="0">
                                  <a:latin typeface="Cambria Math" panose="02040503050406030204" pitchFamily="18" charset="0"/>
                                  <a:ea typeface="Cambria Math" panose="02040503050406030204" pitchFamily="18" charset="0"/>
                                </a:rPr>
                                <m:t>𝑀</m:t>
                              </m:r>
                            </m:den>
                          </m:f>
                        </m:e>
                      </m:rad>
                      <m:r>
                        <a:rPr lang="fr-FR" sz="2000" b="0" i="1" smtClean="0">
                          <a:latin typeface="Cambria Math" panose="02040503050406030204" pitchFamily="18" charset="0"/>
                          <a:ea typeface="Cambria Math" panose="02040503050406030204" pitchFamily="18" charset="0"/>
                        </a:rPr>
                        <m:t>(</m:t>
                      </m:r>
                      <m:r>
                        <a:rPr lang="fr-FR" sz="2000" b="0" i="1" smtClean="0">
                          <a:latin typeface="Cambria Math" panose="02040503050406030204" pitchFamily="18" charset="0"/>
                          <a:ea typeface="Cambria Math" panose="02040503050406030204" pitchFamily="18" charset="0"/>
                        </a:rPr>
                        <m:t>𝜂</m:t>
                      </m:r>
                      <m:r>
                        <a:rPr lang="fr-FR" sz="2000" b="0" i="1" smtClean="0">
                          <a:latin typeface="Cambria Math" panose="02040503050406030204" pitchFamily="18" charset="0"/>
                          <a:ea typeface="Cambria Math" panose="02040503050406030204" pitchFamily="18" charset="0"/>
                        </a:rPr>
                        <m:t>+</m:t>
                      </m:r>
                      <m:r>
                        <m:rPr>
                          <m:sty m:val="p"/>
                        </m:rPr>
                        <a:rPr lang="fr-FR" sz="2000" b="0" i="0" smtClean="0">
                          <a:latin typeface="Cambria Math" panose="02040503050406030204" pitchFamily="18" charset="0"/>
                          <a:ea typeface="Cambria Math" panose="02040503050406030204" pitchFamily="18" charset="0"/>
                        </a:rPr>
                        <m:t>sin</m:t>
                      </m:r>
                      <m:r>
                        <a:rPr lang="fr-FR" sz="2000" b="0" i="1" smtClean="0">
                          <a:latin typeface="Cambria Math" panose="02040503050406030204" pitchFamily="18" charset="0"/>
                          <a:ea typeface="Cambria Math" panose="02040503050406030204" pitchFamily="18" charset="0"/>
                        </a:rPr>
                        <m:t>⁡(</m:t>
                      </m:r>
                      <m:r>
                        <a:rPr lang="fr-FR" sz="2000" b="0" i="1" smtClean="0">
                          <a:latin typeface="Cambria Math" panose="02040503050406030204" pitchFamily="18" charset="0"/>
                          <a:ea typeface="Cambria Math" panose="02040503050406030204" pitchFamily="18" charset="0"/>
                        </a:rPr>
                        <m:t>𝜂</m:t>
                      </m:r>
                      <m:r>
                        <a:rPr lang="fr-FR" sz="2000" b="0" i="1" smtClean="0">
                          <a:latin typeface="Cambria Math" panose="02040503050406030204" pitchFamily="18" charset="0"/>
                          <a:ea typeface="Cambria Math" panose="02040503050406030204" pitchFamily="18" charset="0"/>
                        </a:rPr>
                        <m:t>))</m:t>
                      </m:r>
                    </m:oMath>
                  </m:oMathPara>
                </a14:m>
                <a:endParaRPr lang="fr-FR" sz="2000" dirty="0"/>
              </a:p>
              <a:p>
                <a:r>
                  <a:rPr lang="fr-FR" sz="2000" dirty="0"/>
                  <a:t>A l’intérieur de l’étoile </a:t>
                </a:r>
                <a14:m>
                  <m:oMath xmlns:m="http://schemas.openxmlformats.org/officeDocument/2006/math">
                    <m:r>
                      <a:rPr lang="fr-FR" sz="2000" b="0" i="0" smtClean="0">
                        <a:latin typeface="Cambria Math" panose="02040503050406030204" pitchFamily="18" charset="0"/>
                      </a:rPr>
                      <m:t>(</m:t>
                    </m:r>
                    <m:r>
                      <a:rPr lang="fr-FR" sz="2000" b="0" i="1" smtClean="0">
                        <a:latin typeface="Cambria Math" panose="02040503050406030204" pitchFamily="18" charset="0"/>
                      </a:rPr>
                      <m:t>𝑘</m:t>
                    </m:r>
                    <m:r>
                      <a:rPr lang="fr-FR" sz="2000" b="0" i="1" smtClean="0">
                        <a:latin typeface="Cambria Math" panose="02040503050406030204" pitchFamily="18" charset="0"/>
                      </a:rPr>
                      <m:t>=1)</m:t>
                    </m:r>
                  </m:oMath>
                </a14:m>
                <a:r>
                  <a:rPr lang="fr-FR" sz="2000" dirty="0"/>
                  <a:t>: </a:t>
                </a:r>
              </a:p>
              <a:p>
                <a:pPr marL="0" indent="0" algn="ctr">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𝑑</m:t>
                      </m:r>
                      <m:sSup>
                        <m:sSupPr>
                          <m:ctrlPr>
                            <a:rPr lang="fr-FR" sz="2000" b="0" i="1" smtClean="0">
                              <a:latin typeface="Cambria Math" panose="02040503050406030204" pitchFamily="18" charset="0"/>
                            </a:rPr>
                          </m:ctrlPr>
                        </m:sSupPr>
                        <m:e>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𝑠</m:t>
                              </m:r>
                            </m:e>
                            <m:sub>
                              <m:r>
                                <a:rPr lang="fr-FR" sz="2000" b="0" i="1" smtClean="0">
                                  <a:latin typeface="Cambria Math" panose="02040503050406030204" pitchFamily="18" charset="0"/>
                                </a:rPr>
                                <m:t>𝐹𝐿𝑅𝑊</m:t>
                              </m:r>
                            </m:sub>
                          </m:sSub>
                        </m:e>
                        <m:sup>
                          <m:r>
                            <a:rPr lang="fr-FR" sz="2000" b="0" i="1" smtClean="0">
                              <a:latin typeface="Cambria Math" panose="02040503050406030204" pitchFamily="18" charset="0"/>
                            </a:rPr>
                            <m:t>2</m:t>
                          </m:r>
                        </m:sup>
                      </m:sSup>
                      <m:r>
                        <a:rPr lang="fr-FR" sz="2000" b="0" i="1" smtClean="0">
                          <a:latin typeface="Cambria Math" panose="02040503050406030204" pitchFamily="18" charset="0"/>
                        </a:rPr>
                        <m:t>=</m:t>
                      </m:r>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𝑎</m:t>
                          </m:r>
                        </m:e>
                        <m:sup>
                          <m:r>
                            <a:rPr lang="fr-FR" sz="2000" b="0" i="1" smtClean="0">
                              <a:latin typeface="Cambria Math" panose="02040503050406030204" pitchFamily="18" charset="0"/>
                            </a:rPr>
                            <m:t>2</m:t>
                          </m:r>
                        </m:sup>
                      </m:sSup>
                      <m:d>
                        <m:dPr>
                          <m:ctrlPr>
                            <a:rPr lang="fr-FR" sz="2000" b="0" i="1" smtClean="0">
                              <a:latin typeface="Cambria Math" panose="02040503050406030204" pitchFamily="18" charset="0"/>
                            </a:rPr>
                          </m:ctrlPr>
                        </m:dPr>
                        <m:e>
                          <m:r>
                            <a:rPr lang="fr-FR" sz="2000" b="0" i="1" smtClean="0">
                              <a:latin typeface="Cambria Math" panose="02040503050406030204" pitchFamily="18" charset="0"/>
                              <a:ea typeface="Cambria Math" panose="02040503050406030204" pitchFamily="18" charset="0"/>
                            </a:rPr>
                            <m:t>𝜏</m:t>
                          </m:r>
                        </m:e>
                      </m:d>
                      <m:d>
                        <m:dPr>
                          <m:ctrlPr>
                            <a:rPr lang="fr-FR" sz="2000" b="0" i="1" smtClean="0">
                              <a:latin typeface="Cambria Math" panose="02040503050406030204" pitchFamily="18" charset="0"/>
                              <a:ea typeface="Cambria Math" panose="02040503050406030204" pitchFamily="18" charset="0"/>
                            </a:rPr>
                          </m:ctrlPr>
                        </m:dPr>
                        <m:e>
                          <m:r>
                            <a:rPr lang="fr-FR" sz="2000" b="0" i="1" smtClean="0">
                              <a:latin typeface="Cambria Math" panose="02040503050406030204" pitchFamily="18" charset="0"/>
                              <a:ea typeface="Cambria Math" panose="02040503050406030204" pitchFamily="18" charset="0"/>
                            </a:rPr>
                            <m:t>−</m:t>
                          </m:r>
                          <m:r>
                            <a:rPr lang="fr-FR" sz="2000" b="0" i="1" smtClean="0">
                              <a:latin typeface="Cambria Math" panose="02040503050406030204" pitchFamily="18" charset="0"/>
                              <a:ea typeface="Cambria Math" panose="02040503050406030204" pitchFamily="18" charset="0"/>
                            </a:rPr>
                            <m:t>𝑑</m:t>
                          </m:r>
                          <m:sSup>
                            <m:sSupPr>
                              <m:ctrlPr>
                                <a:rPr lang="fr-FR" sz="2000" b="0" i="1" smtClean="0">
                                  <a:latin typeface="Cambria Math" panose="02040503050406030204" pitchFamily="18" charset="0"/>
                                  <a:ea typeface="Cambria Math" panose="02040503050406030204" pitchFamily="18" charset="0"/>
                                </a:rPr>
                              </m:ctrlPr>
                            </m:sSupPr>
                            <m:e>
                              <m:r>
                                <a:rPr lang="fr-FR" sz="2000" b="0" i="1" smtClean="0">
                                  <a:latin typeface="Cambria Math" panose="02040503050406030204" pitchFamily="18" charset="0"/>
                                  <a:ea typeface="Cambria Math" panose="02040503050406030204" pitchFamily="18" charset="0"/>
                                </a:rPr>
                                <m:t>𝜂</m:t>
                              </m:r>
                            </m:e>
                            <m:sup>
                              <m:r>
                                <a:rPr lang="fr-FR" sz="2000" b="0" i="1" smtClean="0">
                                  <a:latin typeface="Cambria Math" panose="02040503050406030204" pitchFamily="18" charset="0"/>
                                  <a:ea typeface="Cambria Math" panose="02040503050406030204" pitchFamily="18" charset="0"/>
                                </a:rPr>
                                <m:t>2</m:t>
                              </m:r>
                            </m:sup>
                          </m:sSup>
                          <m:r>
                            <a:rPr lang="fr-FR" sz="2000" b="0" i="1" smtClean="0">
                              <a:latin typeface="Cambria Math" panose="02040503050406030204" pitchFamily="18" charset="0"/>
                              <a:ea typeface="Cambria Math" panose="02040503050406030204" pitchFamily="18" charset="0"/>
                            </a:rPr>
                            <m:t>+ </m:t>
                          </m:r>
                          <m:r>
                            <a:rPr lang="fr-FR" sz="2000" b="0" i="1" smtClean="0">
                              <a:latin typeface="Cambria Math" panose="02040503050406030204" pitchFamily="18" charset="0"/>
                              <a:ea typeface="Cambria Math" panose="02040503050406030204" pitchFamily="18" charset="0"/>
                            </a:rPr>
                            <m:t>𝑑</m:t>
                          </m:r>
                          <m:sSup>
                            <m:sSupPr>
                              <m:ctrlPr>
                                <a:rPr lang="fr-FR" sz="2000" b="0" i="1" smtClean="0">
                                  <a:latin typeface="Cambria Math" panose="02040503050406030204" pitchFamily="18" charset="0"/>
                                  <a:ea typeface="Cambria Math" panose="02040503050406030204" pitchFamily="18" charset="0"/>
                                </a:rPr>
                              </m:ctrlPr>
                            </m:sSupPr>
                            <m:e>
                              <m:r>
                                <a:rPr lang="fr-FR" sz="2000" b="0" i="1" smtClean="0">
                                  <a:latin typeface="Cambria Math" panose="02040503050406030204" pitchFamily="18" charset="0"/>
                                  <a:ea typeface="Cambria Math" panose="02040503050406030204" pitchFamily="18" charset="0"/>
                                </a:rPr>
                                <m:t>𝜒</m:t>
                              </m:r>
                            </m:e>
                            <m:sup>
                              <m:r>
                                <a:rPr lang="fr-FR" sz="2000" b="0" i="1" smtClean="0">
                                  <a:latin typeface="Cambria Math" panose="02040503050406030204" pitchFamily="18" charset="0"/>
                                  <a:ea typeface="Cambria Math" panose="02040503050406030204" pitchFamily="18" charset="0"/>
                                </a:rPr>
                                <m:t>2</m:t>
                              </m:r>
                            </m:sup>
                          </m:sSup>
                          <m:r>
                            <a:rPr lang="fr-FR" sz="2000" b="0" i="1" smtClean="0">
                              <a:latin typeface="Cambria Math" panose="02040503050406030204" pitchFamily="18" charset="0"/>
                              <a:ea typeface="Cambria Math" panose="02040503050406030204" pitchFamily="18" charset="0"/>
                            </a:rPr>
                            <m:t>+</m:t>
                          </m:r>
                          <m:sSup>
                            <m:sSupPr>
                              <m:ctrlPr>
                                <a:rPr lang="fr-FR" sz="2000" i="1">
                                  <a:latin typeface="Cambria Math" panose="02040503050406030204" pitchFamily="18" charset="0"/>
                                  <a:ea typeface="Cambria Math" panose="02040503050406030204" pitchFamily="18" charset="0"/>
                                </a:rPr>
                              </m:ctrlPr>
                            </m:sSupPr>
                            <m:e>
                              <m:func>
                                <m:funcPr>
                                  <m:ctrlPr>
                                    <a:rPr lang="fr-FR" sz="2000" i="1">
                                      <a:latin typeface="Cambria Math" panose="02040503050406030204" pitchFamily="18" charset="0"/>
                                      <a:ea typeface="Cambria Math" panose="02040503050406030204" pitchFamily="18" charset="0"/>
                                    </a:rPr>
                                  </m:ctrlPr>
                                </m:funcPr>
                                <m:fName>
                                  <m:sSup>
                                    <m:sSupPr>
                                      <m:ctrlPr>
                                        <a:rPr lang="fr-FR" sz="2000" i="1" smtClean="0">
                                          <a:latin typeface="Cambria Math" panose="02040503050406030204" pitchFamily="18" charset="0"/>
                                          <a:ea typeface="Cambria Math" panose="02040503050406030204" pitchFamily="18" charset="0"/>
                                        </a:rPr>
                                      </m:ctrlPr>
                                    </m:sSupPr>
                                    <m:e>
                                      <m:sSub>
                                        <m:sSubPr>
                                          <m:ctrlPr>
                                            <a:rPr lang="fr-FR" sz="2000" i="1">
                                              <a:latin typeface="Cambria Math" panose="02040503050406030204" pitchFamily="18" charset="0"/>
                                              <a:ea typeface="Cambria Math" panose="02040503050406030204" pitchFamily="18" charset="0"/>
                                            </a:rPr>
                                          </m:ctrlPr>
                                        </m:sSubPr>
                                        <m:e>
                                          <m:r>
                                            <a:rPr lang="fr-FR" sz="2000" i="1">
                                              <a:latin typeface="Cambria Math" panose="02040503050406030204" pitchFamily="18" charset="0"/>
                                              <a:ea typeface="Cambria Math" panose="02040503050406030204" pitchFamily="18" charset="0"/>
                                            </a:rPr>
                                            <m:t>𝑅</m:t>
                                          </m:r>
                                        </m:e>
                                        <m:sub>
                                          <m:r>
                                            <a:rPr lang="fr-FR" sz="2000" i="1">
                                              <a:latin typeface="Cambria Math" panose="02040503050406030204" pitchFamily="18" charset="0"/>
                                              <a:ea typeface="Cambria Math" panose="02040503050406030204" pitchFamily="18" charset="0"/>
                                            </a:rPr>
                                            <m:t>𝑖</m:t>
                                          </m:r>
                                        </m:sub>
                                      </m:sSub>
                                    </m:e>
                                    <m:sup>
                                      <m:r>
                                        <a:rPr lang="fr-FR" sz="2000" b="0" i="1" smtClean="0">
                                          <a:latin typeface="Cambria Math" panose="02040503050406030204" pitchFamily="18" charset="0"/>
                                          <a:ea typeface="Cambria Math" panose="02040503050406030204" pitchFamily="18" charset="0"/>
                                        </a:rPr>
                                        <m:t>2</m:t>
                                      </m:r>
                                    </m:sup>
                                  </m:sSup>
                                </m:fName>
                                <m:e>
                                  <m:r>
                                    <a:rPr lang="fr-FR" sz="2000" b="0" i="1" smtClean="0">
                                      <a:latin typeface="Cambria Math" panose="02040503050406030204" pitchFamily="18" charset="0"/>
                                      <a:ea typeface="Cambria Math" panose="02040503050406030204" pitchFamily="18" charset="0"/>
                                    </a:rPr>
                                    <m:t>𝑠𝑖𝑛</m:t>
                                  </m:r>
                                </m:e>
                              </m:func>
                            </m:e>
                            <m:sup>
                              <m:r>
                                <a:rPr lang="fr-FR" sz="2000" b="0" i="1" smtClean="0">
                                  <a:latin typeface="Cambria Math" panose="02040503050406030204" pitchFamily="18" charset="0"/>
                                  <a:ea typeface="Cambria Math" panose="02040503050406030204" pitchFamily="18" charset="0"/>
                                </a:rPr>
                                <m:t>2</m:t>
                              </m:r>
                            </m:sup>
                          </m:sSup>
                          <m:d>
                            <m:dPr>
                              <m:ctrlPr>
                                <a:rPr lang="fr-FR" sz="2000" b="0" i="1" smtClean="0">
                                  <a:latin typeface="Cambria Math" panose="02040503050406030204" pitchFamily="18" charset="0"/>
                                  <a:ea typeface="Cambria Math" panose="02040503050406030204" pitchFamily="18" charset="0"/>
                                </a:rPr>
                              </m:ctrlPr>
                            </m:dPr>
                            <m:e>
                              <m:r>
                                <a:rPr lang="fr-FR" sz="2000" b="0" i="1" smtClean="0">
                                  <a:latin typeface="Cambria Math" panose="02040503050406030204" pitchFamily="18" charset="0"/>
                                  <a:ea typeface="Cambria Math" panose="02040503050406030204" pitchFamily="18" charset="0"/>
                                </a:rPr>
                                <m:t>𝜒</m:t>
                              </m:r>
                            </m:e>
                          </m:d>
                          <m:r>
                            <a:rPr lang="fr-FR" sz="2000" b="0" i="1" smtClean="0">
                              <a:latin typeface="Cambria Math" panose="02040503050406030204" pitchFamily="18" charset="0"/>
                              <a:ea typeface="Cambria Math" panose="02040503050406030204" pitchFamily="18" charset="0"/>
                            </a:rPr>
                            <m:t>𝑑</m:t>
                          </m:r>
                          <m:sSup>
                            <m:sSupPr>
                              <m:ctrlPr>
                                <a:rPr lang="fr-FR" sz="2000" b="0" i="1" smtClean="0">
                                  <a:latin typeface="Cambria Math" panose="02040503050406030204" pitchFamily="18" charset="0"/>
                                  <a:ea typeface="Cambria Math" panose="02040503050406030204" pitchFamily="18" charset="0"/>
                                </a:rPr>
                              </m:ctrlPr>
                            </m:sSupPr>
                            <m:e>
                              <m:r>
                                <a:rPr lang="fr-FR" sz="2000" b="0" i="1" smtClean="0">
                                  <a:latin typeface="Cambria Math" panose="02040503050406030204" pitchFamily="18" charset="0"/>
                                  <a:ea typeface="Cambria Math" panose="02040503050406030204" pitchFamily="18" charset="0"/>
                                </a:rPr>
                                <m:t>𝛺</m:t>
                              </m:r>
                            </m:e>
                            <m:sup>
                              <m:r>
                                <a:rPr lang="fr-FR" sz="2000" b="0" i="1" smtClean="0">
                                  <a:latin typeface="Cambria Math" panose="02040503050406030204" pitchFamily="18" charset="0"/>
                                  <a:ea typeface="Cambria Math" panose="02040503050406030204" pitchFamily="18" charset="0"/>
                                </a:rPr>
                                <m:t>2</m:t>
                              </m:r>
                            </m:sup>
                          </m:sSup>
                        </m:e>
                      </m:d>
                    </m:oMath>
                  </m:oMathPara>
                </a14:m>
                <a:endParaRPr lang="fr-FR" sz="2000" b="0"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fr-FR" sz="2000" i="1" smtClean="0">
                          <a:latin typeface="Cambria Math" panose="02040503050406030204" pitchFamily="18" charset="0"/>
                          <a:ea typeface="Cambria Math" panose="02040503050406030204" pitchFamily="18" charset="0"/>
                        </a:rPr>
                        <m:t>𝜏</m:t>
                      </m:r>
                      <m:r>
                        <a:rPr lang="fr-FR" sz="2000" b="0" i="1" smtClean="0">
                          <a:latin typeface="Cambria Math" panose="02040503050406030204" pitchFamily="18" charset="0"/>
                          <a:ea typeface="Cambria Math" panose="02040503050406030204" pitchFamily="18" charset="0"/>
                        </a:rPr>
                        <m:t>=1/2(</m:t>
                      </m:r>
                      <m:r>
                        <a:rPr lang="fr-FR" sz="2000" i="1">
                          <a:latin typeface="Cambria Math" panose="02040503050406030204" pitchFamily="18" charset="0"/>
                          <a:ea typeface="Cambria Math" panose="02040503050406030204" pitchFamily="18" charset="0"/>
                        </a:rPr>
                        <m:t>𝜂</m:t>
                      </m:r>
                      <m:r>
                        <a:rPr lang="fr-FR" sz="2000" i="1">
                          <a:latin typeface="Cambria Math" panose="02040503050406030204" pitchFamily="18" charset="0"/>
                          <a:ea typeface="Cambria Math" panose="02040503050406030204" pitchFamily="18" charset="0"/>
                        </a:rPr>
                        <m:t>+</m:t>
                      </m:r>
                      <m:r>
                        <m:rPr>
                          <m:sty m:val="p"/>
                        </m:rPr>
                        <a:rPr lang="fr-FR" sz="2000">
                          <a:latin typeface="Cambria Math" panose="02040503050406030204" pitchFamily="18" charset="0"/>
                          <a:ea typeface="Cambria Math" panose="02040503050406030204" pitchFamily="18" charset="0"/>
                        </a:rPr>
                        <m:t>sin</m:t>
                      </m:r>
                      <m:r>
                        <a:rPr lang="fr-FR" sz="2000" i="1">
                          <a:latin typeface="Cambria Math" panose="02040503050406030204" pitchFamily="18" charset="0"/>
                          <a:ea typeface="Cambria Math" panose="02040503050406030204" pitchFamily="18" charset="0"/>
                        </a:rPr>
                        <m:t>⁡(</m:t>
                      </m:r>
                      <m:r>
                        <a:rPr lang="fr-FR" sz="2000" i="1">
                          <a:latin typeface="Cambria Math" panose="02040503050406030204" pitchFamily="18" charset="0"/>
                          <a:ea typeface="Cambria Math" panose="02040503050406030204" pitchFamily="18" charset="0"/>
                        </a:rPr>
                        <m:t>𝜂</m:t>
                      </m:r>
                      <m:r>
                        <a:rPr lang="fr-FR" sz="2000" b="0" i="1" smtClean="0">
                          <a:latin typeface="Cambria Math" panose="02040503050406030204" pitchFamily="18" charset="0"/>
                          <a:ea typeface="Cambria Math" panose="02040503050406030204" pitchFamily="18" charset="0"/>
                        </a:rPr>
                        <m:t>)</m:t>
                      </m:r>
                      <m:r>
                        <a:rPr lang="fr-FR" sz="2000" b="0" i="1" smtClean="0">
                          <a:latin typeface="Cambria Math" panose="02040503050406030204" pitchFamily="18" charset="0"/>
                          <a:ea typeface="Cambria Math" panose="02040503050406030204" pitchFamily="18" charset="0"/>
                        </a:rPr>
                        <m:t>)</m:t>
                      </m:r>
                    </m:oMath>
                  </m:oMathPara>
                </a14:m>
                <a:endParaRPr lang="fr-FR" sz="2000" dirty="0"/>
              </a:p>
              <a:p>
                <a:r>
                  <a:rPr lang="fr-FR" sz="2000" dirty="0"/>
                  <a:t>Si on se place à la frontière de l’étoile en effondrement, on doit avoir </a:t>
                </a:r>
                <a14:m>
                  <m:oMath xmlns:m="http://schemas.openxmlformats.org/officeDocument/2006/math">
                    <m:r>
                      <a:rPr lang="fr-FR" sz="2000" b="0" i="1" smtClean="0">
                        <a:latin typeface="Cambria Math" panose="02040503050406030204" pitchFamily="18" charset="0"/>
                      </a:rPr>
                      <m:t>𝑑</m:t>
                    </m:r>
                    <m:sSup>
                      <m:sSupPr>
                        <m:ctrlPr>
                          <a:rPr lang="fr-FR" sz="2000" b="0" i="1" smtClean="0">
                            <a:latin typeface="Cambria Math" panose="02040503050406030204" pitchFamily="18" charset="0"/>
                          </a:rPr>
                        </m:ctrlPr>
                      </m:sSupPr>
                      <m:e>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𝑠</m:t>
                            </m:r>
                          </m:e>
                          <m:sub>
                            <m:r>
                              <a:rPr lang="fr-FR" sz="2000" b="0" i="1" smtClean="0">
                                <a:latin typeface="Cambria Math" panose="02040503050406030204" pitchFamily="18" charset="0"/>
                              </a:rPr>
                              <m:t>𝑠𝑐h</m:t>
                            </m:r>
                          </m:sub>
                        </m:sSub>
                      </m:e>
                      <m:sup>
                        <m:r>
                          <a:rPr lang="fr-FR" sz="2000" b="0" i="1" smtClean="0">
                            <a:latin typeface="Cambria Math" panose="02040503050406030204" pitchFamily="18" charset="0"/>
                          </a:rPr>
                          <m:t>2</m:t>
                        </m:r>
                      </m:sup>
                    </m:sSup>
                    <m:r>
                      <a:rPr lang="fr-FR" sz="2000" i="1">
                        <a:latin typeface="Cambria Math" panose="02040503050406030204" pitchFamily="18" charset="0"/>
                      </a:rPr>
                      <m:t>=</m:t>
                    </m:r>
                    <m:r>
                      <a:rPr lang="fr-FR" sz="2000" i="1">
                        <a:latin typeface="Cambria Math" panose="02040503050406030204" pitchFamily="18" charset="0"/>
                      </a:rPr>
                      <m:t>𝑑</m:t>
                    </m:r>
                    <m:sSup>
                      <m:sSupPr>
                        <m:ctrlPr>
                          <a:rPr lang="fr-FR" sz="2000" i="1">
                            <a:latin typeface="Cambria Math" panose="02040503050406030204" pitchFamily="18" charset="0"/>
                          </a:rPr>
                        </m:ctrlPr>
                      </m:sSupPr>
                      <m:e>
                        <m:sSub>
                          <m:sSubPr>
                            <m:ctrlPr>
                              <a:rPr lang="fr-FR" sz="2000" i="1">
                                <a:latin typeface="Cambria Math" panose="02040503050406030204" pitchFamily="18" charset="0"/>
                              </a:rPr>
                            </m:ctrlPr>
                          </m:sSubPr>
                          <m:e>
                            <m:r>
                              <a:rPr lang="fr-FR" sz="2000" i="1">
                                <a:latin typeface="Cambria Math" panose="02040503050406030204" pitchFamily="18" charset="0"/>
                              </a:rPr>
                              <m:t>𝑠</m:t>
                            </m:r>
                          </m:e>
                          <m:sub>
                            <m:r>
                              <a:rPr lang="fr-FR" sz="2000" i="1">
                                <a:latin typeface="Cambria Math" panose="02040503050406030204" pitchFamily="18" charset="0"/>
                              </a:rPr>
                              <m:t>𝐹𝐿𝑅𝑊</m:t>
                            </m:r>
                          </m:sub>
                        </m:sSub>
                      </m:e>
                      <m:sup>
                        <m:r>
                          <a:rPr lang="fr-FR" sz="2000" i="1">
                            <a:latin typeface="Cambria Math" panose="02040503050406030204" pitchFamily="18" charset="0"/>
                          </a:rPr>
                          <m:t>2</m:t>
                        </m:r>
                      </m:sup>
                    </m:sSup>
                  </m:oMath>
                </a14:m>
                <a:r>
                  <a:rPr lang="fr-FR" sz="2000" dirty="0"/>
                  <a:t> et </a:t>
                </a:r>
                <a14:m>
                  <m:oMath xmlns:m="http://schemas.openxmlformats.org/officeDocument/2006/math">
                    <m:r>
                      <m:rPr>
                        <m:sty m:val="p"/>
                      </m:rPr>
                      <a:rPr lang="fr-FR" sz="2000" b="0" i="0" smtClean="0">
                        <a:latin typeface="Cambria Math" panose="02040503050406030204" pitchFamily="18" charset="0"/>
                      </a:rPr>
                      <m:t>d</m:t>
                    </m:r>
                    <m:r>
                      <a:rPr lang="fr-FR" sz="2000" i="1" smtClean="0">
                        <a:latin typeface="Cambria Math" panose="02040503050406030204" pitchFamily="18" charset="0"/>
                      </a:rPr>
                      <m:t>𝜒</m:t>
                    </m:r>
                    <m:r>
                      <a:rPr lang="fr-FR" sz="2000" b="0" i="1" smtClean="0">
                        <a:latin typeface="Cambria Math" panose="02040503050406030204" pitchFamily="18" charset="0"/>
                      </a:rPr>
                      <m:t>=0</m:t>
                    </m:r>
                  </m:oMath>
                </a14:m>
                <a:r>
                  <a:rPr lang="fr-FR" sz="2000" dirty="0"/>
                  <a:t>.</a:t>
                </a:r>
              </a:p>
              <a:p>
                <a:r>
                  <a:rPr lang="fr-FR" sz="2000" dirty="0"/>
                  <a:t>On écrit en coordonnée </a:t>
                </a:r>
                <a:r>
                  <a:rPr lang="fr-FR" sz="2000" dirty="0" err="1"/>
                  <a:t>comobile</a:t>
                </a:r>
                <a:r>
                  <a:rPr lang="fr-FR" sz="2000" dirty="0"/>
                  <a:t> : </a:t>
                </a:r>
                <a14:m>
                  <m:oMath xmlns:m="http://schemas.openxmlformats.org/officeDocument/2006/math">
                    <m:r>
                      <a:rPr lang="fr-FR" sz="2000" b="0" i="1" smtClean="0">
                        <a:latin typeface="Cambria Math" panose="02040503050406030204" pitchFamily="18" charset="0"/>
                      </a:rPr>
                      <m:t>𝑟</m:t>
                    </m:r>
                    <m:r>
                      <a:rPr lang="fr-FR" sz="2000" b="0" i="1" smtClean="0">
                        <a:latin typeface="Cambria Math" panose="02040503050406030204" pitchFamily="18" charset="0"/>
                      </a:rPr>
                      <m:t>(</m:t>
                    </m:r>
                    <m:r>
                      <a:rPr lang="fr-FR" sz="2000" b="0" i="1" smtClean="0">
                        <a:latin typeface="Cambria Math" panose="02040503050406030204" pitchFamily="18" charset="0"/>
                        <a:ea typeface="Cambria Math" panose="02040503050406030204" pitchFamily="18" charset="0"/>
                      </a:rPr>
                      <m:t>𝜂</m:t>
                    </m:r>
                    <m:r>
                      <a:rPr lang="fr-FR" sz="2000" b="0" i="1" smtClean="0">
                        <a:latin typeface="Cambria Math" panose="02040503050406030204" pitchFamily="18" charset="0"/>
                        <a:ea typeface="Cambria Math" panose="02040503050406030204" pitchFamily="18" charset="0"/>
                      </a:rPr>
                      <m:t>)=</m:t>
                    </m:r>
                    <m:r>
                      <a:rPr lang="fr-FR" sz="2000" b="0" i="1" smtClean="0">
                        <a:latin typeface="Cambria Math" panose="02040503050406030204" pitchFamily="18" charset="0"/>
                      </a:rPr>
                      <m:t>𝑎</m:t>
                    </m:r>
                    <m:r>
                      <a:rPr lang="fr-FR" sz="2000" b="0" i="1" smtClean="0">
                        <a:latin typeface="Cambria Math" panose="02040503050406030204" pitchFamily="18" charset="0"/>
                      </a:rPr>
                      <m:t>(</m:t>
                    </m:r>
                    <m:r>
                      <a:rPr lang="fr-FR" sz="2000" b="0" i="1" smtClean="0">
                        <a:latin typeface="Cambria Math" panose="02040503050406030204" pitchFamily="18" charset="0"/>
                        <a:ea typeface="Cambria Math" panose="02040503050406030204" pitchFamily="18" charset="0"/>
                      </a:rPr>
                      <m:t>𝜂</m:t>
                    </m:r>
                    <m:r>
                      <a:rPr lang="fr-FR" sz="2000" b="0" i="1" smtClean="0">
                        <a:latin typeface="Cambria Math" panose="02040503050406030204" pitchFamily="18" charset="0"/>
                        <a:ea typeface="Cambria Math" panose="02040503050406030204" pitchFamily="18" charset="0"/>
                      </a:rPr>
                      <m:t>)</m:t>
                    </m:r>
                    <m:sSub>
                      <m:sSubPr>
                        <m:ctrlPr>
                          <a:rPr lang="fr-FR" sz="2000" b="0" i="1" smtClean="0">
                            <a:latin typeface="Cambria Math" panose="02040503050406030204" pitchFamily="18" charset="0"/>
                            <a:ea typeface="Cambria Math" panose="02040503050406030204" pitchFamily="18" charset="0"/>
                          </a:rPr>
                        </m:ctrlPr>
                      </m:sSubPr>
                      <m:e>
                        <m:r>
                          <a:rPr lang="fr-FR" sz="2000" b="0" i="1" smtClean="0">
                            <a:latin typeface="Cambria Math" panose="02040503050406030204" pitchFamily="18" charset="0"/>
                            <a:ea typeface="Cambria Math" panose="02040503050406030204" pitchFamily="18" charset="0"/>
                          </a:rPr>
                          <m:t>𝑅</m:t>
                        </m:r>
                      </m:e>
                      <m:sub>
                        <m:r>
                          <a:rPr lang="fr-FR" sz="2000" b="0" i="1" smtClean="0">
                            <a:latin typeface="Cambria Math" panose="02040503050406030204" pitchFamily="18" charset="0"/>
                            <a:ea typeface="Cambria Math" panose="02040503050406030204" pitchFamily="18" charset="0"/>
                          </a:rPr>
                          <m:t>𝑖</m:t>
                        </m:r>
                      </m:sub>
                    </m:sSub>
                  </m:oMath>
                </a14:m>
                <a:r>
                  <a:rPr lang="fr-FR" sz="2000" dirty="0"/>
                  <a:t> pour la métrique de </a:t>
                </a:r>
                <a:r>
                  <a:rPr lang="fr-FR" sz="2000" dirty="0" err="1"/>
                  <a:t>schwarzschild</a:t>
                </a:r>
                <a:r>
                  <a:rPr lang="fr-FR" sz="2000" dirty="0"/>
                  <a:t>, et on peut: </a:t>
                </a:r>
              </a:p>
              <a:p>
                <a:pPr lvl="1"/>
                <a:r>
                  <a:rPr lang="fr-FR" sz="1600" dirty="0"/>
                  <a:t>En calculant la circonférence en </a:t>
                </a:r>
                <a14:m>
                  <m:oMath xmlns:m="http://schemas.openxmlformats.org/officeDocument/2006/math">
                    <m:sSub>
                      <m:sSubPr>
                        <m:ctrlPr>
                          <a:rPr lang="fr-FR" sz="1600" i="1" smtClean="0">
                            <a:latin typeface="Cambria Math" panose="02040503050406030204" pitchFamily="18" charset="0"/>
                            <a:ea typeface="Cambria Math" panose="02040503050406030204" pitchFamily="18" charset="0"/>
                          </a:rPr>
                        </m:ctrlPr>
                      </m:sSubPr>
                      <m:e>
                        <m:r>
                          <a:rPr lang="fr-FR" sz="1600" i="1" smtClean="0">
                            <a:latin typeface="Cambria Math" panose="02040503050406030204" pitchFamily="18" charset="0"/>
                            <a:ea typeface="Cambria Math" panose="02040503050406030204" pitchFamily="18" charset="0"/>
                          </a:rPr>
                          <m:t>𝜒</m:t>
                        </m:r>
                      </m:e>
                      <m:sub>
                        <m:r>
                          <a:rPr lang="fr-FR" sz="1600" b="0" i="1" smtClean="0">
                            <a:latin typeface="Cambria Math" panose="02040503050406030204" pitchFamily="18" charset="0"/>
                            <a:ea typeface="Cambria Math" panose="02040503050406030204" pitchFamily="18" charset="0"/>
                          </a:rPr>
                          <m:t>0</m:t>
                        </m:r>
                      </m:sub>
                    </m:sSub>
                  </m:oMath>
                </a14:m>
                <a:r>
                  <a:rPr lang="fr-FR" sz="1600" dirty="0"/>
                  <a:t> : </a:t>
                </a:r>
                <a14:m>
                  <m:oMath xmlns:m="http://schemas.openxmlformats.org/officeDocument/2006/math">
                    <m:nary>
                      <m:naryPr>
                        <m:limLoc m:val="undOvr"/>
                        <m:subHide m:val="on"/>
                        <m:supHide m:val="on"/>
                        <m:ctrlPr>
                          <a:rPr lang="fr-FR" sz="1600" i="1" smtClean="0">
                            <a:latin typeface="Cambria Math" panose="02040503050406030204" pitchFamily="18" charset="0"/>
                          </a:rPr>
                        </m:ctrlPr>
                      </m:naryPr>
                      <m:sub/>
                      <m:sup/>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𝑔</m:t>
                            </m:r>
                          </m:e>
                          <m:sub>
                            <m:r>
                              <a:rPr lang="fr-FR" sz="1600" i="1" smtClean="0">
                                <a:latin typeface="Cambria Math" panose="02040503050406030204" pitchFamily="18" charset="0"/>
                                <a:ea typeface="Cambria Math" panose="02040503050406030204" pitchFamily="18" charset="0"/>
                              </a:rPr>
                              <m:t>𝜃𝜃</m:t>
                            </m:r>
                          </m:sub>
                        </m:sSub>
                        <m:r>
                          <a:rPr lang="fr-FR" sz="1600" b="0" i="1" smtClean="0">
                            <a:latin typeface="Cambria Math" panose="02040503050406030204" pitchFamily="18" charset="0"/>
                          </a:rPr>
                          <m:t>𝑑</m:t>
                        </m:r>
                        <m:r>
                          <a:rPr lang="fr-FR" sz="1600" b="0" i="1" smtClean="0">
                            <a:latin typeface="Cambria Math" panose="02040503050406030204" pitchFamily="18" charset="0"/>
                            <a:ea typeface="Cambria Math" panose="02040503050406030204" pitchFamily="18" charset="0"/>
                          </a:rPr>
                          <m:t>𝜃</m:t>
                        </m:r>
                      </m:e>
                    </m:nary>
                    <m:r>
                      <a:rPr lang="fr-FR" sz="1600" b="0" i="1" smtClean="0">
                        <a:latin typeface="Cambria Math" panose="02040503050406030204" pitchFamily="18" charset="0"/>
                      </a:rPr>
                      <m:t>=2</m:t>
                    </m:r>
                    <m:r>
                      <a:rPr lang="fr-FR" sz="1600" b="0" i="1" smtClean="0">
                        <a:latin typeface="Cambria Math" panose="02040503050406030204" pitchFamily="18" charset="0"/>
                        <a:ea typeface="Cambria Math" panose="02040503050406030204" pitchFamily="18" charset="0"/>
                      </a:rPr>
                      <m:t>𝜋</m:t>
                    </m:r>
                    <m:r>
                      <a:rPr lang="fr-FR" sz="1600" b="0" i="1" smtClean="0">
                        <a:latin typeface="Cambria Math" panose="02040503050406030204" pitchFamily="18" charset="0"/>
                        <a:ea typeface="Cambria Math" panose="02040503050406030204" pitchFamily="18" charset="0"/>
                      </a:rPr>
                      <m:t>𝑅</m:t>
                    </m:r>
                  </m:oMath>
                </a14:m>
                <a:r>
                  <a:rPr lang="fr-FR" sz="1600" dirty="0"/>
                  <a:t>, ce qui implique:</a:t>
                </a:r>
              </a:p>
              <a:p>
                <a:pPr marL="0" indent="0" algn="ctr">
                  <a:buNone/>
                </a:pPr>
                <a:endParaRPr lang="fr-FR" sz="2000" i="1"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p>
                        <m:sSupPr>
                          <m:ctrlPr>
                            <a:rPr lang="fr-FR" sz="2000" i="1" smtClean="0">
                              <a:latin typeface="Cambria Math" panose="02040503050406030204" pitchFamily="18" charset="0"/>
                              <a:ea typeface="Cambria Math" panose="02040503050406030204" pitchFamily="18" charset="0"/>
                            </a:rPr>
                          </m:ctrlPr>
                        </m:sSupPr>
                        <m:e>
                          <m:r>
                            <a:rPr lang="fr-FR" sz="2000" b="0" i="1" smtClean="0">
                              <a:latin typeface="Cambria Math" panose="02040503050406030204" pitchFamily="18" charset="0"/>
                              <a:ea typeface="Cambria Math" panose="02040503050406030204" pitchFamily="18" charset="0"/>
                            </a:rPr>
                            <m:t>𝑎</m:t>
                          </m:r>
                        </m:e>
                        <m:sup>
                          <m:r>
                            <a:rPr lang="fr-FR" sz="2000" b="0" i="1" smtClean="0">
                              <a:latin typeface="Cambria Math" panose="02040503050406030204" pitchFamily="18" charset="0"/>
                              <a:ea typeface="Cambria Math" panose="02040503050406030204" pitchFamily="18" charset="0"/>
                            </a:rPr>
                            <m:t>2</m:t>
                          </m:r>
                        </m:sup>
                      </m:sSup>
                      <m:sSup>
                        <m:sSupPr>
                          <m:ctrlPr>
                            <a:rPr lang="fr-FR" sz="2000" i="1">
                              <a:latin typeface="Cambria Math" panose="02040503050406030204" pitchFamily="18" charset="0"/>
                              <a:ea typeface="Cambria Math" panose="02040503050406030204" pitchFamily="18" charset="0"/>
                            </a:rPr>
                          </m:ctrlPr>
                        </m:sSupPr>
                        <m:e>
                          <m:r>
                            <a:rPr lang="fr-FR" sz="2000" b="0" i="1" smtClean="0">
                              <a:latin typeface="Cambria Math" panose="02040503050406030204" pitchFamily="18" charset="0"/>
                              <a:ea typeface="Cambria Math" panose="02040503050406030204" pitchFamily="18" charset="0"/>
                            </a:rPr>
                            <m:t>𝑠𝑖𝑛</m:t>
                          </m:r>
                        </m:e>
                        <m:sup>
                          <m:r>
                            <a:rPr lang="fr-FR" sz="2000" i="1">
                              <a:latin typeface="Cambria Math" panose="02040503050406030204" pitchFamily="18" charset="0"/>
                              <a:ea typeface="Cambria Math" panose="02040503050406030204" pitchFamily="18" charset="0"/>
                            </a:rPr>
                            <m:t>2</m:t>
                          </m:r>
                        </m:sup>
                      </m:sSup>
                      <m:d>
                        <m:dPr>
                          <m:ctrlPr>
                            <a:rPr lang="fr-FR" sz="2000" i="1">
                              <a:latin typeface="Cambria Math" panose="02040503050406030204" pitchFamily="18" charset="0"/>
                              <a:ea typeface="Cambria Math" panose="02040503050406030204" pitchFamily="18" charset="0"/>
                            </a:rPr>
                          </m:ctrlPr>
                        </m:dPr>
                        <m:e>
                          <m:sSub>
                            <m:sSubPr>
                              <m:ctrlPr>
                                <a:rPr lang="fr-FR" sz="2000" i="1" smtClean="0">
                                  <a:latin typeface="Cambria Math" panose="02040503050406030204" pitchFamily="18" charset="0"/>
                                  <a:ea typeface="Cambria Math" panose="02040503050406030204" pitchFamily="18" charset="0"/>
                                </a:rPr>
                              </m:ctrlPr>
                            </m:sSubPr>
                            <m:e>
                              <m:r>
                                <a:rPr lang="fr-FR" sz="2000" i="1" smtClean="0">
                                  <a:latin typeface="Cambria Math" panose="02040503050406030204" pitchFamily="18" charset="0"/>
                                  <a:ea typeface="Cambria Math" panose="02040503050406030204" pitchFamily="18" charset="0"/>
                                </a:rPr>
                                <m:t>𝜒</m:t>
                              </m:r>
                            </m:e>
                            <m:sub>
                              <m:r>
                                <a:rPr lang="fr-FR" sz="2000" b="0" i="1" smtClean="0">
                                  <a:latin typeface="Cambria Math" panose="02040503050406030204" pitchFamily="18" charset="0"/>
                                  <a:ea typeface="Cambria Math" panose="02040503050406030204" pitchFamily="18" charset="0"/>
                                </a:rPr>
                                <m:t>0</m:t>
                              </m:r>
                            </m:sub>
                          </m:sSub>
                        </m:e>
                      </m:d>
                      <m:r>
                        <a:rPr lang="fr-FR" sz="2000" b="0" i="1" smtClean="0">
                          <a:latin typeface="Cambria Math" panose="02040503050406030204" pitchFamily="18" charset="0"/>
                          <a:ea typeface="Cambria Math" panose="02040503050406030204" pitchFamily="18" charset="0"/>
                        </a:rPr>
                        <m:t>=</m:t>
                      </m:r>
                      <m:sSup>
                        <m:sSupPr>
                          <m:ctrlPr>
                            <a:rPr lang="fr-FR" sz="2000" b="0" i="1" smtClean="0">
                              <a:latin typeface="Cambria Math" panose="02040503050406030204" pitchFamily="18" charset="0"/>
                              <a:ea typeface="Cambria Math" panose="02040503050406030204" pitchFamily="18" charset="0"/>
                            </a:rPr>
                          </m:ctrlPr>
                        </m:sSupPr>
                        <m:e>
                          <m:r>
                            <a:rPr lang="fr-FR" sz="2000" b="0" i="1" smtClean="0">
                              <a:latin typeface="Cambria Math" panose="02040503050406030204" pitchFamily="18" charset="0"/>
                              <a:ea typeface="Cambria Math" panose="02040503050406030204" pitchFamily="18" charset="0"/>
                            </a:rPr>
                            <m:t>(</m:t>
                          </m:r>
                          <m:r>
                            <a:rPr lang="fr-FR" sz="2000" i="1">
                              <a:latin typeface="Cambria Math" panose="02040503050406030204" pitchFamily="18" charset="0"/>
                            </a:rPr>
                            <m:t>𝑎</m:t>
                          </m:r>
                          <m:r>
                            <a:rPr lang="fr-FR" sz="2000" i="1">
                              <a:latin typeface="Cambria Math" panose="02040503050406030204" pitchFamily="18" charset="0"/>
                            </a:rPr>
                            <m:t>(</m:t>
                          </m:r>
                          <m:r>
                            <a:rPr lang="fr-FR" sz="2000" i="1">
                              <a:latin typeface="Cambria Math" panose="02040503050406030204" pitchFamily="18" charset="0"/>
                              <a:ea typeface="Cambria Math" panose="02040503050406030204" pitchFamily="18" charset="0"/>
                            </a:rPr>
                            <m:t>𝜂</m:t>
                          </m:r>
                          <m:r>
                            <a:rPr lang="fr-FR" sz="2000" i="1">
                              <a:latin typeface="Cambria Math" panose="02040503050406030204" pitchFamily="18" charset="0"/>
                              <a:ea typeface="Cambria Math" panose="02040503050406030204" pitchFamily="18" charset="0"/>
                            </a:rPr>
                            <m:t>)</m:t>
                          </m:r>
                          <m:sSub>
                            <m:sSubPr>
                              <m:ctrlPr>
                                <a:rPr lang="fr-FR" sz="2000" i="1">
                                  <a:latin typeface="Cambria Math" panose="02040503050406030204" pitchFamily="18" charset="0"/>
                                  <a:ea typeface="Cambria Math" panose="02040503050406030204" pitchFamily="18" charset="0"/>
                                </a:rPr>
                              </m:ctrlPr>
                            </m:sSubPr>
                            <m:e>
                              <m:r>
                                <a:rPr lang="fr-FR" sz="2000" i="1">
                                  <a:latin typeface="Cambria Math" panose="02040503050406030204" pitchFamily="18" charset="0"/>
                                  <a:ea typeface="Cambria Math" panose="02040503050406030204" pitchFamily="18" charset="0"/>
                                </a:rPr>
                                <m:t>𝑅</m:t>
                              </m:r>
                            </m:e>
                            <m:sub>
                              <m:r>
                                <a:rPr lang="fr-FR" sz="2000" i="1">
                                  <a:latin typeface="Cambria Math" panose="02040503050406030204" pitchFamily="18" charset="0"/>
                                  <a:ea typeface="Cambria Math" panose="02040503050406030204" pitchFamily="18" charset="0"/>
                                </a:rPr>
                                <m:t>𝑖</m:t>
                              </m:r>
                            </m:sub>
                          </m:sSub>
                          <m:r>
                            <a:rPr lang="fr-FR" sz="2000" b="0" i="1" smtClean="0">
                              <a:latin typeface="Cambria Math" panose="02040503050406030204" pitchFamily="18" charset="0"/>
                              <a:ea typeface="Cambria Math" panose="02040503050406030204" pitchFamily="18" charset="0"/>
                            </a:rPr>
                            <m:t>)</m:t>
                          </m:r>
                        </m:e>
                        <m:sup>
                          <m:r>
                            <a:rPr lang="fr-FR" sz="2000" b="0" i="1" smtClean="0">
                              <a:latin typeface="Cambria Math" panose="02040503050406030204" pitchFamily="18" charset="0"/>
                              <a:ea typeface="Cambria Math" panose="02040503050406030204" pitchFamily="18" charset="0"/>
                            </a:rPr>
                            <m:t>2</m:t>
                          </m:r>
                        </m:sup>
                      </m:sSup>
                    </m:oMath>
                  </m:oMathPara>
                </a14:m>
                <a:endParaRPr lang="fr-FR" sz="2000" dirty="0"/>
              </a:p>
              <a:p>
                <a:pPr marL="0" indent="0" algn="ctr">
                  <a:buNone/>
                </a:pPr>
                <a:r>
                  <a:rPr lang="fr-FR" sz="2000" dirty="0"/>
                  <a:t>Soit encore </a:t>
                </a:r>
                <a14:m>
                  <m:oMath xmlns:m="http://schemas.openxmlformats.org/officeDocument/2006/math">
                    <m:sSub>
                      <m:sSubPr>
                        <m:ctrlPr>
                          <a:rPr lang="fr-FR" sz="2000" i="1" smtClean="0">
                            <a:latin typeface="Cambria Math" panose="02040503050406030204" pitchFamily="18" charset="0"/>
                            <a:ea typeface="Cambria Math" panose="02040503050406030204" pitchFamily="18" charset="0"/>
                          </a:rPr>
                        </m:ctrlPr>
                      </m:sSubPr>
                      <m:e>
                        <m:r>
                          <a:rPr lang="fr-FR" sz="2000" i="1">
                            <a:latin typeface="Cambria Math" panose="02040503050406030204" pitchFamily="18" charset="0"/>
                            <a:ea typeface="Cambria Math" panose="02040503050406030204" pitchFamily="18" charset="0"/>
                          </a:rPr>
                          <m:t>𝑅</m:t>
                        </m:r>
                      </m:e>
                      <m:sub>
                        <m:r>
                          <a:rPr lang="fr-FR" sz="2000" i="1">
                            <a:latin typeface="Cambria Math" panose="02040503050406030204" pitchFamily="18" charset="0"/>
                            <a:ea typeface="Cambria Math" panose="02040503050406030204" pitchFamily="18" charset="0"/>
                          </a:rPr>
                          <m:t>𝑖</m:t>
                        </m:r>
                      </m:sub>
                    </m:sSub>
                    <m:r>
                      <a:rPr lang="fr-FR" sz="2000" b="0" i="1" smtClean="0">
                        <a:latin typeface="Cambria Math" panose="02040503050406030204" pitchFamily="18" charset="0"/>
                        <a:ea typeface="Cambria Math" panose="02040503050406030204" pitchFamily="18" charset="0"/>
                      </a:rPr>
                      <m:t>=</m:t>
                    </m:r>
                    <m:sSup>
                      <m:sSupPr>
                        <m:ctrlPr>
                          <a:rPr lang="fr-FR" sz="2000" i="1">
                            <a:latin typeface="Cambria Math" panose="02040503050406030204" pitchFamily="18" charset="0"/>
                            <a:ea typeface="Cambria Math" panose="02040503050406030204" pitchFamily="18" charset="0"/>
                          </a:rPr>
                        </m:ctrlPr>
                      </m:sSupPr>
                      <m:e>
                        <m:r>
                          <a:rPr lang="fr-FR" sz="2000" i="1">
                            <a:latin typeface="Cambria Math" panose="02040503050406030204" pitchFamily="18" charset="0"/>
                            <a:ea typeface="Cambria Math" panose="02040503050406030204" pitchFamily="18" charset="0"/>
                          </a:rPr>
                          <m:t>𝑠𝑖𝑛</m:t>
                        </m:r>
                      </m:e>
                      <m:sup/>
                    </m:sSup>
                    <m:d>
                      <m:dPr>
                        <m:ctrlPr>
                          <a:rPr lang="fr-FR" sz="2000" i="1">
                            <a:latin typeface="Cambria Math" panose="02040503050406030204" pitchFamily="18" charset="0"/>
                            <a:ea typeface="Cambria Math" panose="02040503050406030204" pitchFamily="18" charset="0"/>
                          </a:rPr>
                        </m:ctrlPr>
                      </m:dPr>
                      <m:e>
                        <m:sSub>
                          <m:sSubPr>
                            <m:ctrlPr>
                              <a:rPr lang="fr-FR" sz="2000" i="1" smtClean="0">
                                <a:latin typeface="Cambria Math" panose="02040503050406030204" pitchFamily="18" charset="0"/>
                                <a:ea typeface="Cambria Math" panose="02040503050406030204" pitchFamily="18" charset="0"/>
                              </a:rPr>
                            </m:ctrlPr>
                          </m:sSubPr>
                          <m:e>
                            <m:r>
                              <a:rPr lang="fr-FR" sz="2000" i="1" smtClean="0">
                                <a:latin typeface="Cambria Math" panose="02040503050406030204" pitchFamily="18" charset="0"/>
                                <a:ea typeface="Cambria Math" panose="02040503050406030204" pitchFamily="18" charset="0"/>
                              </a:rPr>
                              <m:t>𝜒</m:t>
                            </m:r>
                          </m:e>
                          <m:sub>
                            <m:r>
                              <a:rPr lang="fr-FR" sz="2000" b="0" i="1" smtClean="0">
                                <a:latin typeface="Cambria Math" panose="02040503050406030204" pitchFamily="18" charset="0"/>
                                <a:ea typeface="Cambria Math" panose="02040503050406030204" pitchFamily="18" charset="0"/>
                              </a:rPr>
                              <m:t>0</m:t>
                            </m:r>
                          </m:sub>
                        </m:sSub>
                      </m:e>
                    </m:d>
                  </m:oMath>
                </a14:m>
                <a:endParaRPr lang="fr-FR" sz="2000" dirty="0">
                  <a:ea typeface="Cambria Math" panose="02040503050406030204" pitchFamily="18" charset="0"/>
                </a:endParaRPr>
              </a:p>
              <a:p>
                <a:r>
                  <a:rPr lang="fr-FR" sz="2000" dirty="0">
                    <a:ea typeface="Cambria Math" panose="02040503050406030204" pitchFamily="18" charset="0"/>
                  </a:rPr>
                  <a:t>En comparant les temps propres:</a:t>
                </a:r>
              </a:p>
              <a:p>
                <a:pPr marL="0" indent="0" algn="ctr">
                  <a:buNone/>
                </a:pPr>
                <a:r>
                  <a:rPr lang="fr-FR" sz="2000" dirty="0"/>
                  <a:t>Et </a:t>
                </a:r>
                <a14:m>
                  <m:oMath xmlns:m="http://schemas.openxmlformats.org/officeDocument/2006/math">
                    <m:r>
                      <a:rPr lang="fr-FR" sz="2000" b="0" i="1" smtClean="0">
                        <a:latin typeface="Cambria Math" panose="02040503050406030204" pitchFamily="18" charset="0"/>
                      </a:rPr>
                      <m:t>𝑀</m:t>
                    </m:r>
                    <m:r>
                      <a:rPr lang="fr-FR" sz="2000" b="0" i="1" smtClean="0">
                        <a:latin typeface="Cambria Math" panose="02040503050406030204" pitchFamily="18" charset="0"/>
                      </a:rPr>
                      <m:t>=1/2</m:t>
                    </m:r>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𝑠𝑖𝑛</m:t>
                        </m:r>
                      </m:e>
                      <m:sup>
                        <m:r>
                          <a:rPr lang="fr-FR" sz="2000" b="0" i="1" smtClean="0">
                            <a:latin typeface="Cambria Math" panose="02040503050406030204" pitchFamily="18" charset="0"/>
                          </a:rPr>
                          <m:t>3</m:t>
                        </m:r>
                      </m:sup>
                    </m:sSup>
                    <m:r>
                      <a:rPr lang="fr-FR" sz="2000" b="0" i="1" smtClean="0">
                        <a:latin typeface="Cambria Math" panose="02040503050406030204" pitchFamily="18" charset="0"/>
                      </a:rPr>
                      <m:t>(</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𝜒</m:t>
                        </m:r>
                      </m:e>
                      <m:sub>
                        <m:r>
                          <a:rPr lang="fr-FR" sz="2000" b="0" i="1" smtClean="0">
                            <a:latin typeface="Cambria Math" panose="02040503050406030204" pitchFamily="18" charset="0"/>
                          </a:rPr>
                          <m:t>0</m:t>
                        </m:r>
                      </m:sub>
                    </m:sSub>
                    <m:r>
                      <a:rPr lang="fr-FR" sz="2000" b="0" i="1" smtClean="0">
                        <a:latin typeface="Cambria Math" panose="02040503050406030204" pitchFamily="18" charset="0"/>
                      </a:rPr>
                      <m:t>)</m:t>
                    </m:r>
                  </m:oMath>
                </a14:m>
                <a:endParaRPr lang="fr-FR" sz="2000" dirty="0"/>
              </a:p>
              <a:p>
                <a:endParaRPr lang="fr-FR" sz="2000" dirty="0"/>
              </a:p>
            </p:txBody>
          </p:sp>
        </mc:Choice>
        <mc:Fallback>
          <p:sp>
            <p:nvSpPr>
              <p:cNvPr id="3" name="Espace réservé du contenu 2">
                <a:extLst>
                  <a:ext uri="{FF2B5EF4-FFF2-40B4-BE49-F238E27FC236}">
                    <a16:creationId xmlns:a16="http://schemas.microsoft.com/office/drawing/2014/main" id="{E5650EB5-7C42-D757-7081-D73A2147FB6C}"/>
                  </a:ext>
                </a:extLst>
              </p:cNvPr>
              <p:cNvSpPr>
                <a:spLocks noGrp="1" noRot="1" noChangeAspect="1" noMove="1" noResize="1" noEditPoints="1" noAdjustHandles="1" noChangeArrowheads="1" noChangeShapeType="1" noTextEdit="1"/>
              </p:cNvSpPr>
              <p:nvPr>
                <p:ph idx="1"/>
              </p:nvPr>
            </p:nvSpPr>
            <p:spPr>
              <a:blipFill>
                <a:blip r:embed="rId2"/>
                <a:stretch>
                  <a:fillRect l="-116" t="-1401"/>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0EACF121-A138-F0FC-81E7-8FC6DEF51465}"/>
              </a:ext>
            </a:extLst>
          </p:cNvPr>
          <p:cNvSpPr>
            <a:spLocks noGrp="1"/>
          </p:cNvSpPr>
          <p:nvPr>
            <p:ph type="sldNum" sz="quarter" idx="12"/>
          </p:nvPr>
        </p:nvSpPr>
        <p:spPr/>
        <p:txBody>
          <a:bodyPr/>
          <a:lstStyle/>
          <a:p>
            <a:fld id="{411337BD-8729-4B86-971D-796032AB9CDE}" type="slidenum">
              <a:rPr lang="fr-FR" smtClean="0"/>
              <a:t>25</a:t>
            </a:fld>
            <a:endParaRPr lang="fr-FR"/>
          </a:p>
        </p:txBody>
      </p:sp>
      <p:pic>
        <p:nvPicPr>
          <p:cNvPr id="5" name="Picture 2">
            <a:extLst>
              <a:ext uri="{FF2B5EF4-FFF2-40B4-BE49-F238E27FC236}">
                <a16:creationId xmlns:a16="http://schemas.microsoft.com/office/drawing/2014/main" id="{D2F9097B-2671-C2A0-08F4-7EFBAC459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266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38147C-A77D-C51C-6F6F-9363B318A3BF}"/>
              </a:ext>
            </a:extLst>
          </p:cNvPr>
          <p:cNvSpPr>
            <a:spLocks noGrp="1"/>
          </p:cNvSpPr>
          <p:nvPr>
            <p:ph type="title"/>
          </p:nvPr>
        </p:nvSpPr>
        <p:spPr/>
        <p:txBody>
          <a:bodyPr/>
          <a:lstStyle/>
          <a:p>
            <a:pPr algn="ctr"/>
            <a:r>
              <a:rPr lang="fr-FR" b="1" u="sng" dirty="0"/>
              <a:t>Raccordement des métriques</a:t>
            </a:r>
            <a:endParaRPr lang="fr-FR" dirty="0"/>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C661CE45-4C9D-F8D3-FEDE-46F461537F93}"/>
                  </a:ext>
                </a:extLst>
              </p:cNvPr>
              <p:cNvSpPr>
                <a:spLocks noGrp="1"/>
              </p:cNvSpPr>
              <p:nvPr>
                <p:ph idx="1"/>
              </p:nvPr>
            </p:nvSpPr>
            <p:spPr/>
            <p:txBody>
              <a:bodyPr>
                <a:normAutofit fontScale="70000" lnSpcReduction="20000"/>
              </a:bodyPr>
              <a:lstStyle/>
              <a:p>
                <a:r>
                  <a:rPr lang="fr-FR" sz="2000" dirty="0"/>
                  <a:t>Le papier « </a:t>
                </a:r>
                <a:r>
                  <a:rPr lang="en-US" sz="2000" dirty="0"/>
                  <a:t>The Schwarzschild metric and the Friedmann equations from Newtonian Gravitational </a:t>
                </a:r>
              </a:p>
              <a:p>
                <a:pPr marL="0" indent="0">
                  <a:buNone/>
                </a:pPr>
                <a:r>
                  <a:rPr lang="en-US" sz="2000" dirty="0"/>
                  <a:t>collapse</a:t>
                </a:r>
                <a:r>
                  <a:rPr lang="fr-FR" sz="2000" dirty="0"/>
                  <a:t>», 2021 montre qu’en partant de l’équation de Friedmann:</a:t>
                </a:r>
              </a:p>
              <a:p>
                <a:pPr marL="0" indent="0">
                  <a:buNone/>
                </a:pPr>
                <a:endParaRPr lang="fr-FR" sz="200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p>
                        <m:sSupPr>
                          <m:ctrlPr>
                            <a:rPr lang="fr-FR" sz="2000" i="1" smtClean="0">
                              <a:latin typeface="Cambria Math" panose="02040503050406030204" pitchFamily="18" charset="0"/>
                            </a:rPr>
                          </m:ctrlPr>
                        </m:sSupPr>
                        <m:e>
                          <m:r>
                            <a:rPr lang="fr-FR" sz="2000" i="1">
                              <a:latin typeface="Cambria Math" panose="02040503050406030204" pitchFamily="18" charset="0"/>
                            </a:rPr>
                            <m:t>(</m:t>
                          </m:r>
                          <m:f>
                            <m:fPr>
                              <m:ctrlPr>
                                <a:rPr lang="fr-FR" sz="2000" i="1">
                                  <a:latin typeface="Cambria Math" panose="02040503050406030204" pitchFamily="18" charset="0"/>
                                </a:rPr>
                              </m:ctrlPr>
                            </m:fPr>
                            <m:num>
                              <m:acc>
                                <m:accPr>
                                  <m:chr m:val="̇"/>
                                  <m:ctrlPr>
                                    <a:rPr lang="fr-FR" sz="2000" i="1">
                                      <a:latin typeface="Cambria Math" panose="02040503050406030204" pitchFamily="18" charset="0"/>
                                    </a:rPr>
                                  </m:ctrlPr>
                                </m:accPr>
                                <m:e>
                                  <m:r>
                                    <a:rPr lang="fr-FR" sz="2000" i="1">
                                      <a:latin typeface="Cambria Math" panose="02040503050406030204" pitchFamily="18" charset="0"/>
                                    </a:rPr>
                                    <m:t>𝑎</m:t>
                                  </m:r>
                                </m:e>
                              </m:acc>
                            </m:num>
                            <m:den>
                              <m:r>
                                <a:rPr lang="fr-FR" sz="2000" i="1">
                                  <a:latin typeface="Cambria Math" panose="02040503050406030204" pitchFamily="18" charset="0"/>
                                </a:rPr>
                                <m:t>𝑎</m:t>
                              </m:r>
                            </m:den>
                          </m:f>
                          <m:r>
                            <a:rPr lang="fr-FR" sz="2000" i="1">
                              <a:latin typeface="Cambria Math" panose="02040503050406030204" pitchFamily="18" charset="0"/>
                            </a:rPr>
                            <m:t>)</m:t>
                          </m:r>
                          <m:r>
                            <m:rPr>
                              <m:nor/>
                            </m:rPr>
                            <a:rPr lang="fr-FR" sz="2000" dirty="0"/>
                            <m:t> </m:t>
                          </m:r>
                        </m:e>
                        <m:sup>
                          <m:r>
                            <a:rPr lang="fr-FR" sz="2000" b="0" i="1" smtClean="0">
                              <a:latin typeface="Cambria Math" panose="02040503050406030204" pitchFamily="18" charset="0"/>
                            </a:rPr>
                            <m:t>2</m:t>
                          </m:r>
                        </m:sup>
                      </m:sSup>
                      <m:r>
                        <a:rPr lang="fr-FR" sz="2000" b="0" i="1" smtClean="0">
                          <a:latin typeface="Cambria Math" panose="02040503050406030204" pitchFamily="18" charset="0"/>
                        </a:rPr>
                        <m:t>= </m:t>
                      </m:r>
                      <m:f>
                        <m:fPr>
                          <m:ctrlPr>
                            <a:rPr lang="fr-FR" sz="2000" b="0" i="1" smtClean="0">
                              <a:latin typeface="Cambria Math" panose="02040503050406030204" pitchFamily="18" charset="0"/>
                            </a:rPr>
                          </m:ctrlPr>
                        </m:fPr>
                        <m:num>
                          <m:r>
                            <a:rPr lang="fr-FR" sz="2000" b="0" i="1" smtClean="0">
                              <a:latin typeface="Cambria Math" panose="02040503050406030204" pitchFamily="18" charset="0"/>
                            </a:rPr>
                            <m:t>8</m:t>
                          </m:r>
                          <m:r>
                            <a:rPr lang="fr-FR" sz="2000" b="0" i="1" smtClean="0">
                              <a:latin typeface="Cambria Math" panose="02040503050406030204" pitchFamily="18" charset="0"/>
                              <a:ea typeface="Cambria Math" panose="02040503050406030204" pitchFamily="18" charset="0"/>
                            </a:rPr>
                            <m:t>𝜋</m:t>
                          </m:r>
                          <m:r>
                            <a:rPr lang="fr-FR" sz="2000" b="0" i="1" smtClean="0">
                              <a:latin typeface="Cambria Math" panose="02040503050406030204" pitchFamily="18" charset="0"/>
                              <a:ea typeface="Cambria Math" panose="02040503050406030204" pitchFamily="18" charset="0"/>
                            </a:rPr>
                            <m:t>𝐺</m:t>
                          </m:r>
                        </m:num>
                        <m:den>
                          <m:r>
                            <a:rPr lang="fr-FR" sz="2000" b="0" i="1" smtClean="0">
                              <a:latin typeface="Cambria Math" panose="02040503050406030204" pitchFamily="18" charset="0"/>
                            </a:rPr>
                            <m:t>3</m:t>
                          </m:r>
                        </m:den>
                      </m:f>
                      <m:r>
                        <a:rPr lang="fr-FR" sz="2000" b="0" i="1" smtClean="0">
                          <a:latin typeface="Cambria Math" panose="02040503050406030204" pitchFamily="18" charset="0"/>
                        </a:rPr>
                        <m:t>𝜌</m:t>
                      </m:r>
                      <m:r>
                        <a:rPr lang="fr-FR" sz="2000" b="0" i="1" smtClean="0">
                          <a:latin typeface="Cambria Math" panose="02040503050406030204" pitchFamily="18" charset="0"/>
                        </a:rPr>
                        <m:t> −</m:t>
                      </m:r>
                      <m:f>
                        <m:fPr>
                          <m:ctrlPr>
                            <a:rPr lang="fr-FR" sz="2000" b="0" i="1" smtClean="0">
                              <a:latin typeface="Cambria Math" panose="02040503050406030204" pitchFamily="18" charset="0"/>
                            </a:rPr>
                          </m:ctrlPr>
                        </m:fPr>
                        <m:num>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𝑐</m:t>
                              </m:r>
                            </m:e>
                            <m:sup>
                              <m:r>
                                <a:rPr lang="fr-FR" sz="2000" b="0" i="1" smtClean="0">
                                  <a:latin typeface="Cambria Math" panose="02040503050406030204" pitchFamily="18" charset="0"/>
                                </a:rPr>
                                <m:t>2</m:t>
                              </m:r>
                            </m:sup>
                          </m:sSup>
                        </m:num>
                        <m:den>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𝑎</m:t>
                              </m:r>
                            </m:e>
                            <m:sup>
                              <m:r>
                                <a:rPr lang="fr-FR" sz="2000" b="0" i="1" smtClean="0">
                                  <a:latin typeface="Cambria Math" panose="02040503050406030204" pitchFamily="18" charset="0"/>
                                </a:rPr>
                                <m:t>2</m:t>
                              </m:r>
                            </m:sup>
                          </m:sSup>
                        </m:den>
                      </m:f>
                    </m:oMath>
                  </m:oMathPara>
                </a14:m>
                <a:endParaRPr lang="fr-FR" sz="2000" b="0" dirty="0"/>
              </a:p>
              <a:p>
                <a:pPr marL="0" indent="0">
                  <a:buNone/>
                </a:pPr>
                <a:r>
                  <a:rPr lang="fr-FR" sz="2000" dirty="0"/>
                  <a:t>Et de l’élément de longueur d’espace-temps :</a:t>
                </a:r>
              </a:p>
              <a:p>
                <a:pPr marL="0" indent="0" algn="ctr">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𝑑</m:t>
                      </m:r>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𝑠</m:t>
                          </m:r>
                        </m:e>
                        <m:sup>
                          <m:r>
                            <a:rPr lang="fr-FR" sz="2000" b="0" i="1" smtClean="0">
                              <a:latin typeface="Cambria Math" panose="02040503050406030204" pitchFamily="18" charset="0"/>
                            </a:rPr>
                            <m:t>2</m:t>
                          </m:r>
                        </m:sup>
                      </m:sSup>
                      <m:r>
                        <a:rPr lang="fr-FR" sz="2000" b="0" i="1" smtClean="0">
                          <a:latin typeface="Cambria Math" panose="02040503050406030204" pitchFamily="18" charset="0"/>
                        </a:rPr>
                        <m:t>=−</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1 − </m:t>
                          </m:r>
                          <m:f>
                            <m:fPr>
                              <m:ctrlPr>
                                <a:rPr lang="fr-FR" sz="2000" b="0" i="1" smtClean="0">
                                  <a:latin typeface="Cambria Math" panose="02040503050406030204" pitchFamily="18" charset="0"/>
                                </a:rPr>
                              </m:ctrlPr>
                            </m:fPr>
                            <m:num>
                              <m:r>
                                <a:rPr lang="fr-FR" sz="2000" b="0" i="1" smtClean="0">
                                  <a:latin typeface="Cambria Math" panose="02040503050406030204" pitchFamily="18" charset="0"/>
                                </a:rPr>
                                <m:t>2</m:t>
                              </m:r>
                              <m:r>
                                <a:rPr lang="fr-FR" sz="2000" b="0" i="1" smtClean="0">
                                  <a:latin typeface="Cambria Math" panose="02040503050406030204" pitchFamily="18" charset="0"/>
                                </a:rPr>
                                <m:t>𝑀</m:t>
                              </m:r>
                            </m:num>
                            <m:den>
                              <m:r>
                                <a:rPr lang="fr-FR" sz="2000" b="0" i="1" smtClean="0">
                                  <a:latin typeface="Cambria Math" panose="02040503050406030204" pitchFamily="18" charset="0"/>
                                </a:rPr>
                                <m:t>𝑟</m:t>
                              </m:r>
                            </m:den>
                          </m:f>
                        </m:e>
                      </m:d>
                      <m:r>
                        <a:rPr lang="fr-FR" sz="2000" b="0" i="1" smtClean="0">
                          <a:latin typeface="Cambria Math" panose="02040503050406030204" pitchFamily="18" charset="0"/>
                        </a:rPr>
                        <m:t>𝑑</m:t>
                      </m:r>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𝑡</m:t>
                          </m:r>
                        </m:e>
                        <m:sup>
                          <m:r>
                            <a:rPr lang="fr-FR" sz="2000" b="0" i="1" smtClean="0">
                              <a:latin typeface="Cambria Math" panose="02040503050406030204" pitchFamily="18" charset="0"/>
                            </a:rPr>
                            <m:t>2</m:t>
                          </m:r>
                        </m:sup>
                      </m:sSup>
                      <m:r>
                        <a:rPr lang="fr-FR" sz="2000" b="0" i="1" smtClean="0">
                          <a:latin typeface="Cambria Math" panose="02040503050406030204" pitchFamily="18" charset="0"/>
                        </a:rPr>
                        <m:t>+</m:t>
                      </m:r>
                      <m:r>
                        <a:rPr lang="fr-FR" sz="2000" b="0" i="1" smtClean="0">
                          <a:latin typeface="Cambria Math" panose="02040503050406030204" pitchFamily="18" charset="0"/>
                        </a:rPr>
                        <m:t>𝐴</m:t>
                      </m:r>
                      <m:r>
                        <a:rPr lang="fr-FR" sz="2000" b="0" i="1" smtClean="0">
                          <a:latin typeface="Cambria Math" panose="02040503050406030204" pitchFamily="18" charset="0"/>
                        </a:rPr>
                        <m:t>(</m:t>
                      </m:r>
                      <m:r>
                        <a:rPr lang="fr-FR" sz="2000" b="0" i="1" smtClean="0">
                          <a:latin typeface="Cambria Math" panose="02040503050406030204" pitchFamily="18" charset="0"/>
                        </a:rPr>
                        <m:t>𝑟</m:t>
                      </m:r>
                      <m:r>
                        <a:rPr lang="fr-FR" sz="2000" b="0" i="1" smtClean="0">
                          <a:latin typeface="Cambria Math" panose="02040503050406030204" pitchFamily="18" charset="0"/>
                        </a:rPr>
                        <m:t>)</m:t>
                      </m:r>
                      <m:r>
                        <a:rPr lang="fr-FR" sz="2000" b="0" i="1" smtClean="0">
                          <a:latin typeface="Cambria Math" panose="02040503050406030204" pitchFamily="18" charset="0"/>
                        </a:rPr>
                        <m:t>𝑑</m:t>
                      </m:r>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𝑟</m:t>
                          </m:r>
                        </m:e>
                        <m:sup>
                          <m:r>
                            <a:rPr lang="fr-FR" sz="2000" b="0" i="1" smtClean="0">
                              <a:latin typeface="Cambria Math" panose="02040503050406030204" pitchFamily="18" charset="0"/>
                            </a:rPr>
                            <m:t>2</m:t>
                          </m:r>
                        </m:sup>
                      </m:sSup>
                      <m:r>
                        <a:rPr lang="fr-FR" sz="2000" b="0" i="1" smtClean="0">
                          <a:latin typeface="Cambria Math" panose="02040503050406030204" pitchFamily="18" charset="0"/>
                        </a:rPr>
                        <m:t>+</m:t>
                      </m:r>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𝑟</m:t>
                          </m:r>
                        </m:e>
                        <m:sup>
                          <m:r>
                            <a:rPr lang="fr-FR" sz="2000" b="0" i="1" smtClean="0">
                              <a:latin typeface="Cambria Math" panose="02040503050406030204" pitchFamily="18" charset="0"/>
                            </a:rPr>
                            <m:t>2</m:t>
                          </m:r>
                        </m:sup>
                      </m:sSup>
                      <m:r>
                        <a:rPr lang="fr-FR" sz="2000" b="0" i="1" smtClean="0">
                          <a:latin typeface="Cambria Math" panose="02040503050406030204" pitchFamily="18" charset="0"/>
                        </a:rPr>
                        <m:t>𝑑</m:t>
                      </m:r>
                      <m:r>
                        <a:rPr lang="fr-FR" sz="2000" b="0" i="1" smtClean="0">
                          <a:latin typeface="Cambria Math" panose="02040503050406030204" pitchFamily="18" charset="0"/>
                          <a:ea typeface="Cambria Math" panose="02040503050406030204" pitchFamily="18" charset="0"/>
                        </a:rPr>
                        <m:t>𝛺</m:t>
                      </m:r>
                    </m:oMath>
                  </m:oMathPara>
                </a14:m>
                <a:endParaRPr lang="fr-FR" sz="2000" dirty="0"/>
              </a:p>
              <a:p>
                <a:pPr marL="0" indent="0" algn="ctr">
                  <a:buNone/>
                </a:pPr>
                <a:r>
                  <a:rPr lang="fr-FR" sz="2000" dirty="0"/>
                  <a:t>En partant de l’équation : </a:t>
                </a:r>
                <a14:m>
                  <m:oMath xmlns:m="http://schemas.openxmlformats.org/officeDocument/2006/math">
                    <m:r>
                      <a:rPr lang="fr-FR" sz="2000" b="0" i="1" smtClean="0">
                        <a:latin typeface="Cambria Math" panose="02040503050406030204" pitchFamily="18" charset="0"/>
                      </a:rPr>
                      <m:t>1=</m:t>
                    </m:r>
                    <m:d>
                      <m:dPr>
                        <m:ctrlPr>
                          <a:rPr lang="fr-FR" sz="2000" i="1">
                            <a:latin typeface="Cambria Math" panose="02040503050406030204" pitchFamily="18" charset="0"/>
                          </a:rPr>
                        </m:ctrlPr>
                      </m:dPr>
                      <m:e>
                        <m:r>
                          <a:rPr lang="fr-FR" sz="2000" i="1">
                            <a:latin typeface="Cambria Math" panose="02040503050406030204" pitchFamily="18" charset="0"/>
                          </a:rPr>
                          <m:t>1 − </m:t>
                        </m:r>
                        <m:f>
                          <m:fPr>
                            <m:ctrlPr>
                              <a:rPr lang="fr-FR" sz="2000" i="1">
                                <a:latin typeface="Cambria Math" panose="02040503050406030204" pitchFamily="18" charset="0"/>
                              </a:rPr>
                            </m:ctrlPr>
                          </m:fPr>
                          <m:num>
                            <m:r>
                              <a:rPr lang="fr-FR" sz="2000" i="1">
                                <a:latin typeface="Cambria Math" panose="02040503050406030204" pitchFamily="18" charset="0"/>
                              </a:rPr>
                              <m:t>2</m:t>
                            </m:r>
                            <m:r>
                              <a:rPr lang="fr-FR" sz="2000" i="1">
                                <a:latin typeface="Cambria Math" panose="02040503050406030204" pitchFamily="18" charset="0"/>
                              </a:rPr>
                              <m:t>𝑀</m:t>
                            </m:r>
                          </m:num>
                          <m:den>
                            <m:r>
                              <a:rPr lang="fr-FR" sz="2000" i="1">
                                <a:latin typeface="Cambria Math" panose="02040503050406030204" pitchFamily="18" charset="0"/>
                              </a:rPr>
                              <m:t>𝑟</m:t>
                            </m:r>
                          </m:den>
                        </m:f>
                      </m:e>
                    </m:d>
                    <m:sSup>
                      <m:sSupPr>
                        <m:ctrlPr>
                          <a:rPr lang="fr-FR" sz="2000" i="1" smtClean="0">
                            <a:latin typeface="Cambria Math" panose="02040503050406030204" pitchFamily="18" charset="0"/>
                          </a:rPr>
                        </m:ctrlPr>
                      </m:sSupPr>
                      <m:e>
                        <m:r>
                          <a:rPr lang="fr-FR" sz="2000" b="0" i="1" smtClean="0">
                            <a:latin typeface="Cambria Math" panose="02040503050406030204" pitchFamily="18" charset="0"/>
                          </a:rPr>
                          <m:t>(</m:t>
                        </m:r>
                        <m:f>
                          <m:fPr>
                            <m:ctrlPr>
                              <a:rPr lang="fr-FR" sz="2000" i="1" smtClean="0">
                                <a:latin typeface="Cambria Math" panose="02040503050406030204" pitchFamily="18" charset="0"/>
                              </a:rPr>
                            </m:ctrlPr>
                          </m:fPr>
                          <m:num>
                            <m:r>
                              <a:rPr lang="fr-FR" sz="2000" b="0" i="1" smtClean="0">
                                <a:latin typeface="Cambria Math" panose="02040503050406030204" pitchFamily="18" charset="0"/>
                              </a:rPr>
                              <m:t>𝑑𝑡</m:t>
                            </m:r>
                          </m:num>
                          <m:den>
                            <m:r>
                              <a:rPr lang="fr-FR" sz="2000" b="0" i="1" smtClean="0">
                                <a:latin typeface="Cambria Math" panose="02040503050406030204" pitchFamily="18" charset="0"/>
                              </a:rPr>
                              <m:t>𝑑</m:t>
                            </m:r>
                            <m:r>
                              <a:rPr lang="fr-FR" sz="2000" b="0" i="1" smtClean="0">
                                <a:latin typeface="Cambria Math" panose="02040503050406030204" pitchFamily="18" charset="0"/>
                                <a:ea typeface="Cambria Math" panose="02040503050406030204" pitchFamily="18" charset="0"/>
                              </a:rPr>
                              <m:t>𝜏</m:t>
                            </m:r>
                          </m:den>
                        </m:f>
                        <m:r>
                          <a:rPr lang="fr-FR" sz="2000" b="0" i="1" smtClean="0">
                            <a:latin typeface="Cambria Math" panose="02040503050406030204" pitchFamily="18" charset="0"/>
                          </a:rPr>
                          <m:t>)</m:t>
                        </m:r>
                      </m:e>
                      <m:sup>
                        <m:r>
                          <a:rPr lang="fr-FR" sz="2000" b="0" i="1" smtClean="0">
                            <a:latin typeface="Cambria Math" panose="02040503050406030204" pitchFamily="18" charset="0"/>
                          </a:rPr>
                          <m:t>2</m:t>
                        </m:r>
                      </m:sup>
                    </m:sSup>
                    <m:r>
                      <a:rPr lang="fr-FR" sz="2000" b="0" i="1" smtClean="0">
                        <a:latin typeface="Cambria Math" panose="02040503050406030204" pitchFamily="18" charset="0"/>
                      </a:rPr>
                      <m:t> −</m:t>
                    </m:r>
                    <m:r>
                      <a:rPr lang="fr-FR" sz="2000" b="0" i="1" smtClean="0">
                        <a:latin typeface="Cambria Math" panose="02040503050406030204" pitchFamily="18" charset="0"/>
                      </a:rPr>
                      <m:t>𝐴</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𝑟</m:t>
                        </m:r>
                      </m:e>
                    </m:d>
                    <m:sSup>
                      <m:sSupPr>
                        <m:ctrlPr>
                          <a:rPr lang="fr-FR" sz="2000" i="1">
                            <a:latin typeface="Cambria Math" panose="02040503050406030204" pitchFamily="18" charset="0"/>
                          </a:rPr>
                        </m:ctrlPr>
                      </m:sSupPr>
                      <m:e>
                        <m:r>
                          <a:rPr lang="fr-FR" sz="2000" i="1">
                            <a:latin typeface="Cambria Math" panose="02040503050406030204" pitchFamily="18" charset="0"/>
                          </a:rPr>
                          <m:t>(</m:t>
                        </m:r>
                        <m:f>
                          <m:fPr>
                            <m:ctrlPr>
                              <a:rPr lang="fr-FR" sz="2000" i="1">
                                <a:latin typeface="Cambria Math" panose="02040503050406030204" pitchFamily="18" charset="0"/>
                              </a:rPr>
                            </m:ctrlPr>
                          </m:fPr>
                          <m:num>
                            <m:r>
                              <a:rPr lang="fr-FR" sz="2000" i="1">
                                <a:latin typeface="Cambria Math" panose="02040503050406030204" pitchFamily="18" charset="0"/>
                              </a:rPr>
                              <m:t>𝑑</m:t>
                            </m:r>
                            <m:r>
                              <a:rPr lang="fr-FR" sz="2000" b="0" i="1" smtClean="0">
                                <a:latin typeface="Cambria Math" panose="02040503050406030204" pitchFamily="18" charset="0"/>
                              </a:rPr>
                              <m:t>𝑟</m:t>
                            </m:r>
                          </m:num>
                          <m:den>
                            <m:r>
                              <a:rPr lang="fr-FR" sz="2000" i="1">
                                <a:latin typeface="Cambria Math" panose="02040503050406030204" pitchFamily="18" charset="0"/>
                              </a:rPr>
                              <m:t>𝑑</m:t>
                            </m:r>
                            <m:r>
                              <a:rPr lang="fr-FR" sz="2000" i="1">
                                <a:latin typeface="Cambria Math" panose="02040503050406030204" pitchFamily="18" charset="0"/>
                                <a:ea typeface="Cambria Math" panose="02040503050406030204" pitchFamily="18" charset="0"/>
                              </a:rPr>
                              <m:t>𝜏</m:t>
                            </m:r>
                          </m:den>
                        </m:f>
                        <m:r>
                          <a:rPr lang="fr-FR" sz="2000" i="1">
                            <a:latin typeface="Cambria Math" panose="02040503050406030204" pitchFamily="18" charset="0"/>
                          </a:rPr>
                          <m:t>)</m:t>
                        </m:r>
                      </m:e>
                      <m:sup>
                        <m:r>
                          <a:rPr lang="fr-FR" sz="2000" i="1">
                            <a:latin typeface="Cambria Math" panose="02040503050406030204" pitchFamily="18" charset="0"/>
                          </a:rPr>
                          <m:t>2</m:t>
                        </m:r>
                      </m:sup>
                    </m:sSup>
                  </m:oMath>
                </a14:m>
                <a:endParaRPr lang="fr-FR" sz="2000" dirty="0"/>
              </a:p>
              <a:p>
                <a:pPr marL="0" indent="0">
                  <a:buNone/>
                </a:pPr>
                <a:endParaRPr lang="fr-FR" sz="2000" dirty="0"/>
              </a:p>
              <a:p>
                <a:pPr marL="0" indent="0">
                  <a:buNone/>
                </a:pPr>
                <a:r>
                  <a:rPr lang="fr-FR" sz="2000" dirty="0"/>
                  <a:t>Avec la condition de bord </a:t>
                </a:r>
                <a14:m>
                  <m:oMath xmlns:m="http://schemas.openxmlformats.org/officeDocument/2006/math">
                    <m:r>
                      <a:rPr lang="fr-FR" sz="2000" b="0" i="1" smtClean="0">
                        <a:latin typeface="Cambria Math" panose="02040503050406030204" pitchFamily="18" charset="0"/>
                      </a:rPr>
                      <m:t>𝑟</m:t>
                    </m:r>
                    <m:r>
                      <a:rPr lang="fr-FR" sz="2000" b="0" i="1" smtClean="0">
                        <a:latin typeface="Cambria Math" panose="02040503050406030204" pitchFamily="18" charset="0"/>
                        <a:ea typeface="Cambria Math" panose="02040503050406030204" pitchFamily="18" charset="0"/>
                      </a:rPr>
                      <m:t>=</m:t>
                    </m:r>
                    <m:r>
                      <a:rPr lang="fr-FR" sz="2000" b="0" i="1" smtClean="0">
                        <a:latin typeface="Cambria Math" panose="02040503050406030204" pitchFamily="18" charset="0"/>
                      </a:rPr>
                      <m:t>𝑎</m:t>
                    </m:r>
                    <m:sSub>
                      <m:sSubPr>
                        <m:ctrlPr>
                          <a:rPr lang="fr-FR" sz="2000" b="0" i="1" smtClean="0">
                            <a:latin typeface="Cambria Math" panose="02040503050406030204" pitchFamily="18" charset="0"/>
                            <a:ea typeface="Cambria Math" panose="02040503050406030204" pitchFamily="18" charset="0"/>
                          </a:rPr>
                        </m:ctrlPr>
                      </m:sSubPr>
                      <m:e>
                        <m:r>
                          <a:rPr lang="fr-FR" sz="2000" b="0" i="1" smtClean="0">
                            <a:latin typeface="Cambria Math" panose="02040503050406030204" pitchFamily="18" charset="0"/>
                            <a:ea typeface="Cambria Math" panose="02040503050406030204" pitchFamily="18" charset="0"/>
                          </a:rPr>
                          <m:t>𝑅</m:t>
                        </m:r>
                      </m:e>
                      <m:sub>
                        <m:r>
                          <a:rPr lang="fr-FR" sz="2000" b="0" i="1" smtClean="0">
                            <a:latin typeface="Cambria Math" panose="02040503050406030204" pitchFamily="18" charset="0"/>
                            <a:ea typeface="Cambria Math" panose="02040503050406030204" pitchFamily="18" charset="0"/>
                          </a:rPr>
                          <m:t>𝑖</m:t>
                        </m:r>
                      </m:sub>
                    </m:sSub>
                  </m:oMath>
                </a14:m>
                <a:r>
                  <a:rPr lang="fr-FR" sz="2000" dirty="0"/>
                  <a:t>, on démontre que nécessairement</a:t>
                </a:r>
              </a:p>
              <a:p>
                <a:pPr marL="0" indent="0" algn="ctr">
                  <a:buNone/>
                </a:pPr>
                <a:endParaRPr lang="fr-FR" sz="2000" b="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𝐴</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𝑟</m:t>
                          </m:r>
                        </m:e>
                      </m:d>
                      <m:r>
                        <a:rPr lang="fr-FR" sz="2000" b="0" i="1" smtClean="0">
                          <a:latin typeface="Cambria Math" panose="02040503050406030204" pitchFamily="18" charset="0"/>
                        </a:rPr>
                        <m:t>=</m:t>
                      </m:r>
                      <m:sSup>
                        <m:sSupPr>
                          <m:ctrlPr>
                            <a:rPr lang="fr-FR" sz="2000" i="1">
                              <a:latin typeface="Cambria Math" panose="02040503050406030204" pitchFamily="18" charset="0"/>
                            </a:rPr>
                          </m:ctrlPr>
                        </m:sSupPr>
                        <m:e>
                          <m:d>
                            <m:dPr>
                              <m:ctrlPr>
                                <a:rPr lang="fr-FR" sz="2000" i="1">
                                  <a:latin typeface="Cambria Math" panose="02040503050406030204" pitchFamily="18" charset="0"/>
                                </a:rPr>
                              </m:ctrlPr>
                            </m:dPr>
                            <m:e>
                              <m:r>
                                <a:rPr lang="fr-FR" sz="2000" i="1">
                                  <a:latin typeface="Cambria Math" panose="02040503050406030204" pitchFamily="18" charset="0"/>
                                </a:rPr>
                                <m:t>1 − </m:t>
                              </m:r>
                              <m:f>
                                <m:fPr>
                                  <m:ctrlPr>
                                    <a:rPr lang="fr-FR" sz="2000" i="1">
                                      <a:latin typeface="Cambria Math" panose="02040503050406030204" pitchFamily="18" charset="0"/>
                                    </a:rPr>
                                  </m:ctrlPr>
                                </m:fPr>
                                <m:num>
                                  <m:r>
                                    <a:rPr lang="fr-FR" sz="2000" i="1">
                                      <a:latin typeface="Cambria Math" panose="02040503050406030204" pitchFamily="18" charset="0"/>
                                    </a:rPr>
                                    <m:t>2</m:t>
                                  </m:r>
                                  <m:r>
                                    <a:rPr lang="fr-FR" sz="2000" i="1">
                                      <a:latin typeface="Cambria Math" panose="02040503050406030204" pitchFamily="18" charset="0"/>
                                    </a:rPr>
                                    <m:t>𝑀</m:t>
                                  </m:r>
                                </m:num>
                                <m:den>
                                  <m:r>
                                    <a:rPr lang="fr-FR" sz="2000" i="1">
                                      <a:latin typeface="Cambria Math" panose="02040503050406030204" pitchFamily="18" charset="0"/>
                                    </a:rPr>
                                    <m:t>𝑟</m:t>
                                  </m:r>
                                </m:den>
                              </m:f>
                            </m:e>
                          </m:d>
                        </m:e>
                        <m:sup>
                          <m:r>
                            <a:rPr lang="fr-FR" sz="2000" i="1">
                              <a:latin typeface="Cambria Math" panose="02040503050406030204" pitchFamily="18" charset="0"/>
                            </a:rPr>
                            <m:t>−1</m:t>
                          </m:r>
                        </m:sup>
                      </m:sSup>
                    </m:oMath>
                  </m:oMathPara>
                </a14:m>
                <a:endParaRPr lang="fr-FR" sz="2000" dirty="0"/>
              </a:p>
              <a:p>
                <a:pPr marL="0" indent="0">
                  <a:buNone/>
                </a:pPr>
                <a:r>
                  <a:rPr lang="fr-FR" sz="2000" b="1" dirty="0"/>
                  <a:t>On retrouve la métrique de </a:t>
                </a:r>
                <a:r>
                  <a:rPr lang="fr-FR" sz="2000" b="1" dirty="0" err="1"/>
                  <a:t>Schwarzschild</a:t>
                </a:r>
                <a:r>
                  <a:rPr lang="fr-FR" sz="2000" b="1" dirty="0"/>
                  <a:t>!</a:t>
                </a:r>
              </a:p>
              <a:p>
                <a:pPr marL="0" indent="0" algn="ctr">
                  <a:buNone/>
                </a:pPr>
                <a:r>
                  <a:rPr lang="fr-FR" sz="2000" dirty="0"/>
                  <a:t> </a:t>
                </a:r>
              </a:p>
              <a:p>
                <a:pPr marL="0" indent="0" algn="ctr">
                  <a:buNone/>
                </a:pPr>
                <a:endParaRPr lang="fr-FR" sz="2000" dirty="0"/>
              </a:p>
            </p:txBody>
          </p:sp>
        </mc:Choice>
        <mc:Fallback>
          <p:sp>
            <p:nvSpPr>
              <p:cNvPr id="3" name="Espace réservé du contenu 2">
                <a:extLst>
                  <a:ext uri="{FF2B5EF4-FFF2-40B4-BE49-F238E27FC236}">
                    <a16:creationId xmlns:a16="http://schemas.microsoft.com/office/drawing/2014/main" id="{C661CE45-4C9D-F8D3-FEDE-46F461537F93}"/>
                  </a:ext>
                </a:extLst>
              </p:cNvPr>
              <p:cNvSpPr>
                <a:spLocks noGrp="1" noRot="1" noChangeAspect="1" noMove="1" noResize="1" noEditPoints="1" noAdjustHandles="1" noChangeArrowheads="1" noChangeShapeType="1" noTextEdit="1"/>
              </p:cNvSpPr>
              <p:nvPr>
                <p:ph idx="1"/>
              </p:nvPr>
            </p:nvSpPr>
            <p:spPr>
              <a:blipFill>
                <a:blip r:embed="rId2"/>
                <a:stretch>
                  <a:fillRect l="-174" t="-1401"/>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E4EAB54E-4428-236A-46B1-473E958FDA90}"/>
              </a:ext>
            </a:extLst>
          </p:cNvPr>
          <p:cNvSpPr>
            <a:spLocks noGrp="1"/>
          </p:cNvSpPr>
          <p:nvPr>
            <p:ph type="sldNum" sz="quarter" idx="12"/>
          </p:nvPr>
        </p:nvSpPr>
        <p:spPr/>
        <p:txBody>
          <a:bodyPr/>
          <a:lstStyle/>
          <a:p>
            <a:fld id="{411337BD-8729-4B86-971D-796032AB9CDE}" type="slidenum">
              <a:rPr lang="fr-FR" smtClean="0"/>
              <a:t>26</a:t>
            </a:fld>
            <a:endParaRPr lang="fr-FR"/>
          </a:p>
        </p:txBody>
      </p:sp>
      <p:pic>
        <p:nvPicPr>
          <p:cNvPr id="5" name="Picture 2">
            <a:extLst>
              <a:ext uri="{FF2B5EF4-FFF2-40B4-BE49-F238E27FC236}">
                <a16:creationId xmlns:a16="http://schemas.microsoft.com/office/drawing/2014/main" id="{C353CCD4-735B-ADD4-6333-925D94181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986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058191-E623-0586-F5BB-6B15EE55877B}"/>
              </a:ext>
            </a:extLst>
          </p:cNvPr>
          <p:cNvSpPr>
            <a:spLocks noGrp="1"/>
          </p:cNvSpPr>
          <p:nvPr>
            <p:ph type="title"/>
          </p:nvPr>
        </p:nvSpPr>
        <p:spPr/>
        <p:txBody>
          <a:bodyPr>
            <a:normAutofit/>
          </a:bodyPr>
          <a:lstStyle/>
          <a:p>
            <a:r>
              <a:rPr lang="fr-FR" sz="4000" dirty="0"/>
              <a:t>Pour aller plus loin…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E78A5A14-40D5-8DC3-02D8-D64154358D1B}"/>
                  </a:ext>
                </a:extLst>
              </p:cNvPr>
              <p:cNvSpPr>
                <a:spLocks noGrp="1"/>
              </p:cNvSpPr>
              <p:nvPr>
                <p:ph idx="1"/>
              </p:nvPr>
            </p:nvSpPr>
            <p:spPr>
              <a:xfrm>
                <a:off x="838200" y="1796541"/>
                <a:ext cx="10515600" cy="4351338"/>
              </a:xfrm>
            </p:spPr>
            <p:txBody>
              <a:bodyPr>
                <a:normAutofit/>
              </a:bodyPr>
              <a:lstStyle/>
              <a:p>
                <a:r>
                  <a:rPr lang="fr-FR" sz="1600" dirty="0"/>
                  <a:t>On considère maintenant le cas d’une étoile inhomogène avec pression. On suppose un collapse adiabatique.</a:t>
                </a:r>
              </a:p>
              <a:p>
                <a:r>
                  <a:rPr lang="fr-FR" sz="1600" dirty="0"/>
                  <a:t>Les équation du collapse sont: </a:t>
                </a:r>
                <a14:m>
                  <m:oMath xmlns:m="http://schemas.openxmlformats.org/officeDocument/2006/math">
                    <m:r>
                      <m:rPr>
                        <m:sty m:val="p"/>
                      </m:rPr>
                      <a:rPr lang="fr-FR" sz="1600" i="1" smtClean="0">
                        <a:latin typeface="Cambria Math" panose="02040503050406030204" pitchFamily="18" charset="0"/>
                        <a:ea typeface="Cambria Math" panose="02040503050406030204" pitchFamily="18" charset="0"/>
                      </a:rPr>
                      <m:t>∇</m:t>
                    </m:r>
                    <m:d>
                      <m:dPr>
                        <m:ctrlPr>
                          <a:rPr lang="fr-FR" sz="1600" b="0" i="1" smtClean="0">
                            <a:latin typeface="Cambria Math" panose="02040503050406030204" pitchFamily="18" charset="0"/>
                            <a:ea typeface="Cambria Math" panose="02040503050406030204" pitchFamily="18" charset="0"/>
                          </a:rPr>
                        </m:ctrlPr>
                      </m:dPr>
                      <m:e>
                        <m:r>
                          <a:rPr lang="fr-FR" sz="1600" b="0" i="1" smtClean="0">
                            <a:latin typeface="Cambria Math" panose="02040503050406030204" pitchFamily="18" charset="0"/>
                            <a:ea typeface="Cambria Math" panose="02040503050406030204" pitchFamily="18" charset="0"/>
                          </a:rPr>
                          <m:t>𝑛</m:t>
                        </m:r>
                        <m:r>
                          <a:rPr lang="fr-FR" sz="1600" b="1" i="1" smtClean="0">
                            <a:latin typeface="Cambria Math" panose="02040503050406030204" pitchFamily="18" charset="0"/>
                            <a:ea typeface="Cambria Math" panose="02040503050406030204" pitchFamily="18" charset="0"/>
                          </a:rPr>
                          <m:t>𝒖</m:t>
                        </m:r>
                      </m:e>
                    </m:d>
                    <m:r>
                      <a:rPr lang="fr-FR" sz="1600" b="0" i="1" smtClean="0">
                        <a:latin typeface="Cambria Math" panose="02040503050406030204" pitchFamily="18" charset="0"/>
                        <a:ea typeface="Cambria Math" panose="02040503050406030204" pitchFamily="18" charset="0"/>
                      </a:rPr>
                      <m:t>=0 </m:t>
                    </m:r>
                    <m:d>
                      <m:dPr>
                        <m:ctrlPr>
                          <a:rPr lang="fr-FR" sz="1600" b="0" i="1" smtClean="0">
                            <a:latin typeface="Cambria Math" panose="02040503050406030204" pitchFamily="18" charset="0"/>
                            <a:ea typeface="Cambria Math" panose="02040503050406030204" pitchFamily="18" charset="0"/>
                          </a:rPr>
                        </m:ctrlPr>
                      </m:dPr>
                      <m:e>
                        <m:r>
                          <a:rPr lang="fr-FR" sz="1600" b="0" i="1" smtClean="0">
                            <a:latin typeface="Cambria Math" panose="02040503050406030204" pitchFamily="18" charset="0"/>
                            <a:ea typeface="Cambria Math" panose="02040503050406030204" pitchFamily="18" charset="0"/>
                          </a:rPr>
                          <m:t>𝑐𝑜𝑛𝑠𝑒𝑟𝑣𝑎𝑡𝑖𝑜𝑛</m:t>
                        </m:r>
                        <m:r>
                          <a:rPr lang="fr-FR" sz="1600" b="0" i="1"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𝑑𝑢</m:t>
                        </m:r>
                        <m:r>
                          <a:rPr lang="fr-FR" sz="1600" b="0" i="1"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𝑛𝑜𝑚𝑏𝑟𝑒</m:t>
                        </m:r>
                        <m:r>
                          <a:rPr lang="fr-FR" sz="1600" b="0" i="1"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𝑑𝑒</m:t>
                        </m:r>
                        <m:r>
                          <a:rPr lang="fr-FR" sz="1600" b="0" i="1"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𝑏𝑎𝑟𝑦𝑜𝑛𝑠</m:t>
                        </m:r>
                      </m:e>
                    </m:d>
                    <m:r>
                      <a:rPr lang="fr-FR" sz="1600" b="0" i="1" smtClean="0">
                        <a:latin typeface="Cambria Math" panose="02040503050406030204" pitchFamily="18" charset="0"/>
                        <a:ea typeface="Cambria Math" panose="02040503050406030204" pitchFamily="18" charset="0"/>
                      </a:rPr>
                      <m:t>,  </m:t>
                    </m:r>
                  </m:oMath>
                </a14:m>
                <a:endParaRPr lang="fr-FR" sz="16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𝑑</m:t>
                          </m:r>
                          <m:r>
                            <a:rPr lang="fr-FR" sz="1600" b="0" i="1" smtClean="0">
                              <a:latin typeface="Cambria Math" panose="02040503050406030204" pitchFamily="18" charset="0"/>
                              <a:ea typeface="Cambria Math" panose="02040503050406030204" pitchFamily="18" charset="0"/>
                            </a:rPr>
                            <m:t>𝜌</m:t>
                          </m:r>
                        </m:num>
                        <m:den>
                          <m:r>
                            <a:rPr lang="fr-FR" sz="1600" b="0" i="1" smtClean="0">
                              <a:latin typeface="Cambria Math" panose="02040503050406030204" pitchFamily="18" charset="0"/>
                              <a:ea typeface="Cambria Math" panose="02040503050406030204" pitchFamily="18" charset="0"/>
                            </a:rPr>
                            <m:t>𝑑</m:t>
                          </m:r>
                          <m:r>
                            <a:rPr lang="fr-FR" sz="1600" b="0" i="1" smtClean="0">
                              <a:latin typeface="Cambria Math" panose="02040503050406030204" pitchFamily="18" charset="0"/>
                              <a:ea typeface="Cambria Math" panose="02040503050406030204" pitchFamily="18" charset="0"/>
                            </a:rPr>
                            <m:t>𝜏</m:t>
                          </m:r>
                        </m:den>
                      </m:f>
                      <m:r>
                        <a:rPr lang="fr-FR" sz="1600" b="0" i="1" smtClean="0">
                          <a:latin typeface="Cambria Math" panose="02040503050406030204" pitchFamily="18" charset="0"/>
                          <a:ea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d>
                            <m:dPr>
                              <m:ctrlPr>
                                <a:rPr lang="fr-FR" sz="1600" b="0" i="1" smtClean="0">
                                  <a:latin typeface="Cambria Math" panose="02040503050406030204" pitchFamily="18" charset="0"/>
                                  <a:ea typeface="Cambria Math" panose="02040503050406030204" pitchFamily="18" charset="0"/>
                                </a:rPr>
                              </m:ctrlPr>
                            </m:dPr>
                            <m:e>
                              <m:r>
                                <a:rPr lang="fr-FR" sz="1600" b="0" i="1" smtClean="0">
                                  <a:latin typeface="Cambria Math" panose="02040503050406030204" pitchFamily="18" charset="0"/>
                                  <a:ea typeface="Cambria Math" panose="02040503050406030204" pitchFamily="18" charset="0"/>
                                </a:rPr>
                                <m:t>𝑝</m:t>
                              </m:r>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𝜌</m:t>
                              </m:r>
                            </m:e>
                          </m:d>
                        </m:num>
                        <m:den>
                          <m:r>
                            <a:rPr lang="fr-FR" sz="1600" b="0" i="1" smtClean="0">
                              <a:latin typeface="Cambria Math" panose="02040503050406030204" pitchFamily="18" charset="0"/>
                              <a:ea typeface="Cambria Math" panose="02040503050406030204" pitchFamily="18" charset="0"/>
                            </a:rPr>
                            <m:t>𝑛</m:t>
                          </m:r>
                        </m:den>
                      </m:f>
                      <m:f>
                        <m:fPr>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𝑑𝑛</m:t>
                          </m:r>
                        </m:num>
                        <m:den>
                          <m:r>
                            <a:rPr lang="fr-FR" sz="1600" b="0" i="1" smtClean="0">
                              <a:latin typeface="Cambria Math" panose="02040503050406030204" pitchFamily="18" charset="0"/>
                              <a:ea typeface="Cambria Math" panose="02040503050406030204" pitchFamily="18" charset="0"/>
                            </a:rPr>
                            <m:t>𝑑</m:t>
                          </m:r>
                          <m:r>
                            <a:rPr lang="fr-FR" sz="1600" b="0" i="1" smtClean="0">
                              <a:latin typeface="Cambria Math" panose="02040503050406030204" pitchFamily="18" charset="0"/>
                              <a:ea typeface="Cambria Math" panose="02040503050406030204" pitchFamily="18" charset="0"/>
                            </a:rPr>
                            <m:t>𝜏</m:t>
                          </m:r>
                        </m:den>
                      </m:f>
                      <m:d>
                        <m:dPr>
                          <m:ctrlPr>
                            <a:rPr lang="fr-FR" sz="1600" b="0" i="1" smtClean="0">
                              <a:latin typeface="Cambria Math" panose="02040503050406030204" pitchFamily="18" charset="0"/>
                              <a:ea typeface="Cambria Math" panose="02040503050406030204" pitchFamily="18" charset="0"/>
                            </a:rPr>
                          </m:ctrlPr>
                        </m:dPr>
                        <m:e>
                          <m:r>
                            <a:rPr lang="fr-FR" sz="1600" b="0" i="1" smtClean="0">
                              <a:latin typeface="Cambria Math" panose="02040503050406030204" pitchFamily="18" charset="0"/>
                              <a:ea typeface="Cambria Math" panose="02040503050406030204" pitchFamily="18" charset="0"/>
                            </a:rPr>
                            <m:t>𝑐𝑜𝑛𝑠𝑒𝑟𝑣𝑎𝑡𝑖𝑜𝑛</m:t>
                          </m:r>
                          <m:r>
                            <a:rPr lang="fr-FR" sz="1600" b="0" i="1"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𝑙𝑜𝑐𝑎𝑙𝑒</m:t>
                          </m:r>
                          <m:r>
                            <a:rPr lang="fr-FR" sz="1600" b="0" i="1"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𝑑𝑒</m:t>
                          </m:r>
                          <m:r>
                            <a:rPr lang="fr-FR" sz="1600" b="0" i="1" smtClean="0">
                              <a:latin typeface="Cambria Math" panose="02040503050406030204" pitchFamily="18" charset="0"/>
                              <a:ea typeface="Cambria Math" panose="02040503050406030204" pitchFamily="18" charset="0"/>
                            </a:rPr>
                            <m:t> </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𝑙</m:t>
                              </m:r>
                            </m:e>
                            <m:sup>
                              <m:r>
                                <a:rPr lang="fr-FR" sz="1600" b="0" i="1" smtClean="0">
                                  <a:latin typeface="Cambria Math" panose="02040503050406030204" pitchFamily="18" charset="0"/>
                                  <a:ea typeface="Cambria Math" panose="02040503050406030204" pitchFamily="18" charset="0"/>
                                </a:rPr>
                                <m:t>′</m:t>
                              </m:r>
                            </m:sup>
                          </m:sSup>
                          <m:r>
                            <a:rPr lang="fr-FR" sz="1600" b="0" i="1" smtClean="0">
                              <a:latin typeface="Cambria Math" panose="02040503050406030204" pitchFamily="18" charset="0"/>
                              <a:ea typeface="Cambria Math" panose="02040503050406030204" pitchFamily="18" charset="0"/>
                            </a:rPr>
                            <m:t>é</m:t>
                          </m:r>
                          <m:r>
                            <a:rPr lang="fr-FR" sz="1600" b="0" i="1" smtClean="0">
                              <a:latin typeface="Cambria Math" panose="02040503050406030204" pitchFamily="18" charset="0"/>
                              <a:ea typeface="Cambria Math" panose="02040503050406030204" pitchFamily="18" charset="0"/>
                            </a:rPr>
                            <m:t>𝑛𝑒𝑟𝑔𝑖𝑒</m:t>
                          </m:r>
                        </m:e>
                      </m:d>
                      <m:r>
                        <a:rPr lang="fr-FR" sz="1600" b="0" i="1" smtClean="0">
                          <a:latin typeface="Cambria Math" panose="02040503050406030204" pitchFamily="18" charset="0"/>
                          <a:ea typeface="Cambria Math" panose="02040503050406030204" pitchFamily="18" charset="0"/>
                        </a:rPr>
                        <m:t>, </m:t>
                      </m:r>
                      <m:d>
                        <m:dPr>
                          <m:ctrlPr>
                            <a:rPr lang="fr-FR" sz="1600" b="0" i="1" smtClean="0">
                              <a:latin typeface="Cambria Math" panose="02040503050406030204" pitchFamily="18" charset="0"/>
                              <a:ea typeface="Cambria Math" panose="02040503050406030204" pitchFamily="18" charset="0"/>
                            </a:rPr>
                          </m:ctrlPr>
                        </m:dPr>
                        <m:e>
                          <m:r>
                            <a:rPr lang="fr-FR" sz="1600" b="0" i="1" smtClean="0">
                              <a:latin typeface="Cambria Math" panose="02040503050406030204" pitchFamily="18" charset="0"/>
                              <a:ea typeface="Cambria Math" panose="02040503050406030204" pitchFamily="18" charset="0"/>
                            </a:rPr>
                            <m:t>𝜌</m:t>
                          </m:r>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𝑝</m:t>
                          </m:r>
                        </m:e>
                      </m:d>
                      <m:sSub>
                        <m:sSubPr>
                          <m:ctrlPr>
                            <a:rPr lang="fr-FR" sz="1600" b="1" i="1" smtClean="0">
                              <a:latin typeface="Cambria Math" panose="02040503050406030204" pitchFamily="18" charset="0"/>
                              <a:ea typeface="Cambria Math" panose="02040503050406030204" pitchFamily="18" charset="0"/>
                            </a:rPr>
                          </m:ctrlPr>
                        </m:sSubPr>
                        <m:e>
                          <m:r>
                            <a:rPr lang="fr-FR" sz="1600" b="1" i="1" smtClean="0">
                              <a:latin typeface="Cambria Math" panose="02040503050406030204" pitchFamily="18" charset="0"/>
                              <a:ea typeface="Cambria Math" panose="02040503050406030204" pitchFamily="18" charset="0"/>
                            </a:rPr>
                            <m:t>𝛁</m:t>
                          </m:r>
                        </m:e>
                        <m:sub>
                          <m:r>
                            <a:rPr lang="fr-FR" sz="1600" b="1" i="1" smtClean="0">
                              <a:latin typeface="Cambria Math" panose="02040503050406030204" pitchFamily="18" charset="0"/>
                              <a:ea typeface="Cambria Math" panose="02040503050406030204" pitchFamily="18" charset="0"/>
                            </a:rPr>
                            <m:t>𝒖</m:t>
                          </m:r>
                        </m:sub>
                      </m:sSub>
                      <m:r>
                        <a:rPr lang="fr-FR" sz="1600" b="1" i="1" smtClean="0">
                          <a:latin typeface="Cambria Math" panose="02040503050406030204" pitchFamily="18" charset="0"/>
                          <a:ea typeface="Cambria Math" panose="02040503050406030204" pitchFamily="18" charset="0"/>
                        </a:rPr>
                        <m:t>𝒖</m:t>
                      </m:r>
                      <m:r>
                        <a:rPr lang="fr-FR" sz="1600" b="0" i="1" smtClean="0">
                          <a:latin typeface="Cambria Math" panose="02040503050406030204" pitchFamily="18" charset="0"/>
                          <a:ea typeface="Cambria Math" panose="02040503050406030204" pitchFamily="18" charset="0"/>
                        </a:rPr>
                        <m:t>=</m:t>
                      </m:r>
                      <m:r>
                        <a:rPr lang="fr-FR" sz="1600" b="1" i="1" smtClean="0">
                          <a:latin typeface="Cambria Math" panose="02040503050406030204" pitchFamily="18" charset="0"/>
                          <a:ea typeface="Cambria Math" panose="02040503050406030204" pitchFamily="18" charset="0"/>
                        </a:rPr>
                        <m:t>−</m:t>
                      </m:r>
                      <m:d>
                        <m:dPr>
                          <m:begChr m:val="["/>
                          <m:endChr m:val="]"/>
                          <m:ctrlPr>
                            <a:rPr lang="fr-FR" sz="1600" b="1" i="1" smtClean="0">
                              <a:latin typeface="Cambria Math" panose="02040503050406030204" pitchFamily="18" charset="0"/>
                              <a:ea typeface="Cambria Math" panose="02040503050406030204" pitchFamily="18" charset="0"/>
                            </a:rPr>
                          </m:ctrlPr>
                        </m:dPr>
                        <m:e>
                          <m:r>
                            <a:rPr lang="fr-FR" sz="1600" b="1"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𝑝</m:t>
                          </m:r>
                          <m:r>
                            <a:rPr lang="fr-FR" sz="1600" b="0" i="1" smtClean="0">
                              <a:latin typeface="Cambria Math" panose="02040503050406030204" pitchFamily="18" charset="0"/>
                              <a:ea typeface="Cambria Math" panose="02040503050406030204" pitchFamily="18" charset="0"/>
                            </a:rPr>
                            <m:t>+</m:t>
                          </m:r>
                          <m:d>
                            <m:dPr>
                              <m:ctrlPr>
                                <a:rPr lang="fr-FR" sz="1600" b="0" i="1" smtClean="0">
                                  <a:latin typeface="Cambria Math" panose="02040503050406030204" pitchFamily="18" charset="0"/>
                                  <a:ea typeface="Cambria Math" panose="02040503050406030204" pitchFamily="18" charset="0"/>
                                </a:rPr>
                              </m:ctrlPr>
                            </m:dPr>
                            <m:e>
                              <m:sSub>
                                <m:sSubPr>
                                  <m:ctrlPr>
                                    <a:rPr lang="fr-FR" sz="1600" b="1" i="1" smtClean="0">
                                      <a:latin typeface="Cambria Math" panose="02040503050406030204" pitchFamily="18" charset="0"/>
                                      <a:ea typeface="Cambria Math" panose="02040503050406030204" pitchFamily="18" charset="0"/>
                                    </a:rPr>
                                  </m:ctrlPr>
                                </m:sSubPr>
                                <m:e>
                                  <m:r>
                                    <a:rPr lang="fr-FR" sz="1600" b="1" i="1" smtClean="0">
                                      <a:latin typeface="Cambria Math" panose="02040503050406030204" pitchFamily="18" charset="0"/>
                                      <a:ea typeface="Cambria Math" panose="02040503050406030204" pitchFamily="18" charset="0"/>
                                    </a:rPr>
                                    <m:t>𝛁</m:t>
                                  </m:r>
                                </m:e>
                                <m:sub>
                                  <m:r>
                                    <a:rPr lang="fr-FR" sz="1600" b="1" i="1" smtClean="0">
                                      <a:latin typeface="Cambria Math" panose="02040503050406030204" pitchFamily="18" charset="0"/>
                                      <a:ea typeface="Cambria Math" panose="02040503050406030204" pitchFamily="18" charset="0"/>
                                    </a:rPr>
                                    <m:t>𝒖</m:t>
                                  </m:r>
                                </m:sub>
                              </m:sSub>
                              <m:r>
                                <a:rPr lang="fr-FR" sz="1600" b="0" i="1" smtClean="0">
                                  <a:latin typeface="Cambria Math" panose="02040503050406030204" pitchFamily="18" charset="0"/>
                                  <a:ea typeface="Cambria Math" panose="02040503050406030204" pitchFamily="18" charset="0"/>
                                </a:rPr>
                                <m:t>𝑝</m:t>
                              </m:r>
                            </m:e>
                          </m:d>
                          <m:r>
                            <a:rPr lang="fr-FR" sz="1600" b="1" i="1" smtClean="0">
                              <a:latin typeface="Cambria Math" panose="02040503050406030204" pitchFamily="18" charset="0"/>
                              <a:ea typeface="Cambria Math" panose="02040503050406030204" pitchFamily="18" charset="0"/>
                            </a:rPr>
                            <m:t>𝒖</m:t>
                          </m:r>
                        </m:e>
                      </m:d>
                      <m:r>
                        <a:rPr lang="fr-FR" sz="1600" b="1" i="1" smtClean="0">
                          <a:latin typeface="Cambria Math" panose="02040503050406030204" pitchFamily="18" charset="0"/>
                          <a:ea typeface="Cambria Math" panose="02040503050406030204" pitchFamily="18" charset="0"/>
                        </a:rPr>
                        <m:t> </m:t>
                      </m:r>
                      <m:d>
                        <m:dPr>
                          <m:ctrlPr>
                            <a:rPr lang="fr-FR" sz="1600" b="1" i="1" smtClean="0">
                              <a:latin typeface="Cambria Math" panose="02040503050406030204" pitchFamily="18" charset="0"/>
                              <a:ea typeface="Cambria Math" panose="02040503050406030204" pitchFamily="18" charset="0"/>
                            </a:rPr>
                          </m:ctrlPr>
                        </m:dPr>
                        <m:e>
                          <m:r>
                            <a:rPr lang="fr-FR" sz="1600" b="0" i="1" smtClean="0">
                              <a:latin typeface="Cambria Math" panose="02040503050406030204" pitchFamily="18" charset="0"/>
                              <a:ea typeface="Cambria Math" panose="02040503050406030204" pitchFamily="18" charset="0"/>
                            </a:rPr>
                            <m:t>𝐸𝑢𝑙𝑒𝑟</m:t>
                          </m:r>
                        </m:e>
                      </m:d>
                      <m:r>
                        <a:rPr lang="fr-FR" sz="1600" b="0" i="1" smtClean="0">
                          <a:latin typeface="Cambria Math" panose="02040503050406030204" pitchFamily="18" charset="0"/>
                          <a:ea typeface="Cambria Math" panose="02040503050406030204" pitchFamily="18" charset="0"/>
                        </a:rPr>
                        <m:t>+é</m:t>
                      </m:r>
                      <m:r>
                        <a:rPr lang="fr-FR" sz="1600" b="0" i="1" smtClean="0">
                          <a:latin typeface="Cambria Math" panose="02040503050406030204" pitchFamily="18" charset="0"/>
                          <a:ea typeface="Cambria Math" panose="02040503050406030204" pitchFamily="18" charset="0"/>
                        </a:rPr>
                        <m:t>𝑞𝑢𝑎𝑡𝑖𝑜𝑛𝑠</m:t>
                      </m:r>
                      <m:r>
                        <a:rPr lang="fr-FR" sz="1600" b="0" i="1" smtClean="0">
                          <a:latin typeface="Cambria Math" panose="02040503050406030204" pitchFamily="18" charset="0"/>
                          <a:ea typeface="Cambria Math" panose="02040503050406030204" pitchFamily="18" charset="0"/>
                        </a:rPr>
                        <m:t> </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𝑑</m:t>
                          </m:r>
                        </m:e>
                        <m:sup>
                          <m:r>
                            <a:rPr lang="fr-FR" sz="1600" b="0" i="1" smtClean="0">
                              <a:latin typeface="Cambria Math" panose="02040503050406030204" pitchFamily="18" charset="0"/>
                              <a:ea typeface="Cambria Math" panose="02040503050406030204" pitchFamily="18" charset="0"/>
                            </a:rPr>
                            <m:t>′</m:t>
                          </m:r>
                        </m:sup>
                      </m:sSup>
                      <m:r>
                        <a:rPr lang="fr-FR" sz="1600" b="0" i="1" smtClean="0">
                          <a:latin typeface="Cambria Math" panose="02040503050406030204" pitchFamily="18" charset="0"/>
                          <a:ea typeface="Cambria Math" panose="02040503050406030204" pitchFamily="18" charset="0"/>
                        </a:rPr>
                        <m:t>𝐸𝑖𝑛𝑠𝑡𝑒𝑖𝑛</m:t>
                      </m:r>
                    </m:oMath>
                  </m:oMathPara>
                </a14:m>
                <a:endParaRPr lang="fr-FR" sz="1600" b="0" i="1" dirty="0">
                  <a:latin typeface="Cambria Math" panose="02040503050406030204" pitchFamily="18" charset="0"/>
                  <a:ea typeface="Cambria Math" panose="02040503050406030204" pitchFamily="18" charset="0"/>
                </a:endParaRPr>
              </a:p>
              <a:p>
                <a:pPr marL="0" indent="0">
                  <a:buNone/>
                </a:pPr>
                <a:endParaRPr lang="fr-FR" sz="1600" b="0" i="1" dirty="0">
                  <a:latin typeface="Cambria Math" panose="02040503050406030204" pitchFamily="18" charset="0"/>
                  <a:ea typeface="Cambria Math" panose="02040503050406030204" pitchFamily="18" charset="0"/>
                </a:endParaRPr>
              </a:p>
              <a:p>
                <a:r>
                  <a:rPr lang="fr-FR" sz="1600" dirty="0">
                    <a:latin typeface="Cambria Math" panose="02040503050406030204" pitchFamily="18" charset="0"/>
                    <a:ea typeface="Cambria Math" panose="02040503050406030204" pitchFamily="18" charset="0"/>
                  </a:rPr>
                  <a:t>Ces équations se transforment pour donner le système:</a:t>
                </a:r>
              </a:p>
              <a:p>
                <a:pPr marL="0" indent="0">
                  <a:buNone/>
                </a:pPr>
                <a:endParaRPr lang="fr-FR" sz="1600" b="0" i="1" dirty="0">
                  <a:latin typeface="Cambria Math" panose="02040503050406030204" pitchFamily="18" charset="0"/>
                  <a:ea typeface="Cambria Math" panose="02040503050406030204" pitchFamily="18" charset="0"/>
                </a:endParaRPr>
              </a:p>
              <a:p>
                <a:pPr marL="0" indent="0">
                  <a:buNone/>
                </a:pPr>
                <a:endParaRPr lang="fr-FR" sz="1600" b="0" dirty="0">
                  <a:ea typeface="Cambria Math" panose="02040503050406030204" pitchFamily="18" charset="0"/>
                </a:endParaRPr>
              </a:p>
              <a:p>
                <a:pPr marL="0" indent="0">
                  <a:buNone/>
                </a:pPr>
                <a:endParaRPr lang="fr-FR" sz="1600" dirty="0"/>
              </a:p>
              <a:p>
                <a:pPr marL="0" indent="0">
                  <a:buNone/>
                </a:pPr>
                <a:endParaRPr lang="fr-FR" sz="1600" dirty="0"/>
              </a:p>
              <a:p>
                <a:pPr marL="0" indent="0">
                  <a:buNone/>
                </a:pPr>
                <a:endParaRPr lang="fr-FR" sz="1600" dirty="0"/>
              </a:p>
              <a:p>
                <a:endParaRPr lang="fr-FR" sz="1600" dirty="0"/>
              </a:p>
            </p:txBody>
          </p:sp>
        </mc:Choice>
        <mc:Fallback xmlns="">
          <p:sp>
            <p:nvSpPr>
              <p:cNvPr id="3" name="Espace réservé du contenu 2">
                <a:extLst>
                  <a:ext uri="{FF2B5EF4-FFF2-40B4-BE49-F238E27FC236}">
                    <a16:creationId xmlns:a16="http://schemas.microsoft.com/office/drawing/2014/main" id="{E78A5A14-40D5-8DC3-02D8-D64154358D1B}"/>
                  </a:ext>
                </a:extLst>
              </p:cNvPr>
              <p:cNvSpPr>
                <a:spLocks noGrp="1" noRot="1" noChangeAspect="1" noMove="1" noResize="1" noEditPoints="1" noAdjustHandles="1" noChangeArrowheads="1" noChangeShapeType="1" noTextEdit="1"/>
              </p:cNvSpPr>
              <p:nvPr>
                <p:ph idx="1"/>
              </p:nvPr>
            </p:nvSpPr>
            <p:spPr>
              <a:xfrm>
                <a:off x="838200" y="1796541"/>
                <a:ext cx="10515600" cy="4351338"/>
              </a:xfrm>
              <a:blipFill>
                <a:blip r:embed="rId2"/>
                <a:stretch>
                  <a:fillRect l="-232" t="-980"/>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49DC68B7-4A7C-B5CC-37AA-0C1D9E81D484}"/>
              </a:ext>
            </a:extLst>
          </p:cNvPr>
          <p:cNvSpPr>
            <a:spLocks noGrp="1"/>
          </p:cNvSpPr>
          <p:nvPr>
            <p:ph type="sldNum" sz="quarter" idx="12"/>
          </p:nvPr>
        </p:nvSpPr>
        <p:spPr/>
        <p:txBody>
          <a:bodyPr/>
          <a:lstStyle/>
          <a:p>
            <a:fld id="{411337BD-8729-4B86-971D-796032AB9CDE}" type="slidenum">
              <a:rPr lang="fr-FR" smtClean="0"/>
              <a:t>27</a:t>
            </a:fld>
            <a:endParaRPr lang="fr-FR"/>
          </a:p>
        </p:txBody>
      </p:sp>
      <p:pic>
        <p:nvPicPr>
          <p:cNvPr id="6" name="Image 5">
            <a:extLst>
              <a:ext uri="{FF2B5EF4-FFF2-40B4-BE49-F238E27FC236}">
                <a16:creationId xmlns:a16="http://schemas.microsoft.com/office/drawing/2014/main" id="{0B7FFF25-6919-621D-3C1D-27F1A6521E2F}"/>
              </a:ext>
            </a:extLst>
          </p:cNvPr>
          <p:cNvPicPr>
            <a:picLocks noChangeAspect="1"/>
          </p:cNvPicPr>
          <p:nvPr/>
        </p:nvPicPr>
        <p:blipFill>
          <a:blip r:embed="rId3"/>
          <a:stretch>
            <a:fillRect/>
          </a:stretch>
        </p:blipFill>
        <p:spPr>
          <a:xfrm>
            <a:off x="1145383" y="3579171"/>
            <a:ext cx="590632" cy="257211"/>
          </a:xfrm>
          <a:prstGeom prst="rect">
            <a:avLst/>
          </a:prstGeom>
        </p:spPr>
      </p:pic>
      <p:pic>
        <p:nvPicPr>
          <p:cNvPr id="8" name="Image 7">
            <a:extLst>
              <a:ext uri="{FF2B5EF4-FFF2-40B4-BE49-F238E27FC236}">
                <a16:creationId xmlns:a16="http://schemas.microsoft.com/office/drawing/2014/main" id="{6D92C87A-C438-8926-A939-A028EE4BF5BA}"/>
              </a:ext>
            </a:extLst>
          </p:cNvPr>
          <p:cNvPicPr>
            <a:picLocks noChangeAspect="1"/>
          </p:cNvPicPr>
          <p:nvPr/>
        </p:nvPicPr>
        <p:blipFill>
          <a:blip r:embed="rId4"/>
          <a:stretch>
            <a:fillRect/>
          </a:stretch>
        </p:blipFill>
        <p:spPr>
          <a:xfrm>
            <a:off x="1159673" y="4015338"/>
            <a:ext cx="1238423" cy="523948"/>
          </a:xfrm>
          <a:prstGeom prst="rect">
            <a:avLst/>
          </a:prstGeom>
        </p:spPr>
      </p:pic>
      <p:pic>
        <p:nvPicPr>
          <p:cNvPr id="10" name="Image 9">
            <a:extLst>
              <a:ext uri="{FF2B5EF4-FFF2-40B4-BE49-F238E27FC236}">
                <a16:creationId xmlns:a16="http://schemas.microsoft.com/office/drawing/2014/main" id="{89F5A064-A141-6B18-C17B-A05D51CEE77E}"/>
              </a:ext>
            </a:extLst>
          </p:cNvPr>
          <p:cNvPicPr>
            <a:picLocks noChangeAspect="1"/>
          </p:cNvPicPr>
          <p:nvPr/>
        </p:nvPicPr>
        <p:blipFill>
          <a:blip r:embed="rId5"/>
          <a:stretch>
            <a:fillRect/>
          </a:stretch>
        </p:blipFill>
        <p:spPr>
          <a:xfrm>
            <a:off x="1131093" y="4686522"/>
            <a:ext cx="1209844" cy="523948"/>
          </a:xfrm>
          <a:prstGeom prst="rect">
            <a:avLst/>
          </a:prstGeom>
        </p:spPr>
      </p:pic>
      <p:pic>
        <p:nvPicPr>
          <p:cNvPr id="12" name="Image 11">
            <a:extLst>
              <a:ext uri="{FF2B5EF4-FFF2-40B4-BE49-F238E27FC236}">
                <a16:creationId xmlns:a16="http://schemas.microsoft.com/office/drawing/2014/main" id="{90844AB7-FD3B-12AD-4C88-84577AA501FD}"/>
              </a:ext>
            </a:extLst>
          </p:cNvPr>
          <p:cNvPicPr>
            <a:picLocks noChangeAspect="1"/>
          </p:cNvPicPr>
          <p:nvPr/>
        </p:nvPicPr>
        <p:blipFill>
          <a:blip r:embed="rId6"/>
          <a:stretch>
            <a:fillRect/>
          </a:stretch>
        </p:blipFill>
        <p:spPr>
          <a:xfrm>
            <a:off x="1145383" y="5357707"/>
            <a:ext cx="2591162" cy="581106"/>
          </a:xfrm>
          <a:prstGeom prst="rect">
            <a:avLst/>
          </a:prstGeom>
        </p:spPr>
      </p:pic>
      <p:pic>
        <p:nvPicPr>
          <p:cNvPr id="14" name="Image 13">
            <a:extLst>
              <a:ext uri="{FF2B5EF4-FFF2-40B4-BE49-F238E27FC236}">
                <a16:creationId xmlns:a16="http://schemas.microsoft.com/office/drawing/2014/main" id="{47C3CDBE-2FEA-25F4-DED6-27C8548C4D46}"/>
              </a:ext>
            </a:extLst>
          </p:cNvPr>
          <p:cNvPicPr>
            <a:picLocks noChangeAspect="1"/>
          </p:cNvPicPr>
          <p:nvPr/>
        </p:nvPicPr>
        <p:blipFill>
          <a:blip r:embed="rId7"/>
          <a:stretch>
            <a:fillRect/>
          </a:stretch>
        </p:blipFill>
        <p:spPr>
          <a:xfrm>
            <a:off x="3777030" y="3579171"/>
            <a:ext cx="1257475" cy="257211"/>
          </a:xfrm>
          <a:prstGeom prst="rect">
            <a:avLst/>
          </a:prstGeom>
        </p:spPr>
      </p:pic>
      <p:pic>
        <p:nvPicPr>
          <p:cNvPr id="16" name="Image 15">
            <a:extLst>
              <a:ext uri="{FF2B5EF4-FFF2-40B4-BE49-F238E27FC236}">
                <a16:creationId xmlns:a16="http://schemas.microsoft.com/office/drawing/2014/main" id="{FF1294BD-21F3-CA69-0FA3-5A42F51EADE9}"/>
              </a:ext>
            </a:extLst>
          </p:cNvPr>
          <p:cNvPicPr>
            <a:picLocks noChangeAspect="1"/>
          </p:cNvPicPr>
          <p:nvPr/>
        </p:nvPicPr>
        <p:blipFill>
          <a:blip r:embed="rId8"/>
          <a:stretch>
            <a:fillRect/>
          </a:stretch>
        </p:blipFill>
        <p:spPr>
          <a:xfrm>
            <a:off x="3777030" y="4013948"/>
            <a:ext cx="3238952" cy="562053"/>
          </a:xfrm>
          <a:prstGeom prst="rect">
            <a:avLst/>
          </a:prstGeom>
        </p:spPr>
      </p:pic>
      <p:pic>
        <p:nvPicPr>
          <p:cNvPr id="18" name="Image 17">
            <a:extLst>
              <a:ext uri="{FF2B5EF4-FFF2-40B4-BE49-F238E27FC236}">
                <a16:creationId xmlns:a16="http://schemas.microsoft.com/office/drawing/2014/main" id="{B0661E94-04A9-2E14-5F8C-48DDB260E2B7}"/>
              </a:ext>
            </a:extLst>
          </p:cNvPr>
          <p:cNvPicPr>
            <a:picLocks noChangeAspect="1"/>
          </p:cNvPicPr>
          <p:nvPr/>
        </p:nvPicPr>
        <p:blipFill>
          <a:blip r:embed="rId9"/>
          <a:stretch>
            <a:fillRect/>
          </a:stretch>
        </p:blipFill>
        <p:spPr>
          <a:xfrm>
            <a:off x="3777030" y="4698822"/>
            <a:ext cx="1438476" cy="352474"/>
          </a:xfrm>
          <a:prstGeom prst="rect">
            <a:avLst/>
          </a:prstGeom>
        </p:spPr>
      </p:pic>
      <p:pic>
        <p:nvPicPr>
          <p:cNvPr id="20" name="Image 19">
            <a:extLst>
              <a:ext uri="{FF2B5EF4-FFF2-40B4-BE49-F238E27FC236}">
                <a16:creationId xmlns:a16="http://schemas.microsoft.com/office/drawing/2014/main" id="{554054D5-DD9E-391D-D88B-E11D083DE8D3}"/>
              </a:ext>
            </a:extLst>
          </p:cNvPr>
          <p:cNvPicPr>
            <a:picLocks noChangeAspect="1"/>
          </p:cNvPicPr>
          <p:nvPr/>
        </p:nvPicPr>
        <p:blipFill>
          <a:blip r:embed="rId10"/>
          <a:stretch>
            <a:fillRect/>
          </a:stretch>
        </p:blipFill>
        <p:spPr>
          <a:xfrm>
            <a:off x="3777030" y="5157149"/>
            <a:ext cx="3296110" cy="857370"/>
          </a:xfrm>
          <a:prstGeom prst="rect">
            <a:avLst/>
          </a:prstGeom>
        </p:spPr>
      </p:pic>
      <p:sp>
        <p:nvSpPr>
          <p:cNvPr id="21" name="Flèche : droite 20">
            <a:extLst>
              <a:ext uri="{FF2B5EF4-FFF2-40B4-BE49-F238E27FC236}">
                <a16:creationId xmlns:a16="http://schemas.microsoft.com/office/drawing/2014/main" id="{CB8372FA-2D14-30DE-7C7E-166C62E3ACD0}"/>
              </a:ext>
            </a:extLst>
          </p:cNvPr>
          <p:cNvSpPr/>
          <p:nvPr/>
        </p:nvSpPr>
        <p:spPr>
          <a:xfrm>
            <a:off x="7565366" y="3527818"/>
            <a:ext cx="655608" cy="24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6F0AD512-F509-1F44-7B4D-BB5014D64DF1}"/>
              </a:ext>
            </a:extLst>
          </p:cNvPr>
          <p:cNvSpPr txBox="1"/>
          <p:nvPr/>
        </p:nvSpPr>
        <p:spPr>
          <a:xfrm>
            <a:off x="8315864" y="3200094"/>
            <a:ext cx="3037936" cy="1077218"/>
          </a:xfrm>
          <a:prstGeom prst="rect">
            <a:avLst/>
          </a:prstGeom>
          <a:noFill/>
        </p:spPr>
        <p:txBody>
          <a:bodyPr wrap="square" rtlCol="0">
            <a:spAutoFit/>
          </a:bodyPr>
          <a:lstStyle/>
          <a:p>
            <a:r>
              <a:rPr lang="fr-FR" sz="1600" dirty="0">
                <a:solidFill>
                  <a:srgbClr val="FF0000"/>
                </a:solidFill>
              </a:rPr>
              <a:t>Solution analytique compliquée voire impossible = phénomène mal connu, mais possibilité de faire des simulations numériques</a:t>
            </a:r>
          </a:p>
        </p:txBody>
      </p:sp>
      <p:sp>
        <p:nvSpPr>
          <p:cNvPr id="23" name="Flèche : droite 22">
            <a:extLst>
              <a:ext uri="{FF2B5EF4-FFF2-40B4-BE49-F238E27FC236}">
                <a16:creationId xmlns:a16="http://schemas.microsoft.com/office/drawing/2014/main" id="{D2B6A201-E59F-9EA8-8F10-B1CE668A0B17}"/>
              </a:ext>
            </a:extLst>
          </p:cNvPr>
          <p:cNvSpPr/>
          <p:nvPr/>
        </p:nvSpPr>
        <p:spPr>
          <a:xfrm>
            <a:off x="7565366" y="5169615"/>
            <a:ext cx="655608" cy="24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24" name="ZoneTexte 23">
                <a:extLst>
                  <a:ext uri="{FF2B5EF4-FFF2-40B4-BE49-F238E27FC236}">
                    <a16:creationId xmlns:a16="http://schemas.microsoft.com/office/drawing/2014/main" id="{0D889666-9FEA-A7BA-9022-3E27387EBC83}"/>
                  </a:ext>
                </a:extLst>
              </p:cNvPr>
              <p:cNvSpPr txBox="1"/>
              <p:nvPr/>
            </p:nvSpPr>
            <p:spPr>
              <a:xfrm>
                <a:off x="8424413" y="4948496"/>
                <a:ext cx="2820838" cy="1815882"/>
              </a:xfrm>
              <a:prstGeom prst="rect">
                <a:avLst/>
              </a:prstGeom>
              <a:noFill/>
            </p:spPr>
            <p:txBody>
              <a:bodyPr wrap="square" rtlCol="0">
                <a:spAutoFit/>
              </a:bodyPr>
              <a:lstStyle/>
              <a:p>
                <a:r>
                  <a:rPr lang="fr-FR" sz="1600" dirty="0">
                    <a:solidFill>
                      <a:srgbClr val="FF0000"/>
                    </a:solidFill>
                  </a:rPr>
                  <a:t>Une fois passé </a:t>
                </a:r>
                <a14:m>
                  <m:oMath xmlns:m="http://schemas.openxmlformats.org/officeDocument/2006/math">
                    <m:r>
                      <a:rPr lang="fr-FR" sz="1600" b="0" i="1" smtClean="0">
                        <a:solidFill>
                          <a:srgbClr val="FF0000"/>
                        </a:solidFill>
                        <a:latin typeface="Cambria Math" panose="02040503050406030204" pitchFamily="18" charset="0"/>
                      </a:rPr>
                      <m:t>𝑟</m:t>
                    </m:r>
                    <m:r>
                      <a:rPr lang="fr-FR" sz="1600" b="0" i="1" smtClean="0">
                        <a:solidFill>
                          <a:srgbClr val="FF0000"/>
                        </a:solidFill>
                        <a:latin typeface="Cambria Math" panose="02040503050406030204" pitchFamily="18" charset="0"/>
                      </a:rPr>
                      <m:t>=2</m:t>
                    </m:r>
                    <m:r>
                      <a:rPr lang="fr-FR" sz="1600" b="0" i="1" smtClean="0">
                        <a:solidFill>
                          <a:srgbClr val="FF0000"/>
                        </a:solidFill>
                        <a:latin typeface="Cambria Math" panose="02040503050406030204" pitchFamily="18" charset="0"/>
                      </a:rPr>
                      <m:t>𝑀</m:t>
                    </m:r>
                  </m:oMath>
                </a14:m>
                <a:r>
                  <a:rPr lang="fr-FR" sz="1600" dirty="0">
                    <a:solidFill>
                      <a:srgbClr val="FF0000"/>
                    </a:solidFill>
                  </a:rPr>
                  <a:t>, la surface doit suivre une trajectoire de type lumière, ce qui impose </a:t>
                </a:r>
                <a14:m>
                  <m:oMath xmlns:m="http://schemas.openxmlformats.org/officeDocument/2006/math">
                    <m:r>
                      <a:rPr lang="fr-FR" sz="1600" b="0" i="1" smtClean="0">
                        <a:solidFill>
                          <a:srgbClr val="FF0000"/>
                        </a:solidFill>
                        <a:latin typeface="Cambria Math" panose="02040503050406030204" pitchFamily="18" charset="0"/>
                      </a:rPr>
                      <m:t>𝑑𝑟</m:t>
                    </m:r>
                    <m:r>
                      <a:rPr lang="fr-FR" sz="1600" b="0" i="1" smtClean="0">
                        <a:solidFill>
                          <a:srgbClr val="FF0000"/>
                        </a:solidFill>
                        <a:latin typeface="Cambria Math" panose="02040503050406030204" pitchFamily="18" charset="0"/>
                      </a:rPr>
                      <m:t>&lt;0</m:t>
                    </m:r>
                  </m:oMath>
                </a14:m>
                <a:r>
                  <a:rPr lang="fr-FR" sz="1600" dirty="0">
                    <a:solidFill>
                      <a:srgbClr val="FF0000"/>
                    </a:solidFill>
                  </a:rPr>
                  <a:t> et donc atteint </a:t>
                </a:r>
                <a14:m>
                  <m:oMath xmlns:m="http://schemas.openxmlformats.org/officeDocument/2006/math">
                    <m:r>
                      <a:rPr lang="fr-FR" sz="1600" b="0" i="1" smtClean="0">
                        <a:solidFill>
                          <a:srgbClr val="FF0000"/>
                        </a:solidFill>
                        <a:latin typeface="Cambria Math" panose="02040503050406030204" pitchFamily="18" charset="0"/>
                      </a:rPr>
                      <m:t>𝑟</m:t>
                    </m:r>
                    <m:r>
                      <a:rPr lang="fr-FR" sz="1600" b="0" i="1" smtClean="0">
                        <a:solidFill>
                          <a:srgbClr val="FF0000"/>
                        </a:solidFill>
                        <a:latin typeface="Cambria Math" panose="02040503050406030204" pitchFamily="18" charset="0"/>
                      </a:rPr>
                      <m:t>=0</m:t>
                    </m:r>
                  </m:oMath>
                </a14:m>
                <a:r>
                  <a:rPr lang="fr-FR" sz="1600" dirty="0">
                    <a:solidFill>
                      <a:srgbClr val="FF0000"/>
                    </a:solidFill>
                  </a:rPr>
                  <a:t>: Aucune pression ne peut empêcher l’étoile de finir dans la singularité !</a:t>
                </a:r>
              </a:p>
            </p:txBody>
          </p:sp>
        </mc:Choice>
        <mc:Fallback>
          <p:sp>
            <p:nvSpPr>
              <p:cNvPr id="24" name="ZoneTexte 23">
                <a:extLst>
                  <a:ext uri="{FF2B5EF4-FFF2-40B4-BE49-F238E27FC236}">
                    <a16:creationId xmlns:a16="http://schemas.microsoft.com/office/drawing/2014/main" id="{0D889666-9FEA-A7BA-9022-3E27387EBC83}"/>
                  </a:ext>
                </a:extLst>
              </p:cNvPr>
              <p:cNvSpPr txBox="1">
                <a:spLocks noRot="1" noChangeAspect="1" noMove="1" noResize="1" noEditPoints="1" noAdjustHandles="1" noChangeArrowheads="1" noChangeShapeType="1" noTextEdit="1"/>
              </p:cNvSpPr>
              <p:nvPr/>
            </p:nvSpPr>
            <p:spPr>
              <a:xfrm>
                <a:off x="8424413" y="4948496"/>
                <a:ext cx="2820838" cy="1815882"/>
              </a:xfrm>
              <a:prstGeom prst="rect">
                <a:avLst/>
              </a:prstGeom>
              <a:blipFill>
                <a:blip r:embed="rId11"/>
                <a:stretch>
                  <a:fillRect l="-1296" t="-1007" b="-3356"/>
                </a:stretch>
              </a:blipFill>
            </p:spPr>
            <p:txBody>
              <a:bodyPr/>
              <a:lstStyle/>
              <a:p>
                <a:r>
                  <a:rPr lang="fr-FR">
                    <a:noFill/>
                  </a:rPr>
                  <a:t> </a:t>
                </a:r>
              </a:p>
            </p:txBody>
          </p:sp>
        </mc:Fallback>
      </mc:AlternateContent>
      <p:pic>
        <p:nvPicPr>
          <p:cNvPr id="25" name="Picture 2">
            <a:extLst>
              <a:ext uri="{FF2B5EF4-FFF2-40B4-BE49-F238E27FC236}">
                <a16:creationId xmlns:a16="http://schemas.microsoft.com/office/drawing/2014/main" id="{447CD22A-DEE1-0DA9-B7F1-78E2D221644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6" name="ZoneTexte 25">
                <a:extLst>
                  <a:ext uri="{FF2B5EF4-FFF2-40B4-BE49-F238E27FC236}">
                    <a16:creationId xmlns:a16="http://schemas.microsoft.com/office/drawing/2014/main" id="{27117256-AF03-6429-0C09-6118C02FFBB0}"/>
                  </a:ext>
                </a:extLst>
              </p:cNvPr>
              <p:cNvSpPr txBox="1"/>
              <p:nvPr/>
            </p:nvSpPr>
            <p:spPr>
              <a:xfrm>
                <a:off x="543463" y="6147879"/>
                <a:ext cx="4491041" cy="615553"/>
              </a:xfrm>
              <a:prstGeom prst="rect">
                <a:avLst/>
              </a:prstGeom>
              <a:noFill/>
            </p:spPr>
            <p:txBody>
              <a:bodyPr wrap="square" rtlCol="0">
                <a:spAutoFit/>
              </a:bodyPr>
              <a:lstStyle/>
              <a:p>
                <a:r>
                  <a:rPr lang="fr-FR" sz="1600" dirty="0"/>
                  <a:t>‘ désigne une dérivé par rapport au nombre baryonique, </a:t>
                </a:r>
                <a14:m>
                  <m:oMath xmlns:m="http://schemas.openxmlformats.org/officeDocument/2006/math">
                    <m:acc>
                      <m:accPr>
                        <m:chr m:val="̇"/>
                        <m:ctrlPr>
                          <a:rPr lang="fr-FR" sz="1600" i="1" smtClean="0">
                            <a:latin typeface="Cambria Math" panose="02040503050406030204" pitchFamily="18" charset="0"/>
                          </a:rPr>
                        </m:ctrlPr>
                      </m:accPr>
                      <m:e/>
                    </m:acc>
                  </m:oMath>
                </a14:m>
                <a:r>
                  <a:rPr lang="fr-FR" dirty="0"/>
                  <a:t> par rapport au temps propre</a:t>
                </a:r>
              </a:p>
            </p:txBody>
          </p:sp>
        </mc:Choice>
        <mc:Fallback xmlns="">
          <p:sp>
            <p:nvSpPr>
              <p:cNvPr id="26" name="ZoneTexte 25">
                <a:extLst>
                  <a:ext uri="{FF2B5EF4-FFF2-40B4-BE49-F238E27FC236}">
                    <a16:creationId xmlns:a16="http://schemas.microsoft.com/office/drawing/2014/main" id="{27117256-AF03-6429-0C09-6118C02FFBB0}"/>
                  </a:ext>
                </a:extLst>
              </p:cNvPr>
              <p:cNvSpPr txBox="1">
                <a:spLocks noRot="1" noChangeAspect="1" noMove="1" noResize="1" noEditPoints="1" noAdjustHandles="1" noChangeArrowheads="1" noChangeShapeType="1" noTextEdit="1"/>
              </p:cNvSpPr>
              <p:nvPr/>
            </p:nvSpPr>
            <p:spPr>
              <a:xfrm>
                <a:off x="543463" y="6147879"/>
                <a:ext cx="4491041" cy="615553"/>
              </a:xfrm>
              <a:prstGeom prst="rect">
                <a:avLst/>
              </a:prstGeom>
              <a:blipFill>
                <a:blip r:embed="rId13"/>
                <a:stretch>
                  <a:fillRect l="-678" t="-3000" b="-17000"/>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 name="ZoneTexte 4">
                <a:extLst>
                  <a:ext uri="{FF2B5EF4-FFF2-40B4-BE49-F238E27FC236}">
                    <a16:creationId xmlns:a16="http://schemas.microsoft.com/office/drawing/2014/main" id="{5B59E8BB-9719-2BD1-ACF6-8C4B20AEB1F6}"/>
                  </a:ext>
                </a:extLst>
              </p:cNvPr>
              <p:cNvSpPr txBox="1"/>
              <p:nvPr/>
            </p:nvSpPr>
            <p:spPr>
              <a:xfrm>
                <a:off x="4949024" y="3511256"/>
                <a:ext cx="82596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r>
                        <a:rPr lang="fr-FR" b="0" i="1" smtClean="0">
                          <a:latin typeface="Cambria Math" panose="02040503050406030204" pitchFamily="18" charset="0"/>
                        </a:rPr>
                        <m:t>𝜅</m:t>
                      </m:r>
                      <m:sSup>
                        <m:sSupPr>
                          <m:ctrlPr>
                            <a:rPr lang="fr-FR" i="1" smtClean="0">
                              <a:latin typeface="Cambria Math" panose="02040503050406030204" pitchFamily="18" charset="0"/>
                            </a:rPr>
                          </m:ctrlPr>
                        </m:sSupPr>
                        <m:e>
                          <m:r>
                            <a:rPr lang="fr-FR" i="1" smtClean="0">
                              <a:latin typeface="Cambria Math" panose="02040503050406030204" pitchFamily="18" charset="0"/>
                              <a:ea typeface="Cambria Math" panose="02040503050406030204" pitchFamily="18" charset="0"/>
                            </a:rPr>
                            <m:t>𝜌</m:t>
                          </m:r>
                        </m:e>
                        <m:sup>
                          <m:r>
                            <a:rPr lang="fr-FR" i="1" smtClean="0">
                              <a:latin typeface="Cambria Math" panose="02040503050406030204" pitchFamily="18" charset="0"/>
                              <a:ea typeface="Cambria Math" panose="02040503050406030204" pitchFamily="18" charset="0"/>
                            </a:rPr>
                            <m:t>𝛾</m:t>
                          </m:r>
                        </m:sup>
                      </m:sSup>
                    </m:oMath>
                  </m:oMathPara>
                </a14:m>
                <a:endParaRPr lang="fr-FR" dirty="0"/>
              </a:p>
            </p:txBody>
          </p:sp>
        </mc:Choice>
        <mc:Fallback>
          <p:sp>
            <p:nvSpPr>
              <p:cNvPr id="5" name="ZoneTexte 4">
                <a:extLst>
                  <a:ext uri="{FF2B5EF4-FFF2-40B4-BE49-F238E27FC236}">
                    <a16:creationId xmlns:a16="http://schemas.microsoft.com/office/drawing/2014/main" id="{5B59E8BB-9719-2BD1-ACF6-8C4B20AEB1F6}"/>
                  </a:ext>
                </a:extLst>
              </p:cNvPr>
              <p:cNvSpPr txBox="1">
                <a:spLocks noRot="1" noChangeAspect="1" noMove="1" noResize="1" noEditPoints="1" noAdjustHandles="1" noChangeArrowheads="1" noChangeShapeType="1" noTextEdit="1"/>
              </p:cNvSpPr>
              <p:nvPr/>
            </p:nvSpPr>
            <p:spPr>
              <a:xfrm>
                <a:off x="4949024" y="3511256"/>
                <a:ext cx="825969" cy="369332"/>
              </a:xfrm>
              <a:prstGeom prst="rect">
                <a:avLst/>
              </a:prstGeom>
              <a:blipFill>
                <a:blip r:embed="rId14"/>
                <a:stretch>
                  <a:fillRect b="-4918"/>
                </a:stretch>
              </a:blipFill>
            </p:spPr>
            <p:txBody>
              <a:bodyPr/>
              <a:lstStyle/>
              <a:p>
                <a:r>
                  <a:rPr lang="fr-FR">
                    <a:noFill/>
                  </a:rPr>
                  <a:t> </a:t>
                </a:r>
              </a:p>
            </p:txBody>
          </p:sp>
        </mc:Fallback>
      </mc:AlternateContent>
    </p:spTree>
    <p:extLst>
      <p:ext uri="{BB962C8B-B14F-4D97-AF65-F5344CB8AC3E}">
        <p14:creationId xmlns:p14="http://schemas.microsoft.com/office/powerpoint/2010/main" val="1371818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3C3247-CFEC-9A50-66F4-37933C242E50}"/>
              </a:ext>
            </a:extLst>
          </p:cNvPr>
          <p:cNvSpPr>
            <a:spLocks noGrp="1"/>
          </p:cNvSpPr>
          <p:nvPr>
            <p:ph type="title"/>
          </p:nvPr>
        </p:nvSpPr>
        <p:spPr/>
        <p:txBody>
          <a:bodyPr>
            <a:normAutofit/>
          </a:bodyPr>
          <a:lstStyle/>
          <a:p>
            <a:r>
              <a:rPr lang="fr-FR" sz="4000" dirty="0"/>
              <a:t>Annexe: Diagramme de plongement</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47BA419-0738-58FA-ED10-51F7B78D78C0}"/>
                  </a:ext>
                </a:extLst>
              </p:cNvPr>
              <p:cNvSpPr>
                <a:spLocks noGrp="1"/>
              </p:cNvSpPr>
              <p:nvPr>
                <p:ph idx="1"/>
              </p:nvPr>
            </p:nvSpPr>
            <p:spPr>
              <a:xfrm>
                <a:off x="613913" y="1911890"/>
                <a:ext cx="10515600" cy="4351338"/>
              </a:xfrm>
            </p:spPr>
            <p:txBody>
              <a:bodyPr>
                <a:normAutofit/>
              </a:bodyPr>
              <a:lstStyle/>
              <a:p>
                <a:r>
                  <a:rPr lang="fr-FR" sz="1600" dirty="0"/>
                  <a:t>Un diagramme de plongement est un diagramme qui permet de « visualiser » la courbure de l’espace-temps.</a:t>
                </a:r>
              </a:p>
              <a:p>
                <a:r>
                  <a:rPr lang="fr-FR" sz="1600" dirty="0"/>
                  <a:t>En considérant </a:t>
                </a:r>
                <a14:m>
                  <m:oMath xmlns:m="http://schemas.openxmlformats.org/officeDocument/2006/math">
                    <m:r>
                      <a:rPr lang="fr-FR" sz="1600" b="0" i="1" smtClean="0">
                        <a:latin typeface="Cambria Math" panose="02040503050406030204" pitchFamily="18" charset="0"/>
                      </a:rPr>
                      <m:t>𝑡</m:t>
                    </m:r>
                    <m:r>
                      <a:rPr lang="fr-FR" sz="1600" b="0" i="1" smtClean="0">
                        <a:latin typeface="Cambria Math" panose="02040503050406030204" pitchFamily="18" charset="0"/>
                      </a:rPr>
                      <m:t>=</m:t>
                    </m:r>
                    <m:r>
                      <a:rPr lang="fr-FR" sz="1600" b="0" i="1" smtClean="0">
                        <a:latin typeface="Cambria Math" panose="02040503050406030204" pitchFamily="18" charset="0"/>
                      </a:rPr>
                      <m:t>𝑐𝑠𝑡𝑒</m:t>
                    </m:r>
                  </m:oMath>
                </a14:m>
                <a:r>
                  <a:rPr lang="fr-FR" sz="1600" dirty="0"/>
                  <a:t> et </a:t>
                </a:r>
                <a14:m>
                  <m:oMath xmlns:m="http://schemas.openxmlformats.org/officeDocument/2006/math">
                    <m:r>
                      <a:rPr lang="fr-FR" sz="1600" i="1" smtClean="0">
                        <a:latin typeface="Cambria Math" panose="02040503050406030204" pitchFamily="18" charset="0"/>
                        <a:ea typeface="Cambria Math" panose="02040503050406030204" pitchFamily="18" charset="0"/>
                      </a:rPr>
                      <m:t>𝜃</m:t>
                    </m:r>
                    <m:r>
                      <a:rPr lang="fr-FR" sz="1600" b="0" i="1" smtClean="0">
                        <a:latin typeface="Cambria Math" panose="02040503050406030204" pitchFamily="18" charset="0"/>
                        <a:ea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𝜋</m:t>
                        </m:r>
                      </m:num>
                      <m:den>
                        <m:r>
                          <a:rPr lang="fr-FR" sz="1600" b="0" i="1" smtClean="0">
                            <a:latin typeface="Cambria Math" panose="02040503050406030204" pitchFamily="18" charset="0"/>
                            <a:ea typeface="Cambria Math" panose="02040503050406030204" pitchFamily="18" charset="0"/>
                          </a:rPr>
                          <m:t>2</m:t>
                        </m:r>
                      </m:den>
                    </m:f>
                  </m:oMath>
                </a14:m>
                <a:r>
                  <a:rPr lang="fr-FR" sz="1600" dirty="0"/>
                  <a:t>, la métrique s’écrit </a:t>
                </a:r>
                <a14:m>
                  <m:oMath xmlns:m="http://schemas.openxmlformats.org/officeDocument/2006/math">
                    <m:r>
                      <a:rPr lang="fr-FR" sz="1600" b="0" i="1" smtClean="0">
                        <a:latin typeface="Cambria Math" panose="02040503050406030204" pitchFamily="18" charset="0"/>
                      </a:rPr>
                      <m:t>𝑑</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𝑠</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m:t>
                    </m:r>
                    <m:r>
                      <a:rPr lang="fr-FR" sz="1600" b="0" i="1" smtClean="0">
                        <a:latin typeface="Cambria Math" panose="02040503050406030204" pitchFamily="18" charset="0"/>
                      </a:rPr>
                      <m:t>𝑓</m:t>
                    </m:r>
                    <m:d>
                      <m:dPr>
                        <m:ctrlPr>
                          <a:rPr lang="fr-FR" sz="1600" b="0" i="1" smtClean="0">
                            <a:latin typeface="Cambria Math" panose="02040503050406030204" pitchFamily="18" charset="0"/>
                          </a:rPr>
                        </m:ctrlPr>
                      </m:dPr>
                      <m:e>
                        <m:r>
                          <a:rPr lang="fr-FR" sz="1600" b="0" i="1" smtClean="0">
                            <a:latin typeface="Cambria Math" panose="02040503050406030204" pitchFamily="18" charset="0"/>
                          </a:rPr>
                          <m:t>𝑟</m:t>
                        </m:r>
                      </m:e>
                    </m:d>
                    <m:r>
                      <a:rPr lang="fr-FR" sz="1600" b="0" i="1" smtClean="0">
                        <a:latin typeface="Cambria Math" panose="02040503050406030204" pitchFamily="18" charset="0"/>
                      </a:rPr>
                      <m:t>𝑑</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𝑟</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𝑟</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𝑑</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𝜙</m:t>
                        </m:r>
                      </m:e>
                      <m:sup>
                        <m:r>
                          <a:rPr lang="fr-FR" sz="1600" b="0" i="1" smtClean="0">
                            <a:latin typeface="Cambria Math" panose="02040503050406030204" pitchFamily="18" charset="0"/>
                            <a:ea typeface="Cambria Math" panose="02040503050406030204" pitchFamily="18" charset="0"/>
                          </a:rPr>
                          <m:t>2</m:t>
                        </m:r>
                      </m:sup>
                    </m:sSup>
                  </m:oMath>
                </a14:m>
                <a:endParaRPr lang="fr-FR" sz="1600" dirty="0"/>
              </a:p>
              <a:p>
                <a:r>
                  <a:rPr lang="fr-FR" sz="1600" dirty="0"/>
                  <a:t>On cherche à trouver cette métrique come métrique induite sur l’espace Euclidien </a:t>
                </a:r>
                <a14:m>
                  <m:oMath xmlns:m="http://schemas.openxmlformats.org/officeDocument/2006/math">
                    <m:sSup>
                      <m:sSupPr>
                        <m:ctrlPr>
                          <a:rPr lang="fr-FR" sz="1600" b="0" i="1" smtClean="0">
                            <a:latin typeface="Cambria Math" panose="02040503050406030204" pitchFamily="18" charset="0"/>
                            <a:ea typeface="Cambria Math" panose="02040503050406030204" pitchFamily="18" charset="0"/>
                          </a:rPr>
                        </m:ctrlPr>
                      </m:sSupPr>
                      <m:e>
                        <m:r>
                          <a:rPr lang="fr-FR" sz="1600" i="1" smtClean="0">
                            <a:latin typeface="Cambria Math" panose="02040503050406030204" pitchFamily="18" charset="0"/>
                            <a:ea typeface="Cambria Math" panose="02040503050406030204" pitchFamily="18" charset="0"/>
                          </a:rPr>
                          <m:t>𝔼</m:t>
                        </m:r>
                      </m:e>
                      <m:sup>
                        <m:r>
                          <a:rPr lang="fr-FR" sz="1600" b="0" i="1" smtClean="0">
                            <a:latin typeface="Cambria Math" panose="02040503050406030204" pitchFamily="18" charset="0"/>
                            <a:ea typeface="Cambria Math" panose="02040503050406030204" pitchFamily="18" charset="0"/>
                          </a:rPr>
                          <m:t>3</m:t>
                        </m:r>
                      </m:sup>
                    </m:sSup>
                  </m:oMath>
                </a14:m>
                <a:r>
                  <a:rPr lang="fr-FR" sz="1600" dirty="0"/>
                  <a:t>. En utilisant les coordonnées cylindriques, on cherche </a:t>
                </a:r>
                <a14:m>
                  <m:oMath xmlns:m="http://schemas.openxmlformats.org/officeDocument/2006/math">
                    <m:r>
                      <a:rPr lang="fr-FR" sz="1600" b="0" i="1" smtClean="0">
                        <a:latin typeface="Cambria Math" panose="02040503050406030204" pitchFamily="18" charset="0"/>
                      </a:rPr>
                      <m:t>𝑧</m:t>
                    </m:r>
                    <m:r>
                      <a:rPr lang="fr-FR" sz="1600" b="0" i="1" smtClean="0">
                        <a:latin typeface="Cambria Math" panose="02040503050406030204" pitchFamily="18" charset="0"/>
                      </a:rPr>
                      <m:t>(</m:t>
                    </m:r>
                    <m:r>
                      <a:rPr lang="fr-FR" sz="1600" b="0" i="1" smtClean="0">
                        <a:latin typeface="Cambria Math" panose="02040503050406030204" pitchFamily="18" charset="0"/>
                      </a:rPr>
                      <m:t>𝑟</m:t>
                    </m:r>
                    <m:r>
                      <a:rPr lang="fr-FR" sz="1600" b="0" i="1" smtClean="0">
                        <a:latin typeface="Cambria Math" panose="02040503050406030204" pitchFamily="18" charset="0"/>
                      </a:rPr>
                      <m:t>)</m:t>
                    </m:r>
                  </m:oMath>
                </a14:m>
                <a:r>
                  <a:rPr lang="fr-FR" sz="1600" dirty="0"/>
                  <a:t> tel que l’on retrouve la métrique précédente.</a:t>
                </a:r>
              </a:p>
              <a:p>
                <a:r>
                  <a:rPr lang="fr-FR" sz="1600" dirty="0"/>
                  <a:t>On a alors l’égalité: </a:t>
                </a:r>
                <a14:m>
                  <m:oMath xmlns:m="http://schemas.openxmlformats.org/officeDocument/2006/math">
                    <m:r>
                      <a:rPr lang="fr-FR" sz="1600" b="0" i="1" smtClean="0">
                        <a:latin typeface="Cambria Math" panose="02040503050406030204" pitchFamily="18" charset="0"/>
                      </a:rPr>
                      <m:t>𝑑</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𝑟</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𝑟</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𝑑</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𝜙</m:t>
                        </m:r>
                      </m:e>
                      <m:sup>
                        <m:r>
                          <a:rPr lang="fr-FR" sz="1600" b="0" i="1" smtClean="0">
                            <a:latin typeface="Cambria Math" panose="02040503050406030204" pitchFamily="18" charset="0"/>
                            <a:ea typeface="Cambria Math" panose="02040503050406030204" pitchFamily="18" charset="0"/>
                          </a:rPr>
                          <m:t>2</m:t>
                        </m:r>
                      </m:sup>
                    </m:sSup>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𝑑</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𝑧</m:t>
                        </m:r>
                      </m:e>
                      <m:sup>
                        <m:r>
                          <a:rPr lang="fr-FR" sz="1600" b="0" i="1" smtClean="0">
                            <a:latin typeface="Cambria Math" panose="02040503050406030204" pitchFamily="18" charset="0"/>
                            <a:ea typeface="Cambria Math" panose="02040503050406030204" pitchFamily="18" charset="0"/>
                          </a:rPr>
                          <m:t>2</m:t>
                        </m:r>
                      </m:sup>
                    </m:sSup>
                    <m:r>
                      <a:rPr lang="fr-FR" sz="1600" b="0" i="1" smtClean="0">
                        <a:latin typeface="Cambria Math" panose="02040503050406030204" pitchFamily="18" charset="0"/>
                        <a:ea typeface="Cambria Math" panose="02040503050406030204" pitchFamily="18" charset="0"/>
                      </a:rPr>
                      <m:t>=</m:t>
                    </m:r>
                    <m:d>
                      <m:dPr>
                        <m:ctrlPr>
                          <a:rPr lang="fr-FR" sz="1600" b="0" i="1" smtClean="0">
                            <a:latin typeface="Cambria Math" panose="02040503050406030204" pitchFamily="18" charset="0"/>
                            <a:ea typeface="Cambria Math" panose="02040503050406030204" pitchFamily="18" charset="0"/>
                          </a:rPr>
                        </m:ctrlPr>
                      </m:dPr>
                      <m:e>
                        <m:r>
                          <a:rPr lang="fr-FR" sz="1600" b="0" i="1" smtClean="0">
                            <a:latin typeface="Cambria Math" panose="02040503050406030204" pitchFamily="18" charset="0"/>
                            <a:ea typeface="Cambria Math" panose="02040503050406030204" pitchFamily="18" charset="0"/>
                          </a:rPr>
                          <m:t>1+</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𝑧</m:t>
                            </m:r>
                          </m:e>
                          <m:sup>
                            <m:r>
                              <a:rPr lang="fr-FR" sz="1600" b="0" i="1" smtClean="0">
                                <a:latin typeface="Cambria Math" panose="02040503050406030204" pitchFamily="18" charset="0"/>
                                <a:ea typeface="Cambria Math" panose="02040503050406030204" pitchFamily="18" charset="0"/>
                              </a:rPr>
                              <m:t>′2</m:t>
                            </m:r>
                          </m:sup>
                        </m:sSup>
                      </m:e>
                    </m:d>
                    <m:r>
                      <a:rPr lang="fr-FR" sz="1600" b="0" i="1" smtClean="0">
                        <a:latin typeface="Cambria Math" panose="02040503050406030204" pitchFamily="18" charset="0"/>
                        <a:ea typeface="Cambria Math" panose="02040503050406030204" pitchFamily="18" charset="0"/>
                      </a:rPr>
                      <m:t>𝑑</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r>
                      <a:rPr lang="fr-FR" sz="1600" b="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r>
                      <a:rPr lang="fr-FR" sz="1600" b="0" i="1" smtClean="0">
                        <a:latin typeface="Cambria Math" panose="02040503050406030204" pitchFamily="18" charset="0"/>
                        <a:ea typeface="Cambria Math" panose="02040503050406030204" pitchFamily="18" charset="0"/>
                      </a:rPr>
                      <m:t>𝑑</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𝜙</m:t>
                        </m:r>
                      </m:e>
                      <m:sup>
                        <m:r>
                          <a:rPr lang="fr-FR" sz="1600" b="0" i="1" smtClean="0">
                            <a:latin typeface="Cambria Math" panose="02040503050406030204" pitchFamily="18" charset="0"/>
                            <a:ea typeface="Cambria Math" panose="02040503050406030204" pitchFamily="18" charset="0"/>
                          </a:rPr>
                          <m:t>2</m:t>
                        </m:r>
                      </m:sup>
                    </m:sSup>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𝑓</m:t>
                    </m:r>
                    <m:d>
                      <m:dPr>
                        <m:ctrlPr>
                          <a:rPr lang="fr-FR" sz="1600" b="0" i="1" smtClean="0">
                            <a:latin typeface="Cambria Math" panose="02040503050406030204" pitchFamily="18" charset="0"/>
                            <a:ea typeface="Cambria Math" panose="02040503050406030204" pitchFamily="18" charset="0"/>
                          </a:rPr>
                        </m:ctrlPr>
                      </m:dPr>
                      <m:e>
                        <m:r>
                          <a:rPr lang="fr-FR" sz="1600" b="0" i="1" smtClean="0">
                            <a:latin typeface="Cambria Math" panose="02040503050406030204" pitchFamily="18" charset="0"/>
                            <a:ea typeface="Cambria Math" panose="02040503050406030204" pitchFamily="18" charset="0"/>
                          </a:rPr>
                          <m:t>𝑟</m:t>
                        </m:r>
                      </m:e>
                    </m:d>
                    <m:r>
                      <a:rPr lang="fr-FR" sz="1600" b="0" i="1" smtClean="0">
                        <a:latin typeface="Cambria Math" panose="02040503050406030204" pitchFamily="18" charset="0"/>
                        <a:ea typeface="Cambria Math" panose="02040503050406030204" pitchFamily="18" charset="0"/>
                      </a:rPr>
                      <m:t>𝑑</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r>
                      <a:rPr lang="fr-FR" sz="1600" b="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r>
                      <a:rPr lang="fr-FR" sz="1600" b="0" i="1" smtClean="0">
                        <a:latin typeface="Cambria Math" panose="02040503050406030204" pitchFamily="18" charset="0"/>
                        <a:ea typeface="Cambria Math" panose="02040503050406030204" pitchFamily="18" charset="0"/>
                      </a:rPr>
                      <m:t>𝑑</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𝜙</m:t>
                        </m:r>
                      </m:e>
                      <m:sup>
                        <m:r>
                          <a:rPr lang="fr-FR" sz="1600" b="0" i="1" smtClean="0">
                            <a:latin typeface="Cambria Math" panose="02040503050406030204" pitchFamily="18" charset="0"/>
                            <a:ea typeface="Cambria Math" panose="02040503050406030204" pitchFamily="18" charset="0"/>
                          </a:rPr>
                          <m:t>2</m:t>
                        </m:r>
                      </m:sup>
                    </m:sSup>
                  </m:oMath>
                </a14:m>
                <a:endParaRPr lang="fr-FR" sz="1600" dirty="0"/>
              </a:p>
              <a:p>
                <a:r>
                  <a:rPr lang="fr-FR" sz="1600" dirty="0"/>
                  <a:t>On doit donc avoir </a:t>
                </a:r>
                <a14:m>
                  <m:oMath xmlns:m="http://schemas.openxmlformats.org/officeDocument/2006/math">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𝑧</m:t>
                        </m:r>
                      </m:e>
                      <m:sup>
                        <m:r>
                          <a:rPr lang="fr-FR" sz="1600" b="0" i="1" smtClean="0">
                            <a:latin typeface="Cambria Math" panose="02040503050406030204" pitchFamily="18" charset="0"/>
                          </a:rPr>
                          <m:t>′</m:t>
                        </m:r>
                      </m:sup>
                    </m:sSup>
                    <m:r>
                      <a:rPr lang="fr-FR" sz="1600" b="0" i="1" smtClean="0">
                        <a:latin typeface="Cambria Math" panose="02040503050406030204" pitchFamily="18" charset="0"/>
                      </a:rPr>
                      <m:t>=</m:t>
                    </m:r>
                    <m:r>
                      <a:rPr lang="fr-FR" sz="1600" b="0" i="1" smtClean="0">
                        <a:latin typeface="Cambria Math" panose="02040503050406030204" pitchFamily="18" charset="0"/>
                      </a:rPr>
                      <m:t>𝑓</m:t>
                    </m:r>
                    <m:d>
                      <m:dPr>
                        <m:ctrlPr>
                          <a:rPr lang="fr-FR" sz="1600" b="0" i="1" smtClean="0">
                            <a:latin typeface="Cambria Math" panose="02040503050406030204" pitchFamily="18" charset="0"/>
                          </a:rPr>
                        </m:ctrlPr>
                      </m:dPr>
                      <m:e>
                        <m:r>
                          <a:rPr lang="fr-FR" sz="1600" b="0" i="1" smtClean="0">
                            <a:latin typeface="Cambria Math" panose="02040503050406030204" pitchFamily="18" charset="0"/>
                          </a:rPr>
                          <m:t>𝑟</m:t>
                        </m:r>
                      </m:e>
                    </m:d>
                    <m:r>
                      <a:rPr lang="fr-FR" sz="1600" b="0" i="1" smtClean="0">
                        <a:latin typeface="Cambria Math" panose="02040503050406030204" pitchFamily="18" charset="0"/>
                      </a:rPr>
                      <m:t>−1</m:t>
                    </m:r>
                  </m:oMath>
                </a14:m>
                <a:r>
                  <a:rPr lang="fr-FR" sz="1600" dirty="0"/>
                  <a:t> et donc pour </a:t>
                </a:r>
                <a14:m>
                  <m:oMath xmlns:m="http://schemas.openxmlformats.org/officeDocument/2006/math">
                    <m:r>
                      <a:rPr lang="fr-FR" sz="1600" b="0" i="1" smtClean="0">
                        <a:latin typeface="Cambria Math" panose="02040503050406030204" pitchFamily="18" charset="0"/>
                      </a:rPr>
                      <m:t>𝑓</m:t>
                    </m:r>
                    <m:d>
                      <m:dPr>
                        <m:ctrlPr>
                          <a:rPr lang="fr-FR" sz="1600" b="0" i="1" smtClean="0">
                            <a:latin typeface="Cambria Math" panose="02040503050406030204" pitchFamily="18" charset="0"/>
                          </a:rPr>
                        </m:ctrlPr>
                      </m:dPr>
                      <m:e>
                        <m:r>
                          <a:rPr lang="fr-FR" sz="1600" b="0" i="1" smtClean="0">
                            <a:latin typeface="Cambria Math" panose="02040503050406030204" pitchFamily="18" charset="0"/>
                          </a:rPr>
                          <m:t>𝑟</m:t>
                        </m:r>
                      </m:e>
                    </m:d>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d>
                          <m:dPr>
                            <m:ctrlPr>
                              <a:rPr lang="fr-FR" sz="1600" b="0" i="1" smtClean="0">
                                <a:latin typeface="Cambria Math" panose="02040503050406030204" pitchFamily="18" charset="0"/>
                              </a:rPr>
                            </m:ctrlPr>
                          </m:dPr>
                          <m:e>
                            <m:r>
                              <a:rPr lang="fr-FR" sz="1600" b="0" i="1" smtClean="0">
                                <a:latin typeface="Cambria Math" panose="02040503050406030204" pitchFamily="18" charset="0"/>
                              </a:rPr>
                              <m:t>1−</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2</m:t>
                                </m:r>
                                <m:r>
                                  <a:rPr lang="fr-FR" sz="1600" b="0" i="1" smtClean="0">
                                    <a:latin typeface="Cambria Math" panose="02040503050406030204" pitchFamily="18" charset="0"/>
                                  </a:rPr>
                                  <m:t>𝑀</m:t>
                                </m:r>
                              </m:num>
                              <m:den>
                                <m:r>
                                  <a:rPr lang="fr-FR" sz="1600" b="0" i="1" smtClean="0">
                                    <a:latin typeface="Cambria Math" panose="02040503050406030204" pitchFamily="18" charset="0"/>
                                  </a:rPr>
                                  <m:t>𝑟</m:t>
                                </m:r>
                              </m:den>
                            </m:f>
                          </m:e>
                        </m:d>
                      </m:e>
                      <m:sup>
                        <m:r>
                          <a:rPr lang="fr-FR" sz="1600" b="0" i="1" smtClean="0">
                            <a:latin typeface="Cambria Math" panose="02040503050406030204" pitchFamily="18" charset="0"/>
                          </a:rPr>
                          <m:t>−1</m:t>
                        </m:r>
                      </m:sup>
                    </m:sSup>
                    <m:r>
                      <a:rPr lang="fr-FR" sz="1600" b="0" i="1" smtClean="0">
                        <a:latin typeface="Cambria Math" panose="02040503050406030204" pitchFamily="18" charset="0"/>
                      </a:rPr>
                      <m:t>, </m:t>
                    </m:r>
                  </m:oMath>
                </a14:m>
                <a:r>
                  <a:rPr lang="fr-FR" sz="1600" dirty="0"/>
                  <a:t>on obtient:      </a:t>
                </a:r>
                <a14:m>
                  <m:oMath xmlns:m="http://schemas.openxmlformats.org/officeDocument/2006/math">
                    <m:r>
                      <a:rPr lang="fr-FR" sz="1600" b="0" i="1" smtClean="0">
                        <a:solidFill>
                          <a:srgbClr val="FF0000"/>
                        </a:solidFill>
                        <a:latin typeface="Cambria Math" panose="02040503050406030204" pitchFamily="18" charset="0"/>
                      </a:rPr>
                      <m:t>𝑧</m:t>
                    </m:r>
                    <m:d>
                      <m:dPr>
                        <m:ctrlPr>
                          <a:rPr lang="fr-FR" sz="1600" b="0" i="1" smtClean="0">
                            <a:solidFill>
                              <a:srgbClr val="FF0000"/>
                            </a:solidFill>
                            <a:latin typeface="Cambria Math" panose="02040503050406030204" pitchFamily="18" charset="0"/>
                          </a:rPr>
                        </m:ctrlPr>
                      </m:dPr>
                      <m:e>
                        <m:r>
                          <a:rPr lang="fr-FR" sz="1600" b="0" i="1" smtClean="0">
                            <a:solidFill>
                              <a:srgbClr val="FF0000"/>
                            </a:solidFill>
                            <a:latin typeface="Cambria Math" panose="02040503050406030204" pitchFamily="18" charset="0"/>
                          </a:rPr>
                          <m:t>𝑟</m:t>
                        </m:r>
                      </m:e>
                    </m:d>
                    <m:r>
                      <a:rPr lang="fr-FR" sz="1600" b="0" i="1" smtClean="0">
                        <a:solidFill>
                          <a:srgbClr val="FF0000"/>
                        </a:solidFill>
                        <a:latin typeface="Cambria Math" panose="02040503050406030204" pitchFamily="18" charset="0"/>
                      </a:rPr>
                      <m:t>=</m:t>
                    </m:r>
                    <m:r>
                      <a:rPr lang="fr-FR" sz="1600" b="0" i="1" smtClean="0">
                        <a:solidFill>
                          <a:srgbClr val="FF0000"/>
                        </a:solidFill>
                        <a:latin typeface="Cambria Math" panose="02040503050406030204" pitchFamily="18" charset="0"/>
                      </a:rPr>
                      <m:t>𝑎</m:t>
                    </m:r>
                    <m:r>
                      <a:rPr lang="fr-FR" sz="1600" b="0" i="1" smtClean="0">
                        <a:solidFill>
                          <a:srgbClr val="FF0000"/>
                        </a:solidFill>
                        <a:latin typeface="Cambria Math" panose="02040503050406030204" pitchFamily="18" charset="0"/>
                      </a:rPr>
                      <m:t>+2</m:t>
                    </m:r>
                    <m:rad>
                      <m:radPr>
                        <m:degHide m:val="on"/>
                        <m:ctrlPr>
                          <a:rPr lang="fr-FR" sz="1600" b="0" i="1" smtClean="0">
                            <a:solidFill>
                              <a:srgbClr val="FF0000"/>
                            </a:solidFill>
                            <a:latin typeface="Cambria Math" panose="02040503050406030204" pitchFamily="18" charset="0"/>
                          </a:rPr>
                        </m:ctrlPr>
                      </m:radPr>
                      <m:deg/>
                      <m:e>
                        <m:r>
                          <a:rPr lang="fr-FR" sz="1600" b="0" i="1" smtClean="0">
                            <a:solidFill>
                              <a:srgbClr val="FF0000"/>
                            </a:solidFill>
                            <a:latin typeface="Cambria Math" panose="02040503050406030204" pitchFamily="18" charset="0"/>
                          </a:rPr>
                          <m:t>2</m:t>
                        </m:r>
                        <m:r>
                          <a:rPr lang="fr-FR" sz="1600" b="0" i="1" smtClean="0">
                            <a:solidFill>
                              <a:srgbClr val="FF0000"/>
                            </a:solidFill>
                            <a:latin typeface="Cambria Math" panose="02040503050406030204" pitchFamily="18" charset="0"/>
                          </a:rPr>
                          <m:t>𝑀</m:t>
                        </m:r>
                      </m:e>
                    </m:rad>
                    <m:rad>
                      <m:radPr>
                        <m:degHide m:val="on"/>
                        <m:ctrlPr>
                          <a:rPr lang="fr-FR" sz="1600" b="0" i="1" smtClean="0">
                            <a:solidFill>
                              <a:srgbClr val="FF0000"/>
                            </a:solidFill>
                            <a:latin typeface="Cambria Math" panose="02040503050406030204" pitchFamily="18" charset="0"/>
                          </a:rPr>
                        </m:ctrlPr>
                      </m:radPr>
                      <m:deg/>
                      <m:e>
                        <m:r>
                          <a:rPr lang="fr-FR" sz="1600" b="0" i="1" smtClean="0">
                            <a:solidFill>
                              <a:srgbClr val="FF0000"/>
                            </a:solidFill>
                            <a:latin typeface="Cambria Math" panose="02040503050406030204" pitchFamily="18" charset="0"/>
                          </a:rPr>
                          <m:t>𝑟</m:t>
                        </m:r>
                        <m:r>
                          <a:rPr lang="fr-FR" sz="1600" b="0" i="1" smtClean="0">
                            <a:solidFill>
                              <a:srgbClr val="FF0000"/>
                            </a:solidFill>
                            <a:latin typeface="Cambria Math" panose="02040503050406030204" pitchFamily="18" charset="0"/>
                          </a:rPr>
                          <m:t>−2</m:t>
                        </m:r>
                        <m:r>
                          <a:rPr lang="fr-FR" sz="1600" b="0" i="1" smtClean="0">
                            <a:solidFill>
                              <a:srgbClr val="FF0000"/>
                            </a:solidFill>
                            <a:latin typeface="Cambria Math" panose="02040503050406030204" pitchFamily="18" charset="0"/>
                          </a:rPr>
                          <m:t>𝑀</m:t>
                        </m:r>
                      </m:e>
                    </m:rad>
                  </m:oMath>
                </a14:m>
                <a:endParaRPr lang="fr-FR" sz="1600" dirty="0"/>
              </a:p>
            </p:txBody>
          </p:sp>
        </mc:Choice>
        <mc:Fallback xmlns="">
          <p:sp>
            <p:nvSpPr>
              <p:cNvPr id="3" name="Espace réservé du contenu 2">
                <a:extLst>
                  <a:ext uri="{FF2B5EF4-FFF2-40B4-BE49-F238E27FC236}">
                    <a16:creationId xmlns:a16="http://schemas.microsoft.com/office/drawing/2014/main" id="{F47BA419-0738-58FA-ED10-51F7B78D78C0}"/>
                  </a:ext>
                </a:extLst>
              </p:cNvPr>
              <p:cNvSpPr>
                <a:spLocks noGrp="1" noRot="1" noChangeAspect="1" noMove="1" noResize="1" noEditPoints="1" noAdjustHandles="1" noChangeArrowheads="1" noChangeShapeType="1" noTextEdit="1"/>
              </p:cNvSpPr>
              <p:nvPr>
                <p:ph idx="1"/>
              </p:nvPr>
            </p:nvSpPr>
            <p:spPr>
              <a:xfrm>
                <a:off x="613913" y="1911890"/>
                <a:ext cx="10515600" cy="4351338"/>
              </a:xfrm>
              <a:blipFill>
                <a:blip r:embed="rId2"/>
                <a:stretch>
                  <a:fillRect l="-232" t="-982"/>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47BF1738-14D4-6071-5C1C-CA0D57E1C22B}"/>
              </a:ext>
            </a:extLst>
          </p:cNvPr>
          <p:cNvSpPr>
            <a:spLocks noGrp="1"/>
          </p:cNvSpPr>
          <p:nvPr>
            <p:ph type="sldNum" sz="quarter" idx="12"/>
          </p:nvPr>
        </p:nvSpPr>
        <p:spPr/>
        <p:txBody>
          <a:bodyPr/>
          <a:lstStyle/>
          <a:p>
            <a:fld id="{411337BD-8729-4B86-971D-796032AB9CDE}" type="slidenum">
              <a:rPr lang="fr-FR" smtClean="0"/>
              <a:t>28</a:t>
            </a:fld>
            <a:endParaRPr lang="fr-FR"/>
          </a:p>
        </p:txBody>
      </p:sp>
      <p:pic>
        <p:nvPicPr>
          <p:cNvPr id="5" name="Picture 2">
            <a:extLst>
              <a:ext uri="{FF2B5EF4-FFF2-40B4-BE49-F238E27FC236}">
                <a16:creationId xmlns:a16="http://schemas.microsoft.com/office/drawing/2014/main" id="{0084D68D-814B-2877-23A2-DC5EF737A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4104"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8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7A31DA-F058-2067-CDA6-A6CB7A6607C0}"/>
              </a:ext>
            </a:extLst>
          </p:cNvPr>
          <p:cNvSpPr>
            <a:spLocks noGrp="1"/>
          </p:cNvSpPr>
          <p:nvPr>
            <p:ph type="title"/>
          </p:nvPr>
        </p:nvSpPr>
        <p:spPr/>
        <p:txBody>
          <a:bodyPr/>
          <a:lstStyle/>
          <a:p>
            <a:pPr algn="ctr"/>
            <a:r>
              <a:rPr lang="fr-FR" b="1" u="sng" dirty="0"/>
              <a:t>Introduction et notations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37B666E-C16C-63E7-486F-0AE512E71DAC}"/>
                  </a:ext>
                </a:extLst>
              </p:cNvPr>
              <p:cNvSpPr>
                <a:spLocks noGrp="1"/>
              </p:cNvSpPr>
              <p:nvPr>
                <p:ph idx="1"/>
              </p:nvPr>
            </p:nvSpPr>
            <p:spPr/>
            <p:txBody>
              <a:bodyPr>
                <a:normAutofit/>
              </a:bodyPr>
              <a:lstStyle/>
              <a:p>
                <a:r>
                  <a:rPr lang="fr-FR" sz="1800" dirty="0"/>
                  <a:t>Etude de l’effondrement d’une étoile: Etoile en fin de vie arrive au bout du combustible qui la maintient à l’équilibre hydrostatique et s’effondre. </a:t>
                </a:r>
              </a:p>
              <a:p>
                <a:r>
                  <a:rPr lang="fr-FR" sz="1800" dirty="0"/>
                  <a:t>On ne considère ici que le cas où l’étoile devient un trou noir, c’est-à-dire où son rayon devient inférieur à son rayon de </a:t>
                </a:r>
                <a:r>
                  <a:rPr lang="fr-FR" sz="1800" dirty="0" err="1"/>
                  <a:t>Schwarzschild</a:t>
                </a:r>
                <a:r>
                  <a:rPr lang="fr-FR" sz="1800" dirty="0"/>
                  <a:t> </a:t>
                </a:r>
                <a14:m>
                  <m:oMath xmlns:m="http://schemas.openxmlformats.org/officeDocument/2006/math">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𝑅</m:t>
                        </m:r>
                      </m:e>
                      <m:sub>
                        <m:r>
                          <a:rPr lang="fr-FR" sz="1800" b="0" i="1" smtClean="0">
                            <a:latin typeface="Cambria Math" panose="02040503050406030204" pitchFamily="18" charset="0"/>
                          </a:rPr>
                          <m:t>𝑆</m:t>
                        </m:r>
                      </m:sub>
                    </m:sSub>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2</m:t>
                        </m:r>
                        <m:r>
                          <a:rPr lang="fr-FR" sz="1800" b="0" i="1" smtClean="0">
                            <a:latin typeface="Cambria Math" panose="02040503050406030204" pitchFamily="18" charset="0"/>
                          </a:rPr>
                          <m:t>𝐺𝑀</m:t>
                        </m:r>
                      </m:num>
                      <m:den>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𝐶</m:t>
                            </m:r>
                          </m:e>
                          <m:sup>
                            <m:r>
                              <a:rPr lang="fr-FR" sz="1800" b="0" i="1" smtClean="0">
                                <a:latin typeface="Cambria Math" panose="02040503050406030204" pitchFamily="18" charset="0"/>
                              </a:rPr>
                              <m:t>2</m:t>
                            </m:r>
                          </m:sup>
                        </m:sSup>
                      </m:den>
                    </m:f>
                  </m:oMath>
                </a14:m>
                <a:endParaRPr lang="fr-FR" sz="1200" dirty="0"/>
              </a:p>
              <a:p>
                <a:r>
                  <a:rPr lang="fr-FR" sz="1800" dirty="0"/>
                  <a:t>On se place alors dans le cadre de la relativité générale où rien n’arrête l’effondrement de l’étoile et où celle-ci est alors une masse ponctuelle M en R=0</a:t>
                </a:r>
              </a:p>
              <a:p>
                <a:r>
                  <a:rPr lang="fr-FR" sz="1800" dirty="0"/>
                  <a:t>On utilise tout le long le système d’unités naturelles G=c=1</a:t>
                </a:r>
                <a:br>
                  <a:rPr lang="fr-FR" sz="1200" dirty="0"/>
                </a:br>
                <a:endParaRPr lang="fr-FR" sz="1200" dirty="0"/>
              </a:p>
              <a:p>
                <a:r>
                  <a:rPr lang="fr-FR" sz="1800" dirty="0"/>
                  <a:t>L’étoile sera considérée au cours de son effondrement comme de la matière froide homogène d’indice adiabatique </a:t>
                </a:r>
                <a14:m>
                  <m:oMath xmlns:m="http://schemas.openxmlformats.org/officeDocument/2006/math">
                    <m:r>
                      <a:rPr lang="fr-FR" sz="1800" b="0" i="0" smtClean="0">
                        <a:latin typeface="Cambria Math" panose="02040503050406030204" pitchFamily="18" charset="0"/>
                        <a:ea typeface="Cambria Math" panose="02040503050406030204" pitchFamily="18" charset="0"/>
                      </a:rPr>
                      <m:t>  </m:t>
                    </m:r>
                    <m:r>
                      <a:rPr lang="fr-FR" sz="1800" b="0" i="1" smtClean="0">
                        <a:latin typeface="Cambria Math" panose="02040503050406030204" pitchFamily="18" charset="0"/>
                        <a:ea typeface="Cambria Math" panose="02040503050406030204" pitchFamily="18" charset="0"/>
                      </a:rPr>
                      <m:t> </m:t>
                    </m:r>
                    <m:r>
                      <a:rPr lang="fr-FR" sz="1800" i="1" smtClean="0">
                        <a:latin typeface="Cambria Math" panose="02040503050406030204" pitchFamily="18" charset="0"/>
                        <a:ea typeface="Cambria Math" panose="02040503050406030204" pitchFamily="18" charset="0"/>
                      </a:rPr>
                      <m:t>𝛾</m:t>
                    </m:r>
                    <m:r>
                      <a:rPr lang="fr-FR" sz="1800" b="0" i="1" smtClean="0">
                        <a:latin typeface="Cambria Math" panose="02040503050406030204" pitchFamily="18" charset="0"/>
                        <a:ea typeface="Cambria Math" panose="02040503050406030204" pitchFamily="18" charset="0"/>
                      </a:rPr>
                      <m:t>=1</m:t>
                    </m:r>
                  </m:oMath>
                </a14:m>
                <a:r>
                  <a:rPr lang="fr-FR" sz="1800" dirty="0"/>
                  <a:t> et donc de pression interne P=0, à symétrie sphérique et sans rotation.</a:t>
                </a:r>
              </a:p>
              <a:p>
                <a:r>
                  <a:rPr lang="fr-FR" sz="1800" dirty="0"/>
                  <a:t>Le trou noir est un trou noir de </a:t>
                </a:r>
                <a:r>
                  <a:rPr lang="fr-FR" sz="1800" dirty="0" err="1"/>
                  <a:t>Schwarzschild</a:t>
                </a:r>
                <a:r>
                  <a:rPr lang="fr-FR" sz="1800" dirty="0"/>
                  <a:t>, dont le seul paramètre est sa masse M (théorème d’absence de chevelure)</a:t>
                </a:r>
              </a:p>
            </p:txBody>
          </p:sp>
        </mc:Choice>
        <mc:Fallback xmlns="">
          <p:sp>
            <p:nvSpPr>
              <p:cNvPr id="3" name="Espace réservé du contenu 2">
                <a:extLst>
                  <a:ext uri="{FF2B5EF4-FFF2-40B4-BE49-F238E27FC236}">
                    <a16:creationId xmlns:a16="http://schemas.microsoft.com/office/drawing/2014/main" id="{537B666E-C16C-63E7-486F-0AE512E71DAC}"/>
                  </a:ext>
                </a:extLst>
              </p:cNvPr>
              <p:cNvSpPr>
                <a:spLocks noGrp="1" noRot="1" noChangeAspect="1" noMove="1" noResize="1" noEditPoints="1" noAdjustHandles="1" noChangeArrowheads="1" noChangeShapeType="1" noTextEdit="1"/>
              </p:cNvSpPr>
              <p:nvPr>
                <p:ph idx="1"/>
              </p:nvPr>
            </p:nvSpPr>
            <p:spPr>
              <a:blipFill>
                <a:blip r:embed="rId2"/>
                <a:stretch>
                  <a:fillRect l="-406" t="-1261" r="-232"/>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F5C69080-9603-C89C-11C1-5343019A33EC}"/>
              </a:ext>
            </a:extLst>
          </p:cNvPr>
          <p:cNvSpPr>
            <a:spLocks noGrp="1"/>
          </p:cNvSpPr>
          <p:nvPr>
            <p:ph type="sldNum" sz="quarter" idx="12"/>
          </p:nvPr>
        </p:nvSpPr>
        <p:spPr/>
        <p:txBody>
          <a:bodyPr/>
          <a:lstStyle/>
          <a:p>
            <a:fld id="{411337BD-8729-4B86-971D-796032AB9CDE}" type="slidenum">
              <a:rPr lang="fr-FR" smtClean="0"/>
              <a:t>3</a:t>
            </a:fld>
            <a:endParaRPr lang="fr-FR"/>
          </a:p>
        </p:txBody>
      </p:sp>
      <p:pic>
        <p:nvPicPr>
          <p:cNvPr id="5" name="Picture 2">
            <a:extLst>
              <a:ext uri="{FF2B5EF4-FFF2-40B4-BE49-F238E27FC236}">
                <a16:creationId xmlns:a16="http://schemas.microsoft.com/office/drawing/2014/main" id="{E03C75CE-3454-4F97-6103-589257651A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9686"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91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8FC9DF-97DC-3171-46B6-BB168CEADA9E}"/>
              </a:ext>
            </a:extLst>
          </p:cNvPr>
          <p:cNvSpPr>
            <a:spLocks noGrp="1"/>
          </p:cNvSpPr>
          <p:nvPr>
            <p:ph type="title"/>
          </p:nvPr>
        </p:nvSpPr>
        <p:spPr/>
        <p:txBody>
          <a:bodyPr/>
          <a:lstStyle/>
          <a:p>
            <a:pPr algn="ctr"/>
            <a:r>
              <a:rPr lang="fr-FR" sz="4000" b="1" dirty="0"/>
              <a:t>Un peu d’Histoire</a:t>
            </a:r>
            <a:br>
              <a:rPr lang="fr-FR" sz="4400" dirty="0"/>
            </a:br>
            <a:endParaRPr lang="fr-FR" dirty="0"/>
          </a:p>
        </p:txBody>
      </p:sp>
      <p:sp>
        <p:nvSpPr>
          <p:cNvPr id="3" name="Espace réservé du contenu 2">
            <a:extLst>
              <a:ext uri="{FF2B5EF4-FFF2-40B4-BE49-F238E27FC236}">
                <a16:creationId xmlns:a16="http://schemas.microsoft.com/office/drawing/2014/main" id="{39B20F62-B38A-400F-D70E-42724671258D}"/>
              </a:ext>
            </a:extLst>
          </p:cNvPr>
          <p:cNvSpPr>
            <a:spLocks noGrp="1"/>
          </p:cNvSpPr>
          <p:nvPr>
            <p:ph idx="1"/>
          </p:nvPr>
        </p:nvSpPr>
        <p:spPr>
          <a:xfrm>
            <a:off x="838200" y="1825625"/>
            <a:ext cx="19666536" cy="16829186"/>
          </a:xfrm>
        </p:spPr>
        <p:txBody>
          <a:bodyPr>
            <a:normAutofit/>
          </a:bodyPr>
          <a:lstStyle/>
          <a:p>
            <a:r>
              <a:rPr lang="fr-FR" sz="1600" dirty="0"/>
              <a:t>1796: Hypothèse du trou noir dans le cadre de la gravitation de Newton par Laplace</a:t>
            </a:r>
          </a:p>
          <a:p>
            <a:r>
              <a:rPr lang="fr-FR" sz="1600" dirty="0"/>
              <a:t>1913-1916: Einstein et la relativité générale</a:t>
            </a:r>
          </a:p>
          <a:p>
            <a:r>
              <a:rPr lang="fr-FR" sz="1600" dirty="0"/>
              <a:t>1916: Solution de </a:t>
            </a:r>
            <a:r>
              <a:rPr lang="fr-FR" sz="1600" dirty="0" err="1"/>
              <a:t>Schwarzschild</a:t>
            </a:r>
            <a:r>
              <a:rPr lang="fr-FR" sz="1600" dirty="0"/>
              <a:t>: singularité, mais simple spéculation mathématiques</a:t>
            </a:r>
          </a:p>
          <a:p>
            <a:r>
              <a:rPr lang="fr-FR" sz="1600" dirty="0">
                <a:solidFill>
                  <a:srgbClr val="FF0000"/>
                </a:solidFill>
              </a:rPr>
              <a:t>1939: Oppenheimer et Snyder: « </a:t>
            </a:r>
            <a:r>
              <a:rPr lang="fr-FR" sz="1600" b="0" i="0" dirty="0">
                <a:solidFill>
                  <a:srgbClr val="FF0000"/>
                </a:solidFill>
                <a:effectLst/>
                <a:latin typeface="Arial" panose="020B0604020202020204" pitchFamily="34" charset="0"/>
              </a:rPr>
              <a:t> </a:t>
            </a:r>
            <a:r>
              <a:rPr lang="fr-FR" sz="1600" b="1" i="1" dirty="0">
                <a:solidFill>
                  <a:srgbClr val="FF0000"/>
                </a:solidFill>
                <a:effectLst/>
                <a:latin typeface="Arial" panose="020B0604020202020204" pitchFamily="34" charset="0"/>
              </a:rPr>
              <a:t>On </a:t>
            </a:r>
            <a:r>
              <a:rPr lang="fr-FR" sz="1600" b="1" i="1" dirty="0" err="1">
                <a:solidFill>
                  <a:srgbClr val="FF0000"/>
                </a:solidFill>
                <a:effectLst/>
                <a:latin typeface="Arial" panose="020B0604020202020204" pitchFamily="34" charset="0"/>
              </a:rPr>
              <a:t>Continued</a:t>
            </a:r>
            <a:r>
              <a:rPr lang="fr-FR" sz="1600" b="1" i="1" dirty="0">
                <a:solidFill>
                  <a:srgbClr val="FF0000"/>
                </a:solidFill>
                <a:effectLst/>
                <a:latin typeface="Arial" panose="020B0604020202020204" pitchFamily="34" charset="0"/>
              </a:rPr>
              <a:t> </a:t>
            </a:r>
            <a:r>
              <a:rPr lang="fr-FR" sz="1600" b="1" i="1" dirty="0" err="1">
                <a:solidFill>
                  <a:srgbClr val="FF0000"/>
                </a:solidFill>
                <a:effectLst/>
                <a:latin typeface="Arial" panose="020B0604020202020204" pitchFamily="34" charset="0"/>
              </a:rPr>
              <a:t>Gravitational</a:t>
            </a:r>
            <a:r>
              <a:rPr lang="fr-FR" sz="1600" b="1" i="1" dirty="0">
                <a:solidFill>
                  <a:srgbClr val="FF0000"/>
                </a:solidFill>
                <a:effectLst/>
                <a:latin typeface="Arial" panose="020B0604020202020204" pitchFamily="34" charset="0"/>
              </a:rPr>
              <a:t> Contraction </a:t>
            </a:r>
            <a:r>
              <a:rPr lang="fr-FR" sz="1600" b="1" i="1" dirty="0">
                <a:solidFill>
                  <a:srgbClr val="FF0000"/>
                </a:solidFill>
                <a:effectLst/>
              </a:rPr>
              <a:t> »: </a:t>
            </a:r>
            <a:r>
              <a:rPr lang="fr-FR" sz="1600" dirty="0">
                <a:solidFill>
                  <a:srgbClr val="FF0000"/>
                </a:solidFill>
                <a:effectLst/>
              </a:rPr>
              <a:t>prédit l’existence des trous noirs</a:t>
            </a:r>
          </a:p>
          <a:p>
            <a:r>
              <a:rPr lang="fr-FR" sz="1600" dirty="0">
                <a:solidFill>
                  <a:srgbClr val="202122"/>
                </a:solidFill>
              </a:rPr>
              <a:t>1971: Découverte du premier trou noir</a:t>
            </a:r>
          </a:p>
          <a:p>
            <a:r>
              <a:rPr lang="fr-FR" sz="1600" dirty="0">
                <a:solidFill>
                  <a:srgbClr val="202122"/>
                </a:solidFill>
              </a:rPr>
              <a:t>2019: Première image d’un trou noir</a:t>
            </a:r>
          </a:p>
          <a:p>
            <a:r>
              <a:rPr lang="fr-FR" sz="1600" dirty="0">
                <a:solidFill>
                  <a:srgbClr val="202122"/>
                </a:solidFill>
              </a:rPr>
              <a:t>Aujourd’hui: Problème de l’information, holographie et nécessité d’une théorie de la gravitation quantique</a:t>
            </a:r>
            <a:endParaRPr lang="fr-FR" sz="1600" dirty="0"/>
          </a:p>
        </p:txBody>
      </p:sp>
      <p:sp>
        <p:nvSpPr>
          <p:cNvPr id="4" name="Espace réservé du numéro de diapositive 3">
            <a:extLst>
              <a:ext uri="{FF2B5EF4-FFF2-40B4-BE49-F238E27FC236}">
                <a16:creationId xmlns:a16="http://schemas.microsoft.com/office/drawing/2014/main" id="{7D0976E2-EF5A-6B64-609A-DBB2F2B02A4B}"/>
              </a:ext>
            </a:extLst>
          </p:cNvPr>
          <p:cNvSpPr>
            <a:spLocks noGrp="1"/>
          </p:cNvSpPr>
          <p:nvPr>
            <p:ph type="sldNum" sz="quarter" idx="12"/>
          </p:nvPr>
        </p:nvSpPr>
        <p:spPr/>
        <p:txBody>
          <a:bodyPr/>
          <a:lstStyle/>
          <a:p>
            <a:fld id="{411337BD-8729-4B86-971D-796032AB9CDE}" type="slidenum">
              <a:rPr lang="fr-FR" smtClean="0"/>
              <a:t>4</a:t>
            </a:fld>
            <a:endParaRPr lang="fr-FR"/>
          </a:p>
        </p:txBody>
      </p:sp>
      <p:pic>
        <p:nvPicPr>
          <p:cNvPr id="1028" name="Picture 4" descr="Résultat d’images pour laplace">
            <a:extLst>
              <a:ext uri="{FF2B5EF4-FFF2-40B4-BE49-F238E27FC236}">
                <a16:creationId xmlns:a16="http://schemas.microsoft.com/office/drawing/2014/main" id="{8F574601-583C-7B9F-6E7E-9605489CA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2" y="4441825"/>
            <a:ext cx="2297430" cy="1914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ésultat d’images pour Einstein oppenheimer archive">
            <a:extLst>
              <a:ext uri="{FF2B5EF4-FFF2-40B4-BE49-F238E27FC236}">
                <a16:creationId xmlns:a16="http://schemas.microsoft.com/office/drawing/2014/main" id="{C66D5280-93BF-5665-7197-BAF0E1509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324" y="4432300"/>
            <a:ext cx="2876550"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ésultat d’image pour Hartland Snyder. Taille: 129 x 156. Source: cosmosfirma.blogspot.com">
            <a:extLst>
              <a:ext uri="{FF2B5EF4-FFF2-40B4-BE49-F238E27FC236}">
                <a16:creationId xmlns:a16="http://schemas.microsoft.com/office/drawing/2014/main" id="{A04921DD-5F8C-4B44-FE25-F15EFE2AEE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9466" y="4432300"/>
            <a:ext cx="1583165" cy="19145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ésultat d’image pour Hawking. Taille: 129 x 156. Source: time.com">
            <a:extLst>
              <a:ext uri="{FF2B5EF4-FFF2-40B4-BE49-F238E27FC236}">
                <a16:creationId xmlns:a16="http://schemas.microsoft.com/office/drawing/2014/main" id="{AA1F5CDB-1B65-AE87-46E6-F334246972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7225" y="4441825"/>
            <a:ext cx="1583165" cy="19145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ésultat d’image pour Susskind. Taille: 129 x 156. Source: grahamfarmelo.com">
            <a:extLst>
              <a:ext uri="{FF2B5EF4-FFF2-40B4-BE49-F238E27FC236}">
                <a16:creationId xmlns:a16="http://schemas.microsoft.com/office/drawing/2014/main" id="{AB197C66-24FC-0478-1968-0209F920F8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1160" y="4441825"/>
            <a:ext cx="1583165" cy="19145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BF1FB52C-6A05-AB88-03C3-BD673C3D6D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7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8464AF-3FB0-11E2-7DDE-93CB2DB495B3}"/>
              </a:ext>
            </a:extLst>
          </p:cNvPr>
          <p:cNvSpPr>
            <a:spLocks noGrp="1"/>
          </p:cNvSpPr>
          <p:nvPr>
            <p:ph type="title"/>
          </p:nvPr>
        </p:nvSpPr>
        <p:spPr>
          <a:xfrm>
            <a:off x="367145" y="155275"/>
            <a:ext cx="10515600" cy="1325563"/>
          </a:xfrm>
        </p:spPr>
        <p:txBody>
          <a:bodyPr>
            <a:normAutofit/>
          </a:bodyPr>
          <a:lstStyle/>
          <a:p>
            <a:pPr algn="ctr"/>
            <a:r>
              <a:rPr lang="fr-FR" sz="4000" b="1" u="sng" dirty="0"/>
              <a:t>Système T.0.V, masse limite et effondrement (1/3)</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C23DC2DF-6C69-ECF5-CEEB-5E659A8DB63F}"/>
                  </a:ext>
                </a:extLst>
              </p:cNvPr>
              <p:cNvSpPr>
                <a:spLocks noGrp="1"/>
              </p:cNvSpPr>
              <p:nvPr>
                <p:ph idx="1"/>
              </p:nvPr>
            </p:nvSpPr>
            <p:spPr>
              <a:xfrm>
                <a:off x="769189" y="1411557"/>
                <a:ext cx="10515600" cy="5291168"/>
              </a:xfrm>
            </p:spPr>
            <p:txBody>
              <a:bodyPr>
                <a:normAutofit fontScale="92500" lnSpcReduction="20000"/>
              </a:bodyPr>
              <a:lstStyle/>
              <a:p>
                <a:pPr marL="0" indent="0">
                  <a:buNone/>
                </a:pPr>
                <a:r>
                  <a:rPr lang="fr-FR" sz="1500" dirty="0"/>
                  <a:t>Les équations d’Einstein à l’intérieur de l’étoile sont données par le système Tolman-Oppenheimer-Volkoff:</a:t>
                </a:r>
              </a:p>
              <a:p>
                <a14:m>
                  <m:oMath xmlns:m="http://schemas.openxmlformats.org/officeDocument/2006/math">
                    <m:f>
                      <m:fPr>
                        <m:ctrlPr>
                          <a:rPr lang="fr-FR" sz="1500" i="1" smtClean="0">
                            <a:latin typeface="Cambria Math" panose="02040503050406030204" pitchFamily="18" charset="0"/>
                          </a:rPr>
                        </m:ctrlPr>
                      </m:fPr>
                      <m:num>
                        <m:r>
                          <a:rPr lang="fr-FR" sz="1500" b="0" i="1" smtClean="0">
                            <a:latin typeface="Cambria Math" panose="02040503050406030204" pitchFamily="18" charset="0"/>
                          </a:rPr>
                          <m:t>𝑑𝑚</m:t>
                        </m:r>
                      </m:num>
                      <m:den>
                        <m:r>
                          <a:rPr lang="fr-FR" sz="1500" b="0" i="1" smtClean="0">
                            <a:latin typeface="Cambria Math" panose="02040503050406030204" pitchFamily="18" charset="0"/>
                          </a:rPr>
                          <m:t>𝑑𝑟</m:t>
                        </m:r>
                      </m:den>
                    </m:f>
                    <m:r>
                      <a:rPr lang="fr-FR" sz="1500" b="0" i="1" smtClean="0">
                        <a:latin typeface="Cambria Math" panose="02040503050406030204" pitchFamily="18" charset="0"/>
                      </a:rPr>
                      <m:t>=4</m:t>
                    </m:r>
                    <m:r>
                      <a:rPr lang="el-GR" sz="1500" b="0" i="1" smtClean="0">
                        <a:latin typeface="Cambria Math" panose="02040503050406030204" pitchFamily="18" charset="0"/>
                      </a:rPr>
                      <m:t>𝜋</m:t>
                    </m:r>
                    <m:sSup>
                      <m:sSupPr>
                        <m:ctrlPr>
                          <a:rPr lang="fr-FR" sz="1500" b="0" i="1" smtClean="0">
                            <a:latin typeface="Cambria Math" panose="02040503050406030204" pitchFamily="18" charset="0"/>
                          </a:rPr>
                        </m:ctrlPr>
                      </m:sSupPr>
                      <m:e>
                        <m:r>
                          <a:rPr lang="fr-FR" sz="1500" b="0" i="1" smtClean="0">
                            <a:latin typeface="Cambria Math" panose="02040503050406030204" pitchFamily="18" charset="0"/>
                          </a:rPr>
                          <m:t>𝑟</m:t>
                        </m:r>
                      </m:e>
                      <m:sup>
                        <m:r>
                          <a:rPr lang="fr-FR" sz="1500" b="0" i="1" smtClean="0">
                            <a:latin typeface="Cambria Math" panose="02040503050406030204" pitchFamily="18" charset="0"/>
                          </a:rPr>
                          <m:t>2</m:t>
                        </m:r>
                      </m:sup>
                    </m:sSup>
                    <m:r>
                      <a:rPr lang="fr-FR" sz="1500" b="0" i="1" smtClean="0">
                        <a:latin typeface="Cambria Math" panose="02040503050406030204" pitchFamily="18" charset="0"/>
                        <a:ea typeface="Cambria Math" panose="02040503050406030204" pitchFamily="18" charset="0"/>
                      </a:rPr>
                      <m:t>𝜌</m:t>
                    </m:r>
                    <m:d>
                      <m:dPr>
                        <m:ctrlPr>
                          <a:rPr lang="fr-FR" sz="1500" b="0" i="1" smtClean="0">
                            <a:latin typeface="Cambria Math" panose="02040503050406030204" pitchFamily="18" charset="0"/>
                            <a:ea typeface="Cambria Math" panose="02040503050406030204" pitchFamily="18" charset="0"/>
                          </a:rPr>
                        </m:ctrlPr>
                      </m:dPr>
                      <m:e>
                        <m:r>
                          <a:rPr lang="fr-FR" sz="1500" b="0" i="1" smtClean="0">
                            <a:latin typeface="Cambria Math" panose="02040503050406030204" pitchFamily="18" charset="0"/>
                            <a:ea typeface="Cambria Math" panose="02040503050406030204" pitchFamily="18" charset="0"/>
                          </a:rPr>
                          <m:t>𝑟</m:t>
                        </m:r>
                      </m:e>
                    </m:d>
                  </m:oMath>
                </a14:m>
                <a:endParaRPr lang="fr-FR" sz="1500" b="0" dirty="0">
                  <a:ea typeface="Cambria Math" panose="02040503050406030204" pitchFamily="18" charset="0"/>
                </a:endParaRPr>
              </a:p>
              <a:p>
                <a14:m>
                  <m:oMath xmlns:m="http://schemas.openxmlformats.org/officeDocument/2006/math">
                    <m:f>
                      <m:fPr>
                        <m:ctrlPr>
                          <a:rPr lang="fr-FR" sz="1500" i="1" smtClean="0">
                            <a:latin typeface="Cambria Math" panose="02040503050406030204" pitchFamily="18" charset="0"/>
                          </a:rPr>
                        </m:ctrlPr>
                      </m:fPr>
                      <m:num>
                        <m:r>
                          <a:rPr lang="fr-FR" sz="1500" b="0" i="1" smtClean="0">
                            <a:latin typeface="Cambria Math" panose="02040503050406030204" pitchFamily="18" charset="0"/>
                          </a:rPr>
                          <m:t>𝑑𝑃</m:t>
                        </m:r>
                      </m:num>
                      <m:den>
                        <m:r>
                          <a:rPr lang="fr-FR" sz="1500" b="0" i="1" smtClean="0">
                            <a:latin typeface="Cambria Math" panose="02040503050406030204" pitchFamily="18" charset="0"/>
                          </a:rPr>
                          <m:t>𝑑𝑟</m:t>
                        </m:r>
                      </m:den>
                    </m:f>
                    <m:r>
                      <a:rPr lang="fr-FR" sz="1500" b="0" i="1" smtClean="0">
                        <a:latin typeface="Cambria Math" panose="02040503050406030204" pitchFamily="18" charset="0"/>
                      </a:rPr>
                      <m:t>=−(</m:t>
                    </m:r>
                    <m:r>
                      <a:rPr lang="fr-FR" sz="1500" b="0" i="1" smtClean="0">
                        <a:latin typeface="Cambria Math" panose="02040503050406030204" pitchFamily="18" charset="0"/>
                        <a:ea typeface="Cambria Math" panose="02040503050406030204" pitchFamily="18" charset="0"/>
                      </a:rPr>
                      <m:t>𝜌</m:t>
                    </m:r>
                    <m:d>
                      <m:dPr>
                        <m:ctrlPr>
                          <a:rPr lang="fr-FR" sz="1500" b="0" i="1" smtClean="0">
                            <a:latin typeface="Cambria Math" panose="02040503050406030204" pitchFamily="18" charset="0"/>
                            <a:ea typeface="Cambria Math" panose="02040503050406030204" pitchFamily="18" charset="0"/>
                          </a:rPr>
                        </m:ctrlPr>
                      </m:dPr>
                      <m:e>
                        <m:r>
                          <a:rPr lang="fr-FR" sz="1500" b="0" i="1" smtClean="0">
                            <a:latin typeface="Cambria Math" panose="02040503050406030204" pitchFamily="18" charset="0"/>
                            <a:ea typeface="Cambria Math" panose="02040503050406030204" pitchFamily="18" charset="0"/>
                          </a:rPr>
                          <m:t>𝑟</m:t>
                        </m:r>
                      </m:e>
                    </m:d>
                    <m:r>
                      <a:rPr lang="fr-FR" sz="1500" b="0" i="1" smtClean="0">
                        <a:latin typeface="Cambria Math" panose="02040503050406030204" pitchFamily="18" charset="0"/>
                        <a:ea typeface="Cambria Math" panose="02040503050406030204" pitchFamily="18" charset="0"/>
                      </a:rPr>
                      <m:t>+</m:t>
                    </m:r>
                    <m:f>
                      <m:fPr>
                        <m:ctrlPr>
                          <a:rPr lang="fr-FR" sz="1500" b="0" i="1" smtClean="0">
                            <a:latin typeface="Cambria Math" panose="02040503050406030204" pitchFamily="18" charset="0"/>
                            <a:ea typeface="Cambria Math" panose="02040503050406030204" pitchFamily="18" charset="0"/>
                          </a:rPr>
                        </m:ctrlPr>
                      </m:fPr>
                      <m:num>
                        <m:r>
                          <a:rPr lang="fr-FR" sz="1500" b="0" i="1" smtClean="0">
                            <a:latin typeface="Cambria Math" panose="02040503050406030204" pitchFamily="18" charset="0"/>
                            <a:ea typeface="Cambria Math" panose="02040503050406030204" pitchFamily="18" charset="0"/>
                          </a:rPr>
                          <m:t>𝑃</m:t>
                        </m:r>
                        <m:r>
                          <a:rPr lang="fr-FR" sz="1500" b="0" i="1" smtClean="0">
                            <a:latin typeface="Cambria Math" panose="02040503050406030204" pitchFamily="18" charset="0"/>
                            <a:ea typeface="Cambria Math" panose="02040503050406030204" pitchFamily="18" charset="0"/>
                          </a:rPr>
                          <m:t>(</m:t>
                        </m:r>
                        <m:r>
                          <a:rPr lang="fr-FR" sz="1500" b="0" i="1" smtClean="0">
                            <a:latin typeface="Cambria Math" panose="02040503050406030204" pitchFamily="18" charset="0"/>
                            <a:ea typeface="Cambria Math" panose="02040503050406030204" pitchFamily="18" charset="0"/>
                          </a:rPr>
                          <m:t>𝑟</m:t>
                        </m:r>
                        <m:r>
                          <a:rPr lang="fr-FR" sz="1500" b="0" i="1" smtClean="0">
                            <a:latin typeface="Cambria Math" panose="02040503050406030204" pitchFamily="18" charset="0"/>
                            <a:ea typeface="Cambria Math" panose="02040503050406030204" pitchFamily="18" charset="0"/>
                          </a:rPr>
                          <m:t>)</m:t>
                        </m:r>
                      </m:num>
                      <m:den>
                        <m:sSup>
                          <m:sSupPr>
                            <m:ctrlPr>
                              <a:rPr lang="fr-FR" sz="1500" b="0" i="1" smtClean="0">
                                <a:latin typeface="Cambria Math" panose="02040503050406030204" pitchFamily="18" charset="0"/>
                                <a:ea typeface="Cambria Math" panose="02040503050406030204" pitchFamily="18" charset="0"/>
                              </a:rPr>
                            </m:ctrlPr>
                          </m:sSupPr>
                          <m:e>
                            <m:r>
                              <a:rPr lang="fr-FR" sz="1500" b="0" i="1" smtClean="0">
                                <a:latin typeface="Cambria Math" panose="02040503050406030204" pitchFamily="18" charset="0"/>
                                <a:ea typeface="Cambria Math" panose="02040503050406030204" pitchFamily="18" charset="0"/>
                              </a:rPr>
                              <m:t>𝑐</m:t>
                            </m:r>
                          </m:e>
                          <m:sup>
                            <m:r>
                              <a:rPr lang="fr-FR" sz="1500" b="0" i="1" smtClean="0">
                                <a:latin typeface="Cambria Math" panose="02040503050406030204" pitchFamily="18" charset="0"/>
                                <a:ea typeface="Cambria Math" panose="02040503050406030204" pitchFamily="18" charset="0"/>
                              </a:rPr>
                              <m:t>2</m:t>
                            </m:r>
                          </m:sup>
                        </m:sSup>
                      </m:den>
                    </m:f>
                    <m:r>
                      <a:rPr lang="fr-FR" sz="1500" b="0" i="1" smtClean="0">
                        <a:latin typeface="Cambria Math" panose="02040503050406030204" pitchFamily="18" charset="0"/>
                        <a:ea typeface="Cambria Math" panose="02040503050406030204" pitchFamily="18" charset="0"/>
                      </a:rPr>
                      <m:t>)</m:t>
                    </m:r>
                    <m:f>
                      <m:fPr>
                        <m:ctrlPr>
                          <a:rPr lang="fr-FR" sz="1500" b="0" i="1" smtClean="0">
                            <a:latin typeface="Cambria Math" panose="02040503050406030204" pitchFamily="18" charset="0"/>
                            <a:ea typeface="Cambria Math" panose="02040503050406030204" pitchFamily="18" charset="0"/>
                          </a:rPr>
                        </m:ctrlPr>
                      </m:fPr>
                      <m:num>
                        <m:r>
                          <a:rPr lang="fr-FR" sz="1500" b="0" i="1" smtClean="0">
                            <a:latin typeface="Cambria Math" panose="02040503050406030204" pitchFamily="18" charset="0"/>
                            <a:ea typeface="Cambria Math" panose="02040503050406030204" pitchFamily="18" charset="0"/>
                          </a:rPr>
                          <m:t>𝑑</m:t>
                        </m:r>
                        <m:r>
                          <m:rPr>
                            <m:sty m:val="p"/>
                          </m:rPr>
                          <a:rPr lang="el-GR" sz="1500" b="0" i="1" smtClean="0">
                            <a:latin typeface="Cambria Math" panose="02040503050406030204" pitchFamily="18" charset="0"/>
                            <a:ea typeface="Cambria Math" panose="02040503050406030204" pitchFamily="18" charset="0"/>
                          </a:rPr>
                          <m:t>Φ</m:t>
                        </m:r>
                      </m:num>
                      <m:den>
                        <m:r>
                          <a:rPr lang="fr-FR" sz="1500" b="0" i="1" smtClean="0">
                            <a:latin typeface="Cambria Math" panose="02040503050406030204" pitchFamily="18" charset="0"/>
                            <a:ea typeface="Cambria Math" panose="02040503050406030204" pitchFamily="18" charset="0"/>
                          </a:rPr>
                          <m:t>𝑑𝑟</m:t>
                        </m:r>
                      </m:den>
                    </m:f>
                  </m:oMath>
                </a14:m>
                <a:endParaRPr lang="fr-FR" sz="1500" dirty="0"/>
              </a:p>
              <a:p>
                <a14:m>
                  <m:oMath xmlns:m="http://schemas.openxmlformats.org/officeDocument/2006/math">
                    <m:f>
                      <m:fPr>
                        <m:ctrlPr>
                          <a:rPr lang="fr-FR" sz="1500" i="1" smtClean="0">
                            <a:latin typeface="Cambria Math" panose="02040503050406030204" pitchFamily="18" charset="0"/>
                          </a:rPr>
                        </m:ctrlPr>
                      </m:fPr>
                      <m:num>
                        <m:r>
                          <a:rPr lang="fr-FR" sz="1500" b="0" i="1" smtClean="0">
                            <a:latin typeface="Cambria Math" panose="02040503050406030204" pitchFamily="18" charset="0"/>
                          </a:rPr>
                          <m:t>𝑑</m:t>
                        </m:r>
                        <m:r>
                          <m:rPr>
                            <m:sty m:val="p"/>
                          </m:rPr>
                          <a:rPr lang="el-GR" sz="1500" b="0" i="1" smtClean="0">
                            <a:latin typeface="Cambria Math" panose="02040503050406030204" pitchFamily="18" charset="0"/>
                            <a:ea typeface="Cambria Math" panose="02040503050406030204" pitchFamily="18" charset="0"/>
                          </a:rPr>
                          <m:t>Φ</m:t>
                        </m:r>
                      </m:num>
                      <m:den>
                        <m:r>
                          <a:rPr lang="fr-FR" sz="1500" b="0" i="1" smtClean="0">
                            <a:latin typeface="Cambria Math" panose="02040503050406030204" pitchFamily="18" charset="0"/>
                          </a:rPr>
                          <m:t>𝑑𝑟</m:t>
                        </m:r>
                      </m:den>
                    </m:f>
                    <m:r>
                      <a:rPr lang="fr-FR" sz="1500" b="0" i="1" smtClean="0">
                        <a:latin typeface="Cambria Math" panose="02040503050406030204" pitchFamily="18" charset="0"/>
                      </a:rPr>
                      <m:t>=</m:t>
                    </m:r>
                    <m:f>
                      <m:fPr>
                        <m:ctrlPr>
                          <a:rPr lang="fr-FR" sz="1500" b="0" i="1" smtClean="0">
                            <a:latin typeface="Cambria Math" panose="02040503050406030204" pitchFamily="18" charset="0"/>
                          </a:rPr>
                        </m:ctrlPr>
                      </m:fPr>
                      <m:num>
                        <m:r>
                          <a:rPr lang="fr-FR" sz="1500" b="0" i="1" smtClean="0">
                            <a:latin typeface="Cambria Math" panose="02040503050406030204" pitchFamily="18" charset="0"/>
                          </a:rPr>
                          <m:t>𝐺𝑚</m:t>
                        </m:r>
                        <m:r>
                          <a:rPr lang="fr-FR" sz="1500" b="0" i="1" smtClean="0">
                            <a:latin typeface="Cambria Math" panose="02040503050406030204" pitchFamily="18" charset="0"/>
                          </a:rPr>
                          <m:t>(</m:t>
                        </m:r>
                        <m:r>
                          <a:rPr lang="fr-FR" sz="1500" b="0" i="1" smtClean="0">
                            <a:latin typeface="Cambria Math" panose="02040503050406030204" pitchFamily="18" charset="0"/>
                          </a:rPr>
                          <m:t>𝑟</m:t>
                        </m:r>
                        <m:r>
                          <a:rPr lang="fr-FR" sz="1500" b="0" i="1" smtClean="0">
                            <a:latin typeface="Cambria Math" panose="02040503050406030204" pitchFamily="18" charset="0"/>
                          </a:rPr>
                          <m:t>)</m:t>
                        </m:r>
                      </m:num>
                      <m:den>
                        <m:sSup>
                          <m:sSupPr>
                            <m:ctrlPr>
                              <a:rPr lang="fr-FR" sz="1500" b="0" i="1" smtClean="0">
                                <a:latin typeface="Cambria Math" panose="02040503050406030204" pitchFamily="18" charset="0"/>
                              </a:rPr>
                            </m:ctrlPr>
                          </m:sSupPr>
                          <m:e>
                            <m:r>
                              <a:rPr lang="fr-FR" sz="1500" b="0" i="1" smtClean="0">
                                <a:latin typeface="Cambria Math" panose="02040503050406030204" pitchFamily="18" charset="0"/>
                              </a:rPr>
                              <m:t>𝑟</m:t>
                            </m:r>
                          </m:e>
                          <m:sup>
                            <m:r>
                              <a:rPr lang="fr-FR" sz="1500" b="0" i="1" smtClean="0">
                                <a:latin typeface="Cambria Math" panose="02040503050406030204" pitchFamily="18" charset="0"/>
                              </a:rPr>
                              <m:t>2</m:t>
                            </m:r>
                          </m:sup>
                        </m:sSup>
                      </m:den>
                    </m:f>
                    <m:sSup>
                      <m:sSupPr>
                        <m:ctrlPr>
                          <a:rPr lang="fr-FR" sz="1500" b="0" i="1" smtClean="0">
                            <a:latin typeface="Cambria Math" panose="02040503050406030204" pitchFamily="18" charset="0"/>
                          </a:rPr>
                        </m:ctrlPr>
                      </m:sSupPr>
                      <m:e>
                        <m:r>
                          <a:rPr lang="fr-FR" sz="1500" i="1">
                            <a:latin typeface="Cambria Math" panose="02040503050406030204" pitchFamily="18" charset="0"/>
                          </a:rPr>
                          <m:t>(1−</m:t>
                        </m:r>
                        <m:f>
                          <m:fPr>
                            <m:ctrlPr>
                              <a:rPr lang="fr-FR" sz="1500" i="1">
                                <a:latin typeface="Cambria Math" panose="02040503050406030204" pitchFamily="18" charset="0"/>
                              </a:rPr>
                            </m:ctrlPr>
                          </m:fPr>
                          <m:num>
                            <m:r>
                              <a:rPr lang="fr-FR" sz="1500" b="0" i="1" smtClean="0">
                                <a:latin typeface="Cambria Math" panose="02040503050406030204" pitchFamily="18" charset="0"/>
                              </a:rPr>
                              <m:t>2</m:t>
                            </m:r>
                            <m:r>
                              <a:rPr lang="fr-FR" sz="1500" b="0" i="1" smtClean="0">
                                <a:latin typeface="Cambria Math" panose="02040503050406030204" pitchFamily="18" charset="0"/>
                              </a:rPr>
                              <m:t>𝐺𝑚</m:t>
                            </m:r>
                            <m:r>
                              <a:rPr lang="fr-FR" sz="1500" b="0" i="1" smtClean="0">
                                <a:latin typeface="Cambria Math" panose="02040503050406030204" pitchFamily="18" charset="0"/>
                              </a:rPr>
                              <m:t>(</m:t>
                            </m:r>
                            <m:r>
                              <a:rPr lang="fr-FR" sz="1500" b="0" i="1" smtClean="0">
                                <a:latin typeface="Cambria Math" panose="02040503050406030204" pitchFamily="18" charset="0"/>
                              </a:rPr>
                              <m:t>𝑟</m:t>
                            </m:r>
                            <m:r>
                              <a:rPr lang="fr-FR" sz="1500" b="0" i="1" smtClean="0">
                                <a:latin typeface="Cambria Math" panose="02040503050406030204" pitchFamily="18" charset="0"/>
                              </a:rPr>
                              <m:t>)</m:t>
                            </m:r>
                          </m:num>
                          <m:den>
                            <m:r>
                              <a:rPr lang="fr-FR" sz="1500" b="0" i="1" smtClean="0">
                                <a:latin typeface="Cambria Math" panose="02040503050406030204" pitchFamily="18" charset="0"/>
                              </a:rPr>
                              <m:t>𝑟</m:t>
                            </m:r>
                            <m:sSup>
                              <m:sSupPr>
                                <m:ctrlPr>
                                  <a:rPr lang="fr-FR" sz="1500" b="0" i="1" smtClean="0">
                                    <a:latin typeface="Cambria Math" panose="02040503050406030204" pitchFamily="18" charset="0"/>
                                  </a:rPr>
                                </m:ctrlPr>
                              </m:sSupPr>
                              <m:e>
                                <m:r>
                                  <a:rPr lang="fr-FR" sz="1500" b="0" i="1" smtClean="0">
                                    <a:latin typeface="Cambria Math" panose="02040503050406030204" pitchFamily="18" charset="0"/>
                                  </a:rPr>
                                  <m:t>𝑐</m:t>
                                </m:r>
                              </m:e>
                              <m:sup>
                                <m:r>
                                  <a:rPr lang="fr-FR" sz="1500" b="0" i="1" smtClean="0">
                                    <a:latin typeface="Cambria Math" panose="02040503050406030204" pitchFamily="18" charset="0"/>
                                  </a:rPr>
                                  <m:t>2</m:t>
                                </m:r>
                              </m:sup>
                            </m:sSup>
                          </m:den>
                        </m:f>
                        <m:r>
                          <a:rPr lang="fr-FR" sz="1500" i="1">
                            <a:latin typeface="Cambria Math" panose="02040503050406030204" pitchFamily="18" charset="0"/>
                          </a:rPr>
                          <m:t>)</m:t>
                        </m:r>
                      </m:e>
                      <m:sup>
                        <m:r>
                          <a:rPr lang="fr-FR" sz="1500" b="0" i="1" smtClean="0">
                            <a:latin typeface="Cambria Math" panose="02040503050406030204" pitchFamily="18" charset="0"/>
                          </a:rPr>
                          <m:t>−1</m:t>
                        </m:r>
                      </m:sup>
                    </m:sSup>
                    <m:r>
                      <a:rPr lang="fr-FR" sz="1500" b="0" i="1" smtClean="0">
                        <a:latin typeface="Cambria Math" panose="02040503050406030204" pitchFamily="18" charset="0"/>
                      </a:rPr>
                      <m:t>(1+4</m:t>
                    </m:r>
                    <m:r>
                      <a:rPr lang="fr-FR" sz="1500" b="0" i="1" smtClean="0">
                        <a:latin typeface="Cambria Math" panose="02040503050406030204" pitchFamily="18" charset="0"/>
                        <a:ea typeface="Cambria Math" panose="02040503050406030204" pitchFamily="18" charset="0"/>
                      </a:rPr>
                      <m:t>𝜋</m:t>
                    </m:r>
                    <m:f>
                      <m:fPr>
                        <m:ctrlPr>
                          <a:rPr lang="fr-FR" sz="1500" b="0" i="1" smtClean="0">
                            <a:latin typeface="Cambria Math" panose="02040503050406030204" pitchFamily="18" charset="0"/>
                            <a:ea typeface="Cambria Math" panose="02040503050406030204" pitchFamily="18" charset="0"/>
                          </a:rPr>
                        </m:ctrlPr>
                      </m:fPr>
                      <m:num>
                        <m:r>
                          <a:rPr lang="fr-FR" sz="1500" b="0" i="1" smtClean="0">
                            <a:latin typeface="Cambria Math" panose="02040503050406030204" pitchFamily="18" charset="0"/>
                            <a:ea typeface="Cambria Math" panose="02040503050406030204" pitchFamily="18" charset="0"/>
                          </a:rPr>
                          <m:t>𝑃</m:t>
                        </m:r>
                        <m:r>
                          <a:rPr lang="fr-FR" sz="1500" b="0" i="1" smtClean="0">
                            <a:latin typeface="Cambria Math" panose="02040503050406030204" pitchFamily="18" charset="0"/>
                            <a:ea typeface="Cambria Math" panose="02040503050406030204" pitchFamily="18" charset="0"/>
                          </a:rPr>
                          <m:t>(</m:t>
                        </m:r>
                        <m:r>
                          <a:rPr lang="fr-FR" sz="1500" b="0" i="1" smtClean="0">
                            <a:latin typeface="Cambria Math" panose="02040503050406030204" pitchFamily="18" charset="0"/>
                            <a:ea typeface="Cambria Math" panose="02040503050406030204" pitchFamily="18" charset="0"/>
                          </a:rPr>
                          <m:t>𝑟</m:t>
                        </m:r>
                        <m:r>
                          <a:rPr lang="fr-FR" sz="1500" b="0" i="1" smtClean="0">
                            <a:latin typeface="Cambria Math" panose="02040503050406030204" pitchFamily="18" charset="0"/>
                            <a:ea typeface="Cambria Math" panose="02040503050406030204" pitchFamily="18" charset="0"/>
                          </a:rPr>
                          <m:t>)</m:t>
                        </m:r>
                        <m:sSup>
                          <m:sSupPr>
                            <m:ctrlPr>
                              <a:rPr lang="fr-FR" sz="1500" b="0" i="1" smtClean="0">
                                <a:latin typeface="Cambria Math" panose="02040503050406030204" pitchFamily="18" charset="0"/>
                                <a:ea typeface="Cambria Math" panose="02040503050406030204" pitchFamily="18" charset="0"/>
                              </a:rPr>
                            </m:ctrlPr>
                          </m:sSupPr>
                          <m:e>
                            <m:r>
                              <a:rPr lang="fr-FR" sz="1500" b="0" i="1" smtClean="0">
                                <a:latin typeface="Cambria Math" panose="02040503050406030204" pitchFamily="18" charset="0"/>
                                <a:ea typeface="Cambria Math" panose="02040503050406030204" pitchFamily="18" charset="0"/>
                              </a:rPr>
                              <m:t>𝑟</m:t>
                            </m:r>
                          </m:e>
                          <m:sup>
                            <m:r>
                              <a:rPr lang="fr-FR" sz="1500" b="0" i="1" smtClean="0">
                                <a:latin typeface="Cambria Math" panose="02040503050406030204" pitchFamily="18" charset="0"/>
                                <a:ea typeface="Cambria Math" panose="02040503050406030204" pitchFamily="18" charset="0"/>
                              </a:rPr>
                              <m:t>3</m:t>
                            </m:r>
                          </m:sup>
                        </m:sSup>
                      </m:num>
                      <m:den>
                        <m:r>
                          <a:rPr lang="fr-FR" sz="1500" b="0" i="1" smtClean="0">
                            <a:latin typeface="Cambria Math" panose="02040503050406030204" pitchFamily="18" charset="0"/>
                            <a:ea typeface="Cambria Math" panose="02040503050406030204" pitchFamily="18" charset="0"/>
                          </a:rPr>
                          <m:t>𝑚</m:t>
                        </m:r>
                        <m:r>
                          <a:rPr lang="fr-FR" sz="1500" b="0" i="1" smtClean="0">
                            <a:latin typeface="Cambria Math" panose="02040503050406030204" pitchFamily="18" charset="0"/>
                            <a:ea typeface="Cambria Math" panose="02040503050406030204" pitchFamily="18" charset="0"/>
                          </a:rPr>
                          <m:t>(</m:t>
                        </m:r>
                        <m:r>
                          <a:rPr lang="fr-FR" sz="1500" b="0" i="1" smtClean="0">
                            <a:latin typeface="Cambria Math" panose="02040503050406030204" pitchFamily="18" charset="0"/>
                            <a:ea typeface="Cambria Math" panose="02040503050406030204" pitchFamily="18" charset="0"/>
                          </a:rPr>
                          <m:t>𝑟</m:t>
                        </m:r>
                        <m:r>
                          <a:rPr lang="fr-FR" sz="1500" b="0" i="1" smtClean="0">
                            <a:latin typeface="Cambria Math" panose="02040503050406030204" pitchFamily="18" charset="0"/>
                            <a:ea typeface="Cambria Math" panose="02040503050406030204" pitchFamily="18" charset="0"/>
                          </a:rPr>
                          <m:t>)</m:t>
                        </m:r>
                        <m:sSup>
                          <m:sSupPr>
                            <m:ctrlPr>
                              <a:rPr lang="fr-FR" sz="1500" b="0" i="1" smtClean="0">
                                <a:latin typeface="Cambria Math" panose="02040503050406030204" pitchFamily="18" charset="0"/>
                                <a:ea typeface="Cambria Math" panose="02040503050406030204" pitchFamily="18" charset="0"/>
                              </a:rPr>
                            </m:ctrlPr>
                          </m:sSupPr>
                          <m:e>
                            <m:r>
                              <a:rPr lang="fr-FR" sz="1500" b="0" i="1" smtClean="0">
                                <a:latin typeface="Cambria Math" panose="02040503050406030204" pitchFamily="18" charset="0"/>
                                <a:ea typeface="Cambria Math" panose="02040503050406030204" pitchFamily="18" charset="0"/>
                              </a:rPr>
                              <m:t>𝑐</m:t>
                            </m:r>
                          </m:e>
                          <m:sup>
                            <m:r>
                              <a:rPr lang="fr-FR" sz="1500" b="0" i="1" smtClean="0">
                                <a:latin typeface="Cambria Math" panose="02040503050406030204" pitchFamily="18" charset="0"/>
                                <a:ea typeface="Cambria Math" panose="02040503050406030204" pitchFamily="18" charset="0"/>
                              </a:rPr>
                              <m:t>2</m:t>
                            </m:r>
                          </m:sup>
                        </m:sSup>
                      </m:den>
                    </m:f>
                    <m:r>
                      <a:rPr lang="fr-FR" sz="1500" b="0" i="0" smtClean="0">
                        <a:latin typeface="Cambria Math" panose="02040503050406030204" pitchFamily="18" charset="0"/>
                        <a:ea typeface="Cambria Math" panose="02040503050406030204" pitchFamily="18" charset="0"/>
                      </a:rPr>
                      <m:t>)</m:t>
                    </m:r>
                  </m:oMath>
                </a14:m>
                <a:endParaRPr lang="fr-FR" sz="1500" dirty="0"/>
              </a:p>
              <a:p>
                <a:endParaRPr lang="fr-FR" sz="1500" dirty="0"/>
              </a:p>
              <a:p>
                <a:pPr marL="0" indent="0">
                  <a:buNone/>
                </a:pPr>
                <a:r>
                  <a:rPr lang="fr-FR" sz="1500" dirty="0"/>
                  <a:t>Et la métrique est alors donnée par: </a:t>
                </a:r>
              </a:p>
              <a:p>
                <a14:m>
                  <m:oMath xmlns:m="http://schemas.openxmlformats.org/officeDocument/2006/math">
                    <m:sSup>
                      <m:sSupPr>
                        <m:ctrlPr>
                          <a:rPr lang="fr-FR" sz="1500" i="1" smtClean="0">
                            <a:latin typeface="Cambria Math" panose="02040503050406030204" pitchFamily="18" charset="0"/>
                          </a:rPr>
                        </m:ctrlPr>
                      </m:sSupPr>
                      <m:e>
                        <m:r>
                          <a:rPr lang="fr-FR" sz="1500" b="0" i="1" smtClean="0">
                            <a:latin typeface="Cambria Math" panose="02040503050406030204" pitchFamily="18" charset="0"/>
                          </a:rPr>
                          <m:t>𝑑𝑠</m:t>
                        </m:r>
                      </m:e>
                      <m:sup>
                        <m:r>
                          <a:rPr lang="fr-FR" sz="1500" b="0" i="1" smtClean="0">
                            <a:latin typeface="Cambria Math" panose="02040503050406030204" pitchFamily="18" charset="0"/>
                          </a:rPr>
                          <m:t>2</m:t>
                        </m:r>
                      </m:sup>
                    </m:sSup>
                    <m:r>
                      <a:rPr lang="fr-FR" sz="1500" b="0" i="1" smtClean="0">
                        <a:latin typeface="Cambria Math" panose="02040503050406030204" pitchFamily="18" charset="0"/>
                      </a:rPr>
                      <m:t>=−</m:t>
                    </m:r>
                    <m:sSup>
                      <m:sSupPr>
                        <m:ctrlPr>
                          <a:rPr lang="fr-FR" sz="1500" b="0" i="1" smtClean="0">
                            <a:latin typeface="Cambria Math" panose="02040503050406030204" pitchFamily="18" charset="0"/>
                          </a:rPr>
                        </m:ctrlPr>
                      </m:sSupPr>
                      <m:e>
                        <m:r>
                          <a:rPr lang="fr-FR" sz="1500" b="0" i="1" smtClean="0">
                            <a:latin typeface="Cambria Math" panose="02040503050406030204" pitchFamily="18" charset="0"/>
                          </a:rPr>
                          <m:t>𝑒</m:t>
                        </m:r>
                      </m:e>
                      <m:sup>
                        <m:f>
                          <m:fPr>
                            <m:ctrlPr>
                              <a:rPr lang="fr-FR" sz="1500" b="0" i="1" smtClean="0">
                                <a:latin typeface="Cambria Math" panose="02040503050406030204" pitchFamily="18" charset="0"/>
                                <a:ea typeface="Cambria Math" panose="02040503050406030204" pitchFamily="18" charset="0"/>
                              </a:rPr>
                            </m:ctrlPr>
                          </m:fPr>
                          <m:num>
                            <m:r>
                              <a:rPr lang="fr-FR" sz="1500" b="0" i="1" smtClean="0">
                                <a:latin typeface="Cambria Math" panose="02040503050406030204" pitchFamily="18" charset="0"/>
                              </a:rPr>
                              <m:t>2</m:t>
                            </m:r>
                            <m:r>
                              <m:rPr>
                                <m:sty m:val="p"/>
                              </m:rPr>
                              <a:rPr lang="el-GR" sz="1500" b="0" i="0" smtClean="0">
                                <a:latin typeface="Cambria Math" panose="02040503050406030204" pitchFamily="18" charset="0"/>
                                <a:ea typeface="Cambria Math" panose="02040503050406030204" pitchFamily="18" charset="0"/>
                              </a:rPr>
                              <m:t>Φ</m:t>
                            </m:r>
                            <m:d>
                              <m:dPr>
                                <m:ctrlPr>
                                  <a:rPr lang="fr-FR" sz="1500" b="0" i="1" smtClean="0">
                                    <a:latin typeface="Cambria Math" panose="02040503050406030204" pitchFamily="18" charset="0"/>
                                    <a:ea typeface="Cambria Math" panose="02040503050406030204" pitchFamily="18" charset="0"/>
                                  </a:rPr>
                                </m:ctrlPr>
                              </m:dPr>
                              <m:e>
                                <m:r>
                                  <a:rPr lang="fr-FR" sz="1500" b="0" i="1" smtClean="0">
                                    <a:latin typeface="Cambria Math" panose="02040503050406030204" pitchFamily="18" charset="0"/>
                                    <a:ea typeface="Cambria Math" panose="02040503050406030204" pitchFamily="18" charset="0"/>
                                  </a:rPr>
                                  <m:t>𝑟</m:t>
                                </m:r>
                              </m:e>
                            </m:d>
                          </m:num>
                          <m:den>
                            <m:sSup>
                              <m:sSupPr>
                                <m:ctrlPr>
                                  <a:rPr lang="fr-FR" sz="1500" b="0" i="1" smtClean="0">
                                    <a:latin typeface="Cambria Math" panose="02040503050406030204" pitchFamily="18" charset="0"/>
                                    <a:ea typeface="Cambria Math" panose="02040503050406030204" pitchFamily="18" charset="0"/>
                                  </a:rPr>
                                </m:ctrlPr>
                              </m:sSupPr>
                              <m:e>
                                <m:r>
                                  <a:rPr lang="fr-FR" sz="1500" b="0" i="1" smtClean="0">
                                    <a:latin typeface="Cambria Math" panose="02040503050406030204" pitchFamily="18" charset="0"/>
                                    <a:ea typeface="Cambria Math" panose="02040503050406030204" pitchFamily="18" charset="0"/>
                                  </a:rPr>
                                  <m:t>𝑐</m:t>
                                </m:r>
                              </m:e>
                              <m:sup>
                                <m:r>
                                  <a:rPr lang="fr-FR" sz="1500" b="0" i="1" smtClean="0">
                                    <a:latin typeface="Cambria Math" panose="02040503050406030204" pitchFamily="18" charset="0"/>
                                    <a:ea typeface="Cambria Math" panose="02040503050406030204" pitchFamily="18" charset="0"/>
                                  </a:rPr>
                                  <m:t>2</m:t>
                                </m:r>
                              </m:sup>
                            </m:sSup>
                          </m:den>
                        </m:f>
                      </m:sup>
                    </m:sSup>
                    <m:sSup>
                      <m:sSupPr>
                        <m:ctrlPr>
                          <a:rPr lang="fr-FR" sz="1500" b="0" i="1" smtClean="0">
                            <a:latin typeface="Cambria Math" panose="02040503050406030204" pitchFamily="18" charset="0"/>
                          </a:rPr>
                        </m:ctrlPr>
                      </m:sSupPr>
                      <m:e>
                        <m:r>
                          <a:rPr lang="fr-FR" sz="1500" b="0" i="1" smtClean="0">
                            <a:latin typeface="Cambria Math" panose="02040503050406030204" pitchFamily="18" charset="0"/>
                          </a:rPr>
                          <m:t>𝑐</m:t>
                        </m:r>
                      </m:e>
                      <m:sup>
                        <m:r>
                          <a:rPr lang="fr-FR" sz="1500" b="0" i="1" smtClean="0">
                            <a:latin typeface="Cambria Math" panose="02040503050406030204" pitchFamily="18" charset="0"/>
                          </a:rPr>
                          <m:t>2</m:t>
                        </m:r>
                      </m:sup>
                    </m:sSup>
                    <m:sSup>
                      <m:sSupPr>
                        <m:ctrlPr>
                          <a:rPr lang="fr-FR" sz="1500" b="0" i="1" smtClean="0">
                            <a:latin typeface="Cambria Math" panose="02040503050406030204" pitchFamily="18" charset="0"/>
                          </a:rPr>
                        </m:ctrlPr>
                      </m:sSupPr>
                      <m:e>
                        <m:r>
                          <a:rPr lang="fr-FR" sz="1500" b="0" i="1" smtClean="0">
                            <a:latin typeface="Cambria Math" panose="02040503050406030204" pitchFamily="18" charset="0"/>
                          </a:rPr>
                          <m:t>𝑑𝑡</m:t>
                        </m:r>
                      </m:e>
                      <m:sup>
                        <m:r>
                          <a:rPr lang="fr-FR" sz="1500" b="0" i="1" smtClean="0">
                            <a:latin typeface="Cambria Math" panose="02040503050406030204" pitchFamily="18" charset="0"/>
                          </a:rPr>
                          <m:t>2</m:t>
                        </m:r>
                      </m:sup>
                    </m:sSup>
                    <m:r>
                      <a:rPr lang="fr-FR" sz="1500" b="0" i="1" smtClean="0">
                        <a:latin typeface="Cambria Math" panose="02040503050406030204" pitchFamily="18" charset="0"/>
                      </a:rPr>
                      <m:t>+</m:t>
                    </m:r>
                    <m:f>
                      <m:fPr>
                        <m:ctrlPr>
                          <a:rPr lang="fr-FR" sz="1500" b="0" i="1" smtClean="0">
                            <a:latin typeface="Cambria Math" panose="02040503050406030204" pitchFamily="18" charset="0"/>
                          </a:rPr>
                        </m:ctrlPr>
                      </m:fPr>
                      <m:num>
                        <m:r>
                          <a:rPr lang="fr-FR" sz="1500" b="0" i="1" smtClean="0">
                            <a:latin typeface="Cambria Math" panose="02040503050406030204" pitchFamily="18" charset="0"/>
                          </a:rPr>
                          <m:t>1</m:t>
                        </m:r>
                      </m:num>
                      <m:den>
                        <m:r>
                          <a:rPr lang="fr-FR" sz="1500" b="0" i="1" smtClean="0">
                            <a:latin typeface="Cambria Math" panose="02040503050406030204" pitchFamily="18" charset="0"/>
                          </a:rPr>
                          <m:t>1−</m:t>
                        </m:r>
                        <m:f>
                          <m:fPr>
                            <m:ctrlPr>
                              <a:rPr lang="fr-FR" sz="1500" b="0" i="1" smtClean="0">
                                <a:latin typeface="Cambria Math" panose="02040503050406030204" pitchFamily="18" charset="0"/>
                              </a:rPr>
                            </m:ctrlPr>
                          </m:fPr>
                          <m:num>
                            <m:r>
                              <a:rPr lang="fr-FR" sz="1500" b="0" i="1" smtClean="0">
                                <a:latin typeface="Cambria Math" panose="02040503050406030204" pitchFamily="18" charset="0"/>
                              </a:rPr>
                              <m:t>2</m:t>
                            </m:r>
                            <m:r>
                              <a:rPr lang="fr-FR" sz="1500" b="0" i="1" smtClean="0">
                                <a:latin typeface="Cambria Math" panose="02040503050406030204" pitchFamily="18" charset="0"/>
                              </a:rPr>
                              <m:t>𝐺𝑚</m:t>
                            </m:r>
                            <m:d>
                              <m:dPr>
                                <m:ctrlPr>
                                  <a:rPr lang="fr-FR" sz="1500" b="0" i="1" smtClean="0">
                                    <a:latin typeface="Cambria Math" panose="02040503050406030204" pitchFamily="18" charset="0"/>
                                  </a:rPr>
                                </m:ctrlPr>
                              </m:dPr>
                              <m:e>
                                <m:r>
                                  <a:rPr lang="fr-FR" sz="1500" b="0" i="1" smtClean="0">
                                    <a:latin typeface="Cambria Math" panose="02040503050406030204" pitchFamily="18" charset="0"/>
                                  </a:rPr>
                                  <m:t>𝑟</m:t>
                                </m:r>
                              </m:e>
                            </m:d>
                          </m:num>
                          <m:den>
                            <m:r>
                              <a:rPr lang="fr-FR" sz="1500" b="0" i="1" smtClean="0">
                                <a:latin typeface="Cambria Math" panose="02040503050406030204" pitchFamily="18" charset="0"/>
                              </a:rPr>
                              <m:t>𝑟</m:t>
                            </m:r>
                            <m:sSup>
                              <m:sSupPr>
                                <m:ctrlPr>
                                  <a:rPr lang="fr-FR" sz="1500" b="0" i="1" smtClean="0">
                                    <a:latin typeface="Cambria Math" panose="02040503050406030204" pitchFamily="18" charset="0"/>
                                  </a:rPr>
                                </m:ctrlPr>
                              </m:sSupPr>
                              <m:e>
                                <m:r>
                                  <a:rPr lang="fr-FR" sz="1500" b="0" i="1" smtClean="0">
                                    <a:latin typeface="Cambria Math" panose="02040503050406030204" pitchFamily="18" charset="0"/>
                                  </a:rPr>
                                  <m:t>𝑐</m:t>
                                </m:r>
                              </m:e>
                              <m:sup>
                                <m:r>
                                  <a:rPr lang="fr-FR" sz="1500" b="0" i="1" smtClean="0">
                                    <a:latin typeface="Cambria Math" panose="02040503050406030204" pitchFamily="18" charset="0"/>
                                  </a:rPr>
                                  <m:t>2</m:t>
                                </m:r>
                              </m:sup>
                            </m:sSup>
                          </m:den>
                        </m:f>
                      </m:den>
                    </m:f>
                    <m:sSup>
                      <m:sSupPr>
                        <m:ctrlPr>
                          <a:rPr lang="fr-FR" sz="1500" b="0" i="1" smtClean="0">
                            <a:latin typeface="Cambria Math" panose="02040503050406030204" pitchFamily="18" charset="0"/>
                          </a:rPr>
                        </m:ctrlPr>
                      </m:sSupPr>
                      <m:e>
                        <m:r>
                          <a:rPr lang="fr-FR" sz="1500" b="0" i="1" smtClean="0">
                            <a:latin typeface="Cambria Math" panose="02040503050406030204" pitchFamily="18" charset="0"/>
                          </a:rPr>
                          <m:t>𝑑𝑟</m:t>
                        </m:r>
                      </m:e>
                      <m:sup>
                        <m:r>
                          <a:rPr lang="fr-FR" sz="1500" b="0" i="1" smtClean="0">
                            <a:latin typeface="Cambria Math" panose="02040503050406030204" pitchFamily="18" charset="0"/>
                          </a:rPr>
                          <m:t>2</m:t>
                        </m:r>
                      </m:sup>
                    </m:sSup>
                    <m:r>
                      <a:rPr lang="fr-FR" sz="1500" b="0" i="1" smtClean="0">
                        <a:latin typeface="Cambria Math" panose="02040503050406030204" pitchFamily="18" charset="0"/>
                      </a:rPr>
                      <m:t>+</m:t>
                    </m:r>
                    <m:sSup>
                      <m:sSupPr>
                        <m:ctrlPr>
                          <a:rPr lang="fr-FR" sz="1500" b="0" i="1" smtClean="0">
                            <a:latin typeface="Cambria Math" panose="02040503050406030204" pitchFamily="18" charset="0"/>
                          </a:rPr>
                        </m:ctrlPr>
                      </m:sSupPr>
                      <m:e>
                        <m:r>
                          <a:rPr lang="fr-FR" sz="1500" b="0" i="1" smtClean="0">
                            <a:latin typeface="Cambria Math" panose="02040503050406030204" pitchFamily="18" charset="0"/>
                          </a:rPr>
                          <m:t>𝑟</m:t>
                        </m:r>
                      </m:e>
                      <m:sup>
                        <m:r>
                          <a:rPr lang="fr-FR" sz="1500" b="0" i="1" smtClean="0">
                            <a:latin typeface="Cambria Math" panose="02040503050406030204" pitchFamily="18" charset="0"/>
                          </a:rPr>
                          <m:t>2</m:t>
                        </m:r>
                      </m:sup>
                    </m:sSup>
                    <m:r>
                      <a:rPr lang="fr-FR" sz="1500" b="0" i="1" smtClean="0">
                        <a:latin typeface="Cambria Math" panose="02040503050406030204" pitchFamily="18" charset="0"/>
                      </a:rPr>
                      <m:t>(</m:t>
                    </m:r>
                    <m:sSup>
                      <m:sSupPr>
                        <m:ctrlPr>
                          <a:rPr lang="fr-FR" sz="1500" b="0" i="1" smtClean="0">
                            <a:latin typeface="Cambria Math" panose="02040503050406030204" pitchFamily="18" charset="0"/>
                          </a:rPr>
                        </m:ctrlPr>
                      </m:sSupPr>
                      <m:e>
                        <m:r>
                          <a:rPr lang="fr-FR" sz="1500" b="0" i="1" smtClean="0">
                            <a:latin typeface="Cambria Math" panose="02040503050406030204" pitchFamily="18" charset="0"/>
                          </a:rPr>
                          <m:t>𝑑</m:t>
                        </m:r>
                        <m:r>
                          <a:rPr lang="fr-FR" sz="1500" b="0" i="1" smtClean="0">
                            <a:latin typeface="Cambria Math" panose="02040503050406030204" pitchFamily="18" charset="0"/>
                            <a:ea typeface="Cambria Math" panose="02040503050406030204" pitchFamily="18" charset="0"/>
                          </a:rPr>
                          <m:t>𝜃</m:t>
                        </m:r>
                      </m:e>
                      <m:sup>
                        <m:r>
                          <a:rPr lang="fr-FR" sz="1500" b="0" i="1" smtClean="0">
                            <a:latin typeface="Cambria Math" panose="02040503050406030204" pitchFamily="18" charset="0"/>
                          </a:rPr>
                          <m:t>2</m:t>
                        </m:r>
                      </m:sup>
                    </m:sSup>
                    <m:r>
                      <a:rPr lang="fr-FR" sz="1500" b="0" i="1" smtClean="0">
                        <a:latin typeface="Cambria Math" panose="02040503050406030204" pitchFamily="18" charset="0"/>
                      </a:rPr>
                      <m:t>+</m:t>
                    </m:r>
                    <m:sSup>
                      <m:sSupPr>
                        <m:ctrlPr>
                          <a:rPr lang="fr-FR" sz="1500" b="0" i="1" smtClean="0">
                            <a:latin typeface="Cambria Math" panose="02040503050406030204" pitchFamily="18" charset="0"/>
                          </a:rPr>
                        </m:ctrlPr>
                      </m:sSupPr>
                      <m:e>
                        <m:func>
                          <m:funcPr>
                            <m:ctrlPr>
                              <a:rPr lang="fr-FR" sz="1500" b="0" i="1" smtClean="0">
                                <a:latin typeface="Cambria Math" panose="02040503050406030204" pitchFamily="18" charset="0"/>
                              </a:rPr>
                            </m:ctrlPr>
                          </m:funcPr>
                          <m:fName>
                            <m:r>
                              <m:rPr>
                                <m:sty m:val="p"/>
                              </m:rPr>
                              <a:rPr lang="fr-FR" sz="1500" b="0" i="0" smtClean="0">
                                <a:latin typeface="Cambria Math" panose="02040503050406030204" pitchFamily="18" charset="0"/>
                              </a:rPr>
                              <m:t>sin</m:t>
                            </m:r>
                          </m:fName>
                          <m:e>
                            <m:r>
                              <a:rPr lang="fr-FR" sz="1500" b="0" i="1" smtClean="0">
                                <a:latin typeface="Cambria Math" panose="02040503050406030204" pitchFamily="18" charset="0"/>
                              </a:rPr>
                              <m:t>(</m:t>
                            </m:r>
                            <m:r>
                              <a:rPr lang="fr-FR" sz="1500" b="0" i="1" smtClean="0">
                                <a:latin typeface="Cambria Math" panose="02040503050406030204" pitchFamily="18" charset="0"/>
                                <a:ea typeface="Cambria Math" panose="02040503050406030204" pitchFamily="18" charset="0"/>
                              </a:rPr>
                              <m:t>𝜃</m:t>
                            </m:r>
                          </m:e>
                        </m:func>
                        <m:r>
                          <a:rPr lang="fr-FR" sz="1500" b="0" i="1" smtClean="0">
                            <a:latin typeface="Cambria Math" panose="02040503050406030204" pitchFamily="18" charset="0"/>
                          </a:rPr>
                          <m:t>)</m:t>
                        </m:r>
                      </m:e>
                      <m:sup>
                        <m:r>
                          <a:rPr lang="fr-FR" sz="1500" b="0" i="1" smtClean="0">
                            <a:latin typeface="Cambria Math" panose="02040503050406030204" pitchFamily="18" charset="0"/>
                          </a:rPr>
                          <m:t>2</m:t>
                        </m:r>
                      </m:sup>
                    </m:sSup>
                    <m:sSup>
                      <m:sSupPr>
                        <m:ctrlPr>
                          <a:rPr lang="fr-FR" sz="1500" b="0" i="1" smtClean="0">
                            <a:latin typeface="Cambria Math" panose="02040503050406030204" pitchFamily="18" charset="0"/>
                          </a:rPr>
                        </m:ctrlPr>
                      </m:sSupPr>
                      <m:e>
                        <m:r>
                          <a:rPr lang="fr-FR" sz="1500" b="0" i="1" smtClean="0">
                            <a:latin typeface="Cambria Math" panose="02040503050406030204" pitchFamily="18" charset="0"/>
                          </a:rPr>
                          <m:t>𝑑</m:t>
                        </m:r>
                        <m:r>
                          <a:rPr lang="fr-FR" sz="1500" b="0" i="1" smtClean="0">
                            <a:latin typeface="Cambria Math" panose="02040503050406030204" pitchFamily="18" charset="0"/>
                            <a:ea typeface="Cambria Math" panose="02040503050406030204" pitchFamily="18" charset="0"/>
                          </a:rPr>
                          <m:t>𝜙</m:t>
                        </m:r>
                      </m:e>
                      <m:sup>
                        <m:r>
                          <a:rPr lang="fr-FR" sz="1500" b="0" i="1" smtClean="0">
                            <a:latin typeface="Cambria Math" panose="02040503050406030204" pitchFamily="18" charset="0"/>
                          </a:rPr>
                          <m:t>2</m:t>
                        </m:r>
                      </m:sup>
                    </m:sSup>
                  </m:oMath>
                </a14:m>
                <a:r>
                  <a:rPr lang="fr-FR" sz="1500" dirty="0"/>
                  <a:t>)</a:t>
                </a:r>
              </a:p>
              <a:p>
                <a:endParaRPr lang="fr-FR" sz="1500" dirty="0"/>
              </a:p>
              <a:p>
                <a:pPr marL="0" indent="0">
                  <a:buNone/>
                </a:pPr>
                <a:r>
                  <a:rPr lang="fr-FR" sz="1500" dirty="0"/>
                  <a:t>Dans le cas (irréaliste) d’une étoile homogène, ce système peut être résolu et on obtient:</a:t>
                </a:r>
              </a:p>
              <a:p>
                <a14:m>
                  <m:oMath xmlns:m="http://schemas.openxmlformats.org/officeDocument/2006/math">
                    <m:r>
                      <a:rPr lang="fr-FR" sz="1500" b="0" i="1" smtClean="0">
                        <a:latin typeface="Cambria Math" panose="02040503050406030204" pitchFamily="18" charset="0"/>
                      </a:rPr>
                      <m:t>𝑚</m:t>
                    </m:r>
                    <m:d>
                      <m:dPr>
                        <m:ctrlPr>
                          <a:rPr lang="fr-FR" sz="1500" b="0" i="1" smtClean="0">
                            <a:latin typeface="Cambria Math" panose="02040503050406030204" pitchFamily="18" charset="0"/>
                          </a:rPr>
                        </m:ctrlPr>
                      </m:dPr>
                      <m:e>
                        <m:r>
                          <a:rPr lang="fr-FR" sz="1500" b="0" i="1" smtClean="0">
                            <a:latin typeface="Cambria Math" panose="02040503050406030204" pitchFamily="18" charset="0"/>
                          </a:rPr>
                          <m:t>𝑟</m:t>
                        </m:r>
                      </m:e>
                    </m:d>
                    <m:r>
                      <a:rPr lang="fr-FR" sz="1500" b="0" i="1" smtClean="0">
                        <a:latin typeface="Cambria Math" panose="02040503050406030204" pitchFamily="18" charset="0"/>
                      </a:rPr>
                      <m:t>=</m:t>
                    </m:r>
                    <m:d>
                      <m:dPr>
                        <m:begChr m:val="{"/>
                        <m:endChr m:val=""/>
                        <m:ctrlPr>
                          <a:rPr lang="fr-FR" sz="1500" b="0" i="1" smtClean="0">
                            <a:latin typeface="Cambria Math" panose="02040503050406030204" pitchFamily="18" charset="0"/>
                          </a:rPr>
                        </m:ctrlPr>
                      </m:dPr>
                      <m:e>
                        <m:eqArr>
                          <m:eqArrPr>
                            <m:ctrlPr>
                              <a:rPr lang="fr-FR" sz="1500" b="0" i="1" smtClean="0">
                                <a:latin typeface="Cambria Math" panose="02040503050406030204" pitchFamily="18" charset="0"/>
                              </a:rPr>
                            </m:ctrlPr>
                          </m:eqArrPr>
                          <m:e>
                            <m:r>
                              <a:rPr lang="fr-FR" sz="1500" b="0" i="1" smtClean="0">
                                <a:latin typeface="Cambria Math" panose="02040503050406030204" pitchFamily="18" charset="0"/>
                              </a:rPr>
                              <m:t>𝑀</m:t>
                            </m:r>
                            <m:sSup>
                              <m:sSupPr>
                                <m:ctrlPr>
                                  <a:rPr lang="fr-FR" sz="1500" b="0" i="1" smtClean="0">
                                    <a:latin typeface="Cambria Math" panose="02040503050406030204" pitchFamily="18" charset="0"/>
                                  </a:rPr>
                                </m:ctrlPr>
                              </m:sSupPr>
                              <m:e>
                                <m:r>
                                  <a:rPr lang="fr-FR" sz="1500" b="0" i="1" smtClean="0">
                                    <a:latin typeface="Cambria Math" panose="02040503050406030204" pitchFamily="18" charset="0"/>
                                  </a:rPr>
                                  <m:t>(</m:t>
                                </m:r>
                                <m:f>
                                  <m:fPr>
                                    <m:ctrlPr>
                                      <a:rPr lang="fr-FR" sz="1500" b="0" i="1" smtClean="0">
                                        <a:latin typeface="Cambria Math" panose="02040503050406030204" pitchFamily="18" charset="0"/>
                                      </a:rPr>
                                    </m:ctrlPr>
                                  </m:fPr>
                                  <m:num>
                                    <m:r>
                                      <a:rPr lang="fr-FR" sz="1500" b="0" i="1" smtClean="0">
                                        <a:latin typeface="Cambria Math" panose="02040503050406030204" pitchFamily="18" charset="0"/>
                                      </a:rPr>
                                      <m:t>𝑟</m:t>
                                    </m:r>
                                  </m:num>
                                  <m:den>
                                    <m:r>
                                      <a:rPr lang="fr-FR" sz="1500" b="0" i="1" smtClean="0">
                                        <a:latin typeface="Cambria Math" panose="02040503050406030204" pitchFamily="18" charset="0"/>
                                      </a:rPr>
                                      <m:t>𝑅</m:t>
                                    </m:r>
                                  </m:den>
                                </m:f>
                                <m:r>
                                  <a:rPr lang="fr-FR" sz="1500" b="0" i="1" smtClean="0">
                                    <a:latin typeface="Cambria Math" panose="02040503050406030204" pitchFamily="18" charset="0"/>
                                  </a:rPr>
                                  <m:t>)</m:t>
                                </m:r>
                              </m:e>
                              <m:sup>
                                <m:r>
                                  <a:rPr lang="fr-FR" sz="1500" b="0" i="1" smtClean="0">
                                    <a:latin typeface="Cambria Math" panose="02040503050406030204" pitchFamily="18" charset="0"/>
                                  </a:rPr>
                                  <m:t>3</m:t>
                                </m:r>
                              </m:sup>
                            </m:sSup>
                            <m:r>
                              <a:rPr lang="fr-FR" sz="1500" b="0" i="1" smtClean="0">
                                <a:latin typeface="Cambria Math" panose="02040503050406030204" pitchFamily="18" charset="0"/>
                              </a:rPr>
                              <m:t> </m:t>
                            </m:r>
                            <m:r>
                              <a:rPr lang="fr-FR" sz="1500" b="0" i="1" smtClean="0">
                                <a:latin typeface="Cambria Math" panose="02040503050406030204" pitchFamily="18" charset="0"/>
                              </a:rPr>
                              <m:t>𝑝𝑜𝑢𝑟</m:t>
                            </m:r>
                            <m:r>
                              <a:rPr lang="fr-FR" sz="1500" b="0" i="1" smtClean="0">
                                <a:latin typeface="Cambria Math" panose="02040503050406030204" pitchFamily="18" charset="0"/>
                              </a:rPr>
                              <m:t> </m:t>
                            </m:r>
                            <m:r>
                              <a:rPr lang="fr-FR" sz="1500" b="0" i="1" smtClean="0">
                                <a:latin typeface="Cambria Math" panose="02040503050406030204" pitchFamily="18" charset="0"/>
                              </a:rPr>
                              <m:t>𝑟</m:t>
                            </m:r>
                            <m:r>
                              <a:rPr lang="fr-FR" sz="1500" b="0" i="1" smtClean="0">
                                <a:latin typeface="Cambria Math" panose="02040503050406030204" pitchFamily="18" charset="0"/>
                                <a:ea typeface="Cambria Math" panose="02040503050406030204" pitchFamily="18" charset="0"/>
                              </a:rPr>
                              <m:t>≤</m:t>
                            </m:r>
                            <m:r>
                              <a:rPr lang="fr-FR" sz="1500" b="0" i="1" smtClean="0">
                                <a:latin typeface="Cambria Math" panose="02040503050406030204" pitchFamily="18" charset="0"/>
                                <a:ea typeface="Cambria Math" panose="02040503050406030204" pitchFamily="18" charset="0"/>
                              </a:rPr>
                              <m:t>𝑅</m:t>
                            </m:r>
                          </m:e>
                          <m:e>
                            <m:r>
                              <a:rPr lang="fr-FR" sz="1500" b="0" i="1" smtClean="0">
                                <a:latin typeface="Cambria Math" panose="02040503050406030204" pitchFamily="18" charset="0"/>
                              </a:rPr>
                              <m:t>𝑀</m:t>
                            </m:r>
                            <m:r>
                              <a:rPr lang="fr-FR" sz="1500" b="0" i="1" smtClean="0">
                                <a:latin typeface="Cambria Math" panose="02040503050406030204" pitchFamily="18" charset="0"/>
                              </a:rPr>
                              <m:t> </m:t>
                            </m:r>
                            <m:r>
                              <a:rPr lang="fr-FR" sz="1500" b="0" i="1" smtClean="0">
                                <a:latin typeface="Cambria Math" panose="02040503050406030204" pitchFamily="18" charset="0"/>
                              </a:rPr>
                              <m:t>𝑝𝑜𝑢𝑟</m:t>
                            </m:r>
                            <m:r>
                              <a:rPr lang="fr-FR" sz="1500" b="0" i="1" smtClean="0">
                                <a:latin typeface="Cambria Math" panose="02040503050406030204" pitchFamily="18" charset="0"/>
                              </a:rPr>
                              <m:t> </m:t>
                            </m:r>
                            <m:r>
                              <a:rPr lang="fr-FR" sz="1500" b="0" i="1" smtClean="0">
                                <a:latin typeface="Cambria Math" panose="02040503050406030204" pitchFamily="18" charset="0"/>
                              </a:rPr>
                              <m:t>𝑟</m:t>
                            </m:r>
                            <m:r>
                              <a:rPr lang="fr-FR" sz="1500" b="0" i="1" smtClean="0">
                                <a:latin typeface="Cambria Math" panose="02040503050406030204" pitchFamily="18" charset="0"/>
                                <a:ea typeface="Cambria Math" panose="02040503050406030204" pitchFamily="18" charset="0"/>
                              </a:rPr>
                              <m:t>≥</m:t>
                            </m:r>
                            <m:r>
                              <a:rPr lang="fr-FR" sz="1500" b="0" i="1" smtClean="0">
                                <a:latin typeface="Cambria Math" panose="02040503050406030204" pitchFamily="18" charset="0"/>
                                <a:ea typeface="Cambria Math" panose="02040503050406030204" pitchFamily="18" charset="0"/>
                              </a:rPr>
                              <m:t>𝑅</m:t>
                            </m:r>
                          </m:e>
                        </m:eqArr>
                      </m:e>
                    </m:d>
                  </m:oMath>
                </a14:m>
                <a:r>
                  <a:rPr lang="fr-FR" sz="1500" dirty="0"/>
                  <a:t>  </a:t>
                </a:r>
              </a:p>
              <a:p>
                <a14:m>
                  <m:oMath xmlns:m="http://schemas.openxmlformats.org/officeDocument/2006/math">
                    <m:r>
                      <a:rPr lang="fr-FR" sz="1500" b="0" i="1" smtClean="0">
                        <a:latin typeface="Cambria Math" panose="02040503050406030204" pitchFamily="18" charset="0"/>
                      </a:rPr>
                      <m:t>𝑃</m:t>
                    </m:r>
                    <m:d>
                      <m:dPr>
                        <m:ctrlPr>
                          <a:rPr lang="fr-FR" sz="1500" b="0" i="1" smtClean="0">
                            <a:latin typeface="Cambria Math" panose="02040503050406030204" pitchFamily="18" charset="0"/>
                          </a:rPr>
                        </m:ctrlPr>
                      </m:dPr>
                      <m:e>
                        <m:r>
                          <a:rPr lang="fr-FR" sz="1500" b="0" i="1" smtClean="0">
                            <a:latin typeface="Cambria Math" panose="02040503050406030204" pitchFamily="18" charset="0"/>
                          </a:rPr>
                          <m:t>𝑟</m:t>
                        </m:r>
                      </m:e>
                    </m:d>
                    <m:r>
                      <a:rPr lang="fr-FR" sz="1500" b="0" i="1" smtClean="0">
                        <a:latin typeface="Cambria Math" panose="02040503050406030204" pitchFamily="18" charset="0"/>
                      </a:rPr>
                      <m:t>=</m:t>
                    </m:r>
                    <m:d>
                      <m:dPr>
                        <m:begChr m:val="{"/>
                        <m:endChr m:val=""/>
                        <m:ctrlPr>
                          <a:rPr lang="fr-FR" sz="1500" b="0" i="1" smtClean="0">
                            <a:latin typeface="Cambria Math" panose="02040503050406030204" pitchFamily="18" charset="0"/>
                          </a:rPr>
                        </m:ctrlPr>
                      </m:dPr>
                      <m:e>
                        <m:eqArr>
                          <m:eqArrPr>
                            <m:ctrlPr>
                              <a:rPr lang="fr-FR" sz="1500" b="0" i="1" smtClean="0">
                                <a:latin typeface="Cambria Math" panose="02040503050406030204" pitchFamily="18" charset="0"/>
                              </a:rPr>
                            </m:ctrlPr>
                          </m:eqArrPr>
                          <m:e>
                            <m:sSub>
                              <m:sSubPr>
                                <m:ctrlPr>
                                  <a:rPr lang="fr-FR" sz="1500" i="1">
                                    <a:latin typeface="Cambria Math" panose="02040503050406030204" pitchFamily="18" charset="0"/>
                                  </a:rPr>
                                </m:ctrlPr>
                              </m:sSubPr>
                              <m:e>
                                <m:r>
                                  <a:rPr lang="fr-FR" sz="1500" i="1">
                                    <a:latin typeface="Cambria Math" panose="02040503050406030204" pitchFamily="18" charset="0"/>
                                    <a:ea typeface="Cambria Math" panose="02040503050406030204" pitchFamily="18" charset="0"/>
                                  </a:rPr>
                                  <m:t>𝜌</m:t>
                                </m:r>
                              </m:e>
                              <m:sub>
                                <m:r>
                                  <a:rPr lang="fr-FR" sz="1500" i="1">
                                    <a:latin typeface="Cambria Math" panose="02040503050406030204" pitchFamily="18" charset="0"/>
                                  </a:rPr>
                                  <m:t>𝑐</m:t>
                                </m:r>
                              </m:sub>
                            </m:sSub>
                            <m:sSup>
                              <m:sSupPr>
                                <m:ctrlPr>
                                  <a:rPr lang="fr-FR" sz="1500" i="1">
                                    <a:latin typeface="Cambria Math" panose="02040503050406030204" pitchFamily="18" charset="0"/>
                                  </a:rPr>
                                </m:ctrlPr>
                              </m:sSupPr>
                              <m:e>
                                <m:r>
                                  <a:rPr lang="fr-FR" sz="1500" i="1">
                                    <a:latin typeface="Cambria Math" panose="02040503050406030204" pitchFamily="18" charset="0"/>
                                  </a:rPr>
                                  <m:t>𝑐</m:t>
                                </m:r>
                              </m:e>
                              <m:sup>
                                <m:r>
                                  <a:rPr lang="fr-FR" sz="1500" i="1">
                                    <a:latin typeface="Cambria Math" panose="02040503050406030204" pitchFamily="18" charset="0"/>
                                  </a:rPr>
                                  <m:t>2</m:t>
                                </m:r>
                              </m:sup>
                            </m:sSup>
                            <m:f>
                              <m:fPr>
                                <m:ctrlPr>
                                  <a:rPr lang="fr-FR" sz="1500" i="1">
                                    <a:latin typeface="Cambria Math" panose="02040503050406030204" pitchFamily="18" charset="0"/>
                                  </a:rPr>
                                </m:ctrlPr>
                              </m:fPr>
                              <m:num>
                                <m:rad>
                                  <m:radPr>
                                    <m:degHide m:val="on"/>
                                    <m:ctrlPr>
                                      <a:rPr lang="fr-FR" sz="1500" i="1">
                                        <a:latin typeface="Cambria Math" panose="02040503050406030204" pitchFamily="18" charset="0"/>
                                      </a:rPr>
                                    </m:ctrlPr>
                                  </m:radPr>
                                  <m:deg/>
                                  <m:e>
                                    <m:r>
                                      <a:rPr lang="fr-FR" sz="1500" i="1">
                                        <a:latin typeface="Cambria Math" panose="02040503050406030204" pitchFamily="18" charset="0"/>
                                      </a:rPr>
                                      <m:t>1−2</m:t>
                                    </m:r>
                                    <m:r>
                                      <m:rPr>
                                        <m:sty m:val="p"/>
                                      </m:rPr>
                                      <a:rPr lang="el-GR" sz="1500" i="1">
                                        <a:latin typeface="Cambria Math" panose="02040503050406030204" pitchFamily="18" charset="0"/>
                                        <a:ea typeface="Cambria Math" panose="02040503050406030204" pitchFamily="18" charset="0"/>
                                      </a:rPr>
                                      <m:t>Ξ</m:t>
                                    </m:r>
                                    <m:sSup>
                                      <m:sSupPr>
                                        <m:ctrlPr>
                                          <a:rPr lang="el-GR" sz="1500" i="1">
                                            <a:latin typeface="Cambria Math" panose="02040503050406030204" pitchFamily="18" charset="0"/>
                                            <a:ea typeface="Cambria Math" panose="02040503050406030204" pitchFamily="18" charset="0"/>
                                          </a:rPr>
                                        </m:ctrlPr>
                                      </m:sSupPr>
                                      <m:e>
                                        <m:r>
                                          <a:rPr lang="fr-FR" sz="1500" i="1">
                                            <a:latin typeface="Cambria Math" panose="02040503050406030204" pitchFamily="18" charset="0"/>
                                            <a:ea typeface="Cambria Math" panose="02040503050406030204" pitchFamily="18" charset="0"/>
                                          </a:rPr>
                                          <m:t>(</m:t>
                                        </m:r>
                                        <m:f>
                                          <m:fPr>
                                            <m:ctrlPr>
                                              <a:rPr lang="fr-FR" sz="1500" i="1">
                                                <a:latin typeface="Cambria Math" panose="02040503050406030204" pitchFamily="18" charset="0"/>
                                                <a:ea typeface="Cambria Math" panose="02040503050406030204" pitchFamily="18" charset="0"/>
                                              </a:rPr>
                                            </m:ctrlPr>
                                          </m:fPr>
                                          <m:num>
                                            <m:r>
                                              <a:rPr lang="fr-FR" sz="1500" i="1">
                                                <a:latin typeface="Cambria Math" panose="02040503050406030204" pitchFamily="18" charset="0"/>
                                                <a:ea typeface="Cambria Math" panose="02040503050406030204" pitchFamily="18" charset="0"/>
                                              </a:rPr>
                                              <m:t>𝑟</m:t>
                                            </m:r>
                                          </m:num>
                                          <m:den>
                                            <m:r>
                                              <a:rPr lang="fr-FR" sz="1500" i="1">
                                                <a:latin typeface="Cambria Math" panose="02040503050406030204" pitchFamily="18" charset="0"/>
                                                <a:ea typeface="Cambria Math" panose="02040503050406030204" pitchFamily="18" charset="0"/>
                                              </a:rPr>
                                              <m:t>𝑅</m:t>
                                            </m:r>
                                          </m:den>
                                        </m:f>
                                        <m:r>
                                          <a:rPr lang="fr-FR" sz="1500" i="1">
                                            <a:latin typeface="Cambria Math" panose="02040503050406030204" pitchFamily="18" charset="0"/>
                                            <a:ea typeface="Cambria Math" panose="02040503050406030204" pitchFamily="18" charset="0"/>
                                          </a:rPr>
                                          <m:t>)</m:t>
                                        </m:r>
                                      </m:e>
                                      <m:sup>
                                        <m:r>
                                          <a:rPr lang="fr-FR" sz="1500" i="1">
                                            <a:latin typeface="Cambria Math" panose="02040503050406030204" pitchFamily="18" charset="0"/>
                                            <a:ea typeface="Cambria Math" panose="02040503050406030204" pitchFamily="18" charset="0"/>
                                          </a:rPr>
                                          <m:t>2</m:t>
                                        </m:r>
                                      </m:sup>
                                    </m:sSup>
                                  </m:e>
                                </m:rad>
                                <m:r>
                                  <a:rPr lang="fr-FR" sz="1500" i="1">
                                    <a:latin typeface="Cambria Math" panose="02040503050406030204" pitchFamily="18" charset="0"/>
                                  </a:rPr>
                                  <m:t>−</m:t>
                                </m:r>
                                <m:rad>
                                  <m:radPr>
                                    <m:degHide m:val="on"/>
                                    <m:ctrlPr>
                                      <a:rPr lang="fr-FR" sz="1500" i="1">
                                        <a:latin typeface="Cambria Math" panose="02040503050406030204" pitchFamily="18" charset="0"/>
                                      </a:rPr>
                                    </m:ctrlPr>
                                  </m:radPr>
                                  <m:deg/>
                                  <m:e>
                                    <m:r>
                                      <a:rPr lang="fr-FR" sz="1500" i="1">
                                        <a:latin typeface="Cambria Math" panose="02040503050406030204" pitchFamily="18" charset="0"/>
                                      </a:rPr>
                                      <m:t>1−2</m:t>
                                    </m:r>
                                    <m:r>
                                      <m:rPr>
                                        <m:sty m:val="p"/>
                                      </m:rPr>
                                      <a:rPr lang="el-GR" sz="1500" i="1">
                                        <a:latin typeface="Cambria Math" panose="02040503050406030204" pitchFamily="18" charset="0"/>
                                        <a:ea typeface="Cambria Math" panose="02040503050406030204" pitchFamily="18" charset="0"/>
                                      </a:rPr>
                                      <m:t>Ξ</m:t>
                                    </m:r>
                                  </m:e>
                                </m:rad>
                              </m:num>
                              <m:den>
                                <m:r>
                                  <a:rPr lang="fr-FR" sz="1500" i="1">
                                    <a:latin typeface="Cambria Math" panose="02040503050406030204" pitchFamily="18" charset="0"/>
                                  </a:rPr>
                                  <m:t>3</m:t>
                                </m:r>
                                <m:rad>
                                  <m:radPr>
                                    <m:degHide m:val="on"/>
                                    <m:ctrlPr>
                                      <a:rPr lang="fr-FR" sz="1500" i="1">
                                        <a:latin typeface="Cambria Math" panose="02040503050406030204" pitchFamily="18" charset="0"/>
                                      </a:rPr>
                                    </m:ctrlPr>
                                  </m:radPr>
                                  <m:deg/>
                                  <m:e>
                                    <m:r>
                                      <a:rPr lang="fr-FR" sz="1500" i="1">
                                        <a:latin typeface="Cambria Math" panose="02040503050406030204" pitchFamily="18" charset="0"/>
                                      </a:rPr>
                                      <m:t>1−2</m:t>
                                    </m:r>
                                    <m:r>
                                      <m:rPr>
                                        <m:sty m:val="p"/>
                                      </m:rPr>
                                      <a:rPr lang="el-GR" sz="1500" i="1">
                                        <a:latin typeface="Cambria Math" panose="02040503050406030204" pitchFamily="18" charset="0"/>
                                        <a:ea typeface="Cambria Math" panose="02040503050406030204" pitchFamily="18" charset="0"/>
                                      </a:rPr>
                                      <m:t>Ξ</m:t>
                                    </m:r>
                                  </m:e>
                                </m:rad>
                                <m:r>
                                  <a:rPr lang="fr-FR" sz="1500" i="1">
                                    <a:latin typeface="Cambria Math" panose="02040503050406030204" pitchFamily="18" charset="0"/>
                                  </a:rPr>
                                  <m:t>−</m:t>
                                </m:r>
                                <m:rad>
                                  <m:radPr>
                                    <m:degHide m:val="on"/>
                                    <m:ctrlPr>
                                      <a:rPr lang="fr-FR" sz="1500" i="1">
                                        <a:latin typeface="Cambria Math" panose="02040503050406030204" pitchFamily="18" charset="0"/>
                                      </a:rPr>
                                    </m:ctrlPr>
                                  </m:radPr>
                                  <m:deg/>
                                  <m:e>
                                    <m:r>
                                      <a:rPr lang="fr-FR" sz="1500" i="1">
                                        <a:latin typeface="Cambria Math" panose="02040503050406030204" pitchFamily="18" charset="0"/>
                                      </a:rPr>
                                      <m:t>1−2</m:t>
                                    </m:r>
                                    <m:r>
                                      <m:rPr>
                                        <m:sty m:val="p"/>
                                      </m:rPr>
                                      <a:rPr lang="el-GR" sz="1500" i="1">
                                        <a:latin typeface="Cambria Math" panose="02040503050406030204" pitchFamily="18" charset="0"/>
                                        <a:ea typeface="Cambria Math" panose="02040503050406030204" pitchFamily="18" charset="0"/>
                                      </a:rPr>
                                      <m:t>Ξ</m:t>
                                    </m:r>
                                    <m:sSup>
                                      <m:sSupPr>
                                        <m:ctrlPr>
                                          <a:rPr lang="fr-FR" sz="1500" i="1">
                                            <a:latin typeface="Cambria Math" panose="02040503050406030204" pitchFamily="18" charset="0"/>
                                            <a:ea typeface="Cambria Math" panose="02040503050406030204" pitchFamily="18" charset="0"/>
                                          </a:rPr>
                                        </m:ctrlPr>
                                      </m:sSupPr>
                                      <m:e>
                                        <m:d>
                                          <m:dPr>
                                            <m:ctrlPr>
                                              <a:rPr lang="fr-FR" sz="1500" i="1">
                                                <a:latin typeface="Cambria Math" panose="02040503050406030204" pitchFamily="18" charset="0"/>
                                                <a:ea typeface="Cambria Math" panose="02040503050406030204" pitchFamily="18" charset="0"/>
                                              </a:rPr>
                                            </m:ctrlPr>
                                          </m:dPr>
                                          <m:e>
                                            <m:f>
                                              <m:fPr>
                                                <m:ctrlPr>
                                                  <a:rPr lang="fr-FR" sz="1500" i="1">
                                                    <a:latin typeface="Cambria Math" panose="02040503050406030204" pitchFamily="18" charset="0"/>
                                                    <a:ea typeface="Cambria Math" panose="02040503050406030204" pitchFamily="18" charset="0"/>
                                                  </a:rPr>
                                                </m:ctrlPr>
                                              </m:fPr>
                                              <m:num>
                                                <m:r>
                                                  <a:rPr lang="fr-FR" sz="1500" i="1">
                                                    <a:latin typeface="Cambria Math" panose="02040503050406030204" pitchFamily="18" charset="0"/>
                                                    <a:ea typeface="Cambria Math" panose="02040503050406030204" pitchFamily="18" charset="0"/>
                                                  </a:rPr>
                                                  <m:t>𝑟</m:t>
                                                </m:r>
                                              </m:num>
                                              <m:den>
                                                <m:r>
                                                  <a:rPr lang="fr-FR" sz="1500" i="1">
                                                    <a:latin typeface="Cambria Math" panose="02040503050406030204" pitchFamily="18" charset="0"/>
                                                    <a:ea typeface="Cambria Math" panose="02040503050406030204" pitchFamily="18" charset="0"/>
                                                  </a:rPr>
                                                  <m:t>𝑅</m:t>
                                                </m:r>
                                              </m:den>
                                            </m:f>
                                          </m:e>
                                        </m:d>
                                      </m:e>
                                      <m:sup>
                                        <m:r>
                                          <a:rPr lang="fr-FR" sz="1500" i="1">
                                            <a:latin typeface="Cambria Math" panose="02040503050406030204" pitchFamily="18" charset="0"/>
                                            <a:ea typeface="Cambria Math" panose="02040503050406030204" pitchFamily="18" charset="0"/>
                                          </a:rPr>
                                          <m:t>2</m:t>
                                        </m:r>
                                      </m:sup>
                                    </m:sSup>
                                  </m:e>
                                </m:rad>
                                <m:r>
                                  <a:rPr lang="fr-FR" sz="1500" b="0" i="1" smtClean="0">
                                    <a:latin typeface="Cambria Math" panose="02040503050406030204" pitchFamily="18" charset="0"/>
                                    <a:ea typeface="Cambria Math" panose="02040503050406030204" pitchFamily="18" charset="0"/>
                                  </a:rPr>
                                  <m:t> </m:t>
                                </m:r>
                              </m:den>
                            </m:f>
                            <m:r>
                              <a:rPr lang="fr-FR" sz="1500" i="1">
                                <a:latin typeface="Cambria Math" panose="02040503050406030204" pitchFamily="18" charset="0"/>
                              </a:rPr>
                              <m:t>𝑝𝑜𝑢𝑟</m:t>
                            </m:r>
                            <m:r>
                              <a:rPr lang="fr-FR" sz="1500" i="1">
                                <a:latin typeface="Cambria Math" panose="02040503050406030204" pitchFamily="18" charset="0"/>
                              </a:rPr>
                              <m:t> </m:t>
                            </m:r>
                            <m:r>
                              <a:rPr lang="fr-FR" sz="1500" i="1">
                                <a:latin typeface="Cambria Math" panose="02040503050406030204" pitchFamily="18" charset="0"/>
                              </a:rPr>
                              <m:t>𝑟</m:t>
                            </m:r>
                            <m:r>
                              <a:rPr lang="fr-FR" sz="1500" i="1">
                                <a:latin typeface="Cambria Math" panose="02040503050406030204" pitchFamily="18" charset="0"/>
                                <a:ea typeface="Cambria Math" panose="02040503050406030204" pitchFamily="18" charset="0"/>
                              </a:rPr>
                              <m:t>≤</m:t>
                            </m:r>
                            <m:r>
                              <a:rPr lang="fr-FR" sz="1500" i="1">
                                <a:latin typeface="Cambria Math" panose="02040503050406030204" pitchFamily="18" charset="0"/>
                                <a:ea typeface="Cambria Math" panose="02040503050406030204" pitchFamily="18" charset="0"/>
                              </a:rPr>
                              <m:t>𝑅</m:t>
                            </m:r>
                          </m:e>
                          <m:e>
                            <m:r>
                              <a:rPr lang="fr-FR" sz="1500" b="0" i="1" smtClean="0">
                                <a:latin typeface="Cambria Math" panose="02040503050406030204" pitchFamily="18" charset="0"/>
                              </a:rPr>
                              <m:t>0</m:t>
                            </m:r>
                            <m:r>
                              <a:rPr lang="fr-FR" sz="1500" b="0" i="1" smtClean="0">
                                <a:latin typeface="Cambria Math" panose="02040503050406030204" pitchFamily="18" charset="0"/>
                              </a:rPr>
                              <m:t>                     </m:t>
                            </m:r>
                            <m:r>
                              <a:rPr lang="fr-FR" sz="1500" b="0" i="1" smtClean="0">
                                <a:latin typeface="Cambria Math" panose="02040503050406030204" pitchFamily="18" charset="0"/>
                              </a:rPr>
                              <m:t> </m:t>
                            </m:r>
                            <m:r>
                              <a:rPr lang="fr-FR" sz="1500" i="1">
                                <a:latin typeface="Cambria Math" panose="02040503050406030204" pitchFamily="18" charset="0"/>
                              </a:rPr>
                              <m:t>𝑝𝑜𝑢𝑟</m:t>
                            </m:r>
                            <m:r>
                              <a:rPr lang="fr-FR" sz="1500" i="1">
                                <a:latin typeface="Cambria Math" panose="02040503050406030204" pitchFamily="18" charset="0"/>
                              </a:rPr>
                              <m:t> </m:t>
                            </m:r>
                            <m:r>
                              <a:rPr lang="fr-FR" sz="1500" i="1">
                                <a:latin typeface="Cambria Math" panose="02040503050406030204" pitchFamily="18" charset="0"/>
                              </a:rPr>
                              <m:t>𝑟</m:t>
                            </m:r>
                            <m:r>
                              <a:rPr lang="fr-FR" sz="1500" i="1">
                                <a:latin typeface="Cambria Math" panose="02040503050406030204" pitchFamily="18" charset="0"/>
                                <a:ea typeface="Cambria Math" panose="02040503050406030204" pitchFamily="18" charset="0"/>
                              </a:rPr>
                              <m:t>≥</m:t>
                            </m:r>
                            <m:r>
                              <a:rPr lang="fr-FR" sz="1500" b="0" i="1" smtClean="0">
                                <a:latin typeface="Cambria Math" panose="02040503050406030204" pitchFamily="18" charset="0"/>
                                <a:ea typeface="Cambria Math" panose="02040503050406030204" pitchFamily="18" charset="0"/>
                              </a:rPr>
                              <m:t>𝑅</m:t>
                            </m:r>
                          </m:e>
                        </m:eqArr>
                      </m:e>
                    </m:d>
                  </m:oMath>
                </a14:m>
                <a:r>
                  <a:rPr lang="fr-FR" sz="1500" dirty="0"/>
                  <a:t>                                                    </a:t>
                </a:r>
              </a:p>
              <a:p>
                <a14:m>
                  <m:oMath xmlns:m="http://schemas.openxmlformats.org/officeDocument/2006/math">
                    <m:r>
                      <m:rPr>
                        <m:sty m:val="p"/>
                      </m:rPr>
                      <a:rPr lang="el-GR" sz="1500" i="1" smtClean="0">
                        <a:latin typeface="Cambria Math" panose="02040503050406030204" pitchFamily="18" charset="0"/>
                        <a:ea typeface="Cambria Math" panose="02040503050406030204" pitchFamily="18" charset="0"/>
                      </a:rPr>
                      <m:t>Φ</m:t>
                    </m:r>
                    <m:d>
                      <m:dPr>
                        <m:ctrlPr>
                          <a:rPr lang="fr-FR" sz="1500" b="0" i="1" smtClean="0">
                            <a:latin typeface="Cambria Math" panose="02040503050406030204" pitchFamily="18" charset="0"/>
                            <a:ea typeface="Cambria Math" panose="02040503050406030204" pitchFamily="18" charset="0"/>
                          </a:rPr>
                        </m:ctrlPr>
                      </m:dPr>
                      <m:e>
                        <m:r>
                          <a:rPr lang="fr-FR" sz="1500" b="0" i="1" smtClean="0">
                            <a:latin typeface="Cambria Math" panose="02040503050406030204" pitchFamily="18" charset="0"/>
                            <a:ea typeface="Cambria Math" panose="02040503050406030204" pitchFamily="18" charset="0"/>
                          </a:rPr>
                          <m:t>𝑟</m:t>
                        </m:r>
                      </m:e>
                    </m:d>
                    <m:r>
                      <a:rPr lang="fr-FR" sz="1500" b="0" i="1" smtClean="0">
                        <a:latin typeface="Cambria Math" panose="02040503050406030204" pitchFamily="18" charset="0"/>
                        <a:ea typeface="Cambria Math" panose="02040503050406030204" pitchFamily="18" charset="0"/>
                      </a:rPr>
                      <m:t>=</m:t>
                    </m:r>
                    <m:d>
                      <m:dPr>
                        <m:begChr m:val="{"/>
                        <m:endChr m:val=""/>
                        <m:ctrlPr>
                          <a:rPr lang="fr-FR" sz="1500" b="0" i="1" smtClean="0">
                            <a:latin typeface="Cambria Math" panose="02040503050406030204" pitchFamily="18" charset="0"/>
                            <a:ea typeface="Cambria Math" panose="02040503050406030204" pitchFamily="18" charset="0"/>
                          </a:rPr>
                        </m:ctrlPr>
                      </m:dPr>
                      <m:e>
                        <m:eqArr>
                          <m:eqArrPr>
                            <m:ctrlPr>
                              <a:rPr lang="fr-FR" sz="1500" b="0" i="1" smtClean="0">
                                <a:latin typeface="Cambria Math" panose="02040503050406030204" pitchFamily="18" charset="0"/>
                                <a:ea typeface="Cambria Math" panose="02040503050406030204" pitchFamily="18" charset="0"/>
                              </a:rPr>
                            </m:ctrlPr>
                          </m:eqArrPr>
                          <m:e>
                            <m:sSup>
                              <m:sSupPr>
                                <m:ctrlPr>
                                  <a:rPr lang="fr-FR" sz="1500" b="0" i="1" smtClean="0">
                                    <a:latin typeface="Cambria Math" panose="02040503050406030204" pitchFamily="18" charset="0"/>
                                    <a:ea typeface="Cambria Math" panose="02040503050406030204" pitchFamily="18" charset="0"/>
                                  </a:rPr>
                                </m:ctrlPr>
                              </m:sSupPr>
                              <m:e>
                                <m:r>
                                  <a:rPr lang="fr-FR" sz="1500" b="0" i="1" smtClean="0">
                                    <a:latin typeface="Cambria Math" panose="02040503050406030204" pitchFamily="18" charset="0"/>
                                    <a:ea typeface="Cambria Math" panose="02040503050406030204" pitchFamily="18" charset="0"/>
                                  </a:rPr>
                                  <m:t>𝑐</m:t>
                                </m:r>
                              </m:e>
                              <m:sup>
                                <m:r>
                                  <a:rPr lang="fr-FR" sz="1500" b="0" i="1" smtClean="0">
                                    <a:latin typeface="Cambria Math" panose="02040503050406030204" pitchFamily="18" charset="0"/>
                                    <a:ea typeface="Cambria Math" panose="02040503050406030204" pitchFamily="18" charset="0"/>
                                  </a:rPr>
                                  <m:t>2</m:t>
                                </m:r>
                              </m:sup>
                            </m:sSup>
                            <m:r>
                              <m:rPr>
                                <m:sty m:val="p"/>
                              </m:rPr>
                              <a:rPr lang="fr-FR" sz="1500" b="0" i="0" smtClean="0">
                                <a:latin typeface="Cambria Math" panose="02040503050406030204" pitchFamily="18" charset="0"/>
                                <a:ea typeface="Cambria Math" panose="02040503050406030204" pitchFamily="18" charset="0"/>
                              </a:rPr>
                              <m:t>ln</m:t>
                            </m:r>
                            <m:r>
                              <a:rPr lang="fr-FR" sz="1500" b="0" i="1" smtClean="0">
                                <a:latin typeface="Cambria Math" panose="02040503050406030204" pitchFamily="18" charset="0"/>
                                <a:ea typeface="Cambria Math" panose="02040503050406030204" pitchFamily="18" charset="0"/>
                              </a:rPr>
                              <m:t>⁡(</m:t>
                            </m:r>
                            <m:f>
                              <m:fPr>
                                <m:ctrlPr>
                                  <a:rPr lang="fr-FR" sz="1500" b="0" i="1" smtClean="0">
                                    <a:latin typeface="Cambria Math" panose="02040503050406030204" pitchFamily="18" charset="0"/>
                                    <a:ea typeface="Cambria Math" panose="02040503050406030204" pitchFamily="18" charset="0"/>
                                  </a:rPr>
                                </m:ctrlPr>
                              </m:fPr>
                              <m:num>
                                <m:r>
                                  <a:rPr lang="fr-FR" sz="1500" b="0" i="1" smtClean="0">
                                    <a:latin typeface="Cambria Math" panose="02040503050406030204" pitchFamily="18" charset="0"/>
                                    <a:ea typeface="Cambria Math" panose="02040503050406030204" pitchFamily="18" charset="0"/>
                                  </a:rPr>
                                  <m:t>3</m:t>
                                </m:r>
                                <m:rad>
                                  <m:radPr>
                                    <m:degHide m:val="on"/>
                                    <m:ctrlPr>
                                      <a:rPr lang="fr-FR" sz="1500" b="0" i="1" smtClean="0">
                                        <a:latin typeface="Cambria Math" panose="02040503050406030204" pitchFamily="18" charset="0"/>
                                        <a:ea typeface="Cambria Math" panose="02040503050406030204" pitchFamily="18" charset="0"/>
                                      </a:rPr>
                                    </m:ctrlPr>
                                  </m:radPr>
                                  <m:deg/>
                                  <m:e>
                                    <m:r>
                                      <a:rPr lang="fr-FR" sz="1500" b="0" i="1" smtClean="0">
                                        <a:latin typeface="Cambria Math" panose="02040503050406030204" pitchFamily="18" charset="0"/>
                                        <a:ea typeface="Cambria Math" panose="02040503050406030204" pitchFamily="18" charset="0"/>
                                      </a:rPr>
                                      <m:t>1−2</m:t>
                                    </m:r>
                                    <m:r>
                                      <m:rPr>
                                        <m:sty m:val="p"/>
                                      </m:rPr>
                                      <a:rPr lang="el-GR" sz="1500" b="0" i="1" smtClean="0">
                                        <a:latin typeface="Cambria Math" panose="02040503050406030204" pitchFamily="18" charset="0"/>
                                        <a:ea typeface="Cambria Math" panose="02040503050406030204" pitchFamily="18" charset="0"/>
                                      </a:rPr>
                                      <m:t>Ξ</m:t>
                                    </m:r>
                                  </m:e>
                                </m:rad>
                                <m:r>
                                  <a:rPr lang="fr-FR" sz="1500" b="0" i="1" smtClean="0">
                                    <a:latin typeface="Cambria Math" panose="02040503050406030204" pitchFamily="18" charset="0"/>
                                    <a:ea typeface="Cambria Math" panose="02040503050406030204" pitchFamily="18" charset="0"/>
                                  </a:rPr>
                                  <m:t>−</m:t>
                                </m:r>
                                <m:rad>
                                  <m:radPr>
                                    <m:degHide m:val="on"/>
                                    <m:ctrlPr>
                                      <a:rPr lang="fr-FR" sz="1500" b="0" i="1" smtClean="0">
                                        <a:latin typeface="Cambria Math" panose="02040503050406030204" pitchFamily="18" charset="0"/>
                                        <a:ea typeface="Cambria Math" panose="02040503050406030204" pitchFamily="18" charset="0"/>
                                      </a:rPr>
                                    </m:ctrlPr>
                                  </m:radPr>
                                  <m:deg/>
                                  <m:e>
                                    <m:r>
                                      <a:rPr lang="fr-FR" sz="1500" b="0" i="1" smtClean="0">
                                        <a:latin typeface="Cambria Math" panose="02040503050406030204" pitchFamily="18" charset="0"/>
                                        <a:ea typeface="Cambria Math" panose="02040503050406030204" pitchFamily="18" charset="0"/>
                                      </a:rPr>
                                      <m:t>1−2</m:t>
                                    </m:r>
                                    <m:r>
                                      <m:rPr>
                                        <m:sty m:val="p"/>
                                      </m:rPr>
                                      <a:rPr lang="el-GR" sz="1500" b="0" i="1" smtClean="0">
                                        <a:latin typeface="Cambria Math" panose="02040503050406030204" pitchFamily="18" charset="0"/>
                                        <a:ea typeface="Cambria Math" panose="02040503050406030204" pitchFamily="18" charset="0"/>
                                      </a:rPr>
                                      <m:t>Ξ</m:t>
                                    </m:r>
                                    <m:sSup>
                                      <m:sSupPr>
                                        <m:ctrlPr>
                                          <a:rPr lang="el-GR" sz="1500" b="0" i="1" smtClean="0">
                                            <a:latin typeface="Cambria Math" panose="02040503050406030204" pitchFamily="18" charset="0"/>
                                            <a:ea typeface="Cambria Math" panose="02040503050406030204" pitchFamily="18" charset="0"/>
                                          </a:rPr>
                                        </m:ctrlPr>
                                      </m:sSupPr>
                                      <m:e>
                                        <m:r>
                                          <a:rPr lang="fr-FR" sz="1500" b="0" i="1" smtClean="0">
                                            <a:latin typeface="Cambria Math" panose="02040503050406030204" pitchFamily="18" charset="0"/>
                                            <a:ea typeface="Cambria Math" panose="02040503050406030204" pitchFamily="18" charset="0"/>
                                          </a:rPr>
                                          <m:t>(</m:t>
                                        </m:r>
                                        <m:f>
                                          <m:fPr>
                                            <m:type m:val="lin"/>
                                            <m:ctrlPr>
                                              <a:rPr lang="fr-FR" sz="1500" b="0" i="1" smtClean="0">
                                                <a:latin typeface="Cambria Math" panose="02040503050406030204" pitchFamily="18" charset="0"/>
                                                <a:ea typeface="Cambria Math" panose="02040503050406030204" pitchFamily="18" charset="0"/>
                                              </a:rPr>
                                            </m:ctrlPr>
                                          </m:fPr>
                                          <m:num>
                                            <m:r>
                                              <a:rPr lang="fr-FR" sz="1500" b="0" i="1" smtClean="0">
                                                <a:latin typeface="Cambria Math" panose="02040503050406030204" pitchFamily="18" charset="0"/>
                                                <a:ea typeface="Cambria Math" panose="02040503050406030204" pitchFamily="18" charset="0"/>
                                              </a:rPr>
                                              <m:t>𝑟</m:t>
                                            </m:r>
                                          </m:num>
                                          <m:den>
                                            <m:r>
                                              <a:rPr lang="fr-FR" sz="1500" b="0" i="1" smtClean="0">
                                                <a:latin typeface="Cambria Math" panose="02040503050406030204" pitchFamily="18" charset="0"/>
                                                <a:ea typeface="Cambria Math" panose="02040503050406030204" pitchFamily="18" charset="0"/>
                                              </a:rPr>
                                              <m:t>𝑅</m:t>
                                            </m:r>
                                            <m:r>
                                              <a:rPr lang="fr-FR" sz="1500" b="0" i="1" smtClean="0">
                                                <a:latin typeface="Cambria Math" panose="02040503050406030204" pitchFamily="18" charset="0"/>
                                                <a:ea typeface="Cambria Math" panose="02040503050406030204" pitchFamily="18" charset="0"/>
                                              </a:rPr>
                                              <m:t>)</m:t>
                                            </m:r>
                                          </m:den>
                                        </m:f>
                                      </m:e>
                                      <m:sup>
                                        <m:r>
                                          <a:rPr lang="fr-FR" sz="1500" b="0" i="1" smtClean="0">
                                            <a:latin typeface="Cambria Math" panose="02040503050406030204" pitchFamily="18" charset="0"/>
                                            <a:ea typeface="Cambria Math" panose="02040503050406030204" pitchFamily="18" charset="0"/>
                                          </a:rPr>
                                          <m:t>2</m:t>
                                        </m:r>
                                      </m:sup>
                                    </m:sSup>
                                  </m:e>
                                </m:rad>
                              </m:num>
                              <m:den>
                                <m:r>
                                  <a:rPr lang="fr-FR" sz="1500" b="0" i="1" smtClean="0">
                                    <a:latin typeface="Cambria Math" panose="02040503050406030204" pitchFamily="18" charset="0"/>
                                    <a:ea typeface="Cambria Math" panose="02040503050406030204" pitchFamily="18" charset="0"/>
                                  </a:rPr>
                                  <m:t>2</m:t>
                                </m:r>
                              </m:den>
                            </m:f>
                          </m:e>
                          <m:e>
                            <m:f>
                              <m:fPr>
                                <m:ctrlPr>
                                  <a:rPr lang="fr-FR" sz="1500" b="0" i="1" smtClean="0">
                                    <a:latin typeface="Cambria Math" panose="02040503050406030204" pitchFamily="18" charset="0"/>
                                    <a:ea typeface="Cambria Math" panose="02040503050406030204" pitchFamily="18" charset="0"/>
                                  </a:rPr>
                                </m:ctrlPr>
                              </m:fPr>
                              <m:num>
                                <m:sSup>
                                  <m:sSupPr>
                                    <m:ctrlPr>
                                      <a:rPr lang="fr-FR" sz="1500" b="0" i="1" smtClean="0">
                                        <a:latin typeface="Cambria Math" panose="02040503050406030204" pitchFamily="18" charset="0"/>
                                        <a:ea typeface="Cambria Math" panose="02040503050406030204" pitchFamily="18" charset="0"/>
                                      </a:rPr>
                                    </m:ctrlPr>
                                  </m:sSupPr>
                                  <m:e>
                                    <m:r>
                                      <a:rPr lang="fr-FR" sz="1500" b="0" i="1" smtClean="0">
                                        <a:latin typeface="Cambria Math" panose="02040503050406030204" pitchFamily="18" charset="0"/>
                                        <a:ea typeface="Cambria Math" panose="02040503050406030204" pitchFamily="18" charset="0"/>
                                      </a:rPr>
                                      <m:t>𝑐</m:t>
                                    </m:r>
                                  </m:e>
                                  <m:sup>
                                    <m:r>
                                      <a:rPr lang="fr-FR" sz="1500" b="0" i="1" smtClean="0">
                                        <a:latin typeface="Cambria Math" panose="02040503050406030204" pitchFamily="18" charset="0"/>
                                        <a:ea typeface="Cambria Math" panose="02040503050406030204" pitchFamily="18" charset="0"/>
                                      </a:rPr>
                                      <m:t>2</m:t>
                                    </m:r>
                                  </m:sup>
                                </m:sSup>
                              </m:num>
                              <m:den>
                                <m:r>
                                  <a:rPr lang="fr-FR" sz="1500" b="0" i="1" smtClean="0">
                                    <a:latin typeface="Cambria Math" panose="02040503050406030204" pitchFamily="18" charset="0"/>
                                    <a:ea typeface="Cambria Math" panose="02040503050406030204" pitchFamily="18" charset="0"/>
                                  </a:rPr>
                                  <m:t>2</m:t>
                                </m:r>
                              </m:den>
                            </m:f>
                            <m:func>
                              <m:funcPr>
                                <m:ctrlPr>
                                  <a:rPr lang="fr-FR" sz="1500" b="0" i="1" smtClean="0">
                                    <a:latin typeface="Cambria Math" panose="02040503050406030204" pitchFamily="18" charset="0"/>
                                    <a:ea typeface="Cambria Math" panose="02040503050406030204" pitchFamily="18" charset="0"/>
                                  </a:rPr>
                                </m:ctrlPr>
                              </m:funcPr>
                              <m:fName>
                                <m:r>
                                  <m:rPr>
                                    <m:sty m:val="p"/>
                                  </m:rPr>
                                  <a:rPr lang="fr-FR" sz="1500" b="0" i="0" smtClean="0">
                                    <a:latin typeface="Cambria Math" panose="02040503050406030204" pitchFamily="18" charset="0"/>
                                    <a:ea typeface="Cambria Math" panose="02040503050406030204" pitchFamily="18" charset="0"/>
                                  </a:rPr>
                                  <m:t>ln</m:t>
                                </m:r>
                              </m:fName>
                              <m:e>
                                <m:d>
                                  <m:dPr>
                                    <m:ctrlPr>
                                      <a:rPr lang="fr-FR" sz="1500" b="0" i="1" smtClean="0">
                                        <a:latin typeface="Cambria Math" panose="02040503050406030204" pitchFamily="18" charset="0"/>
                                        <a:ea typeface="Cambria Math" panose="02040503050406030204" pitchFamily="18" charset="0"/>
                                      </a:rPr>
                                    </m:ctrlPr>
                                  </m:dPr>
                                  <m:e>
                                    <m:r>
                                      <a:rPr lang="fr-FR" sz="1500" b="0" i="1" smtClean="0">
                                        <a:latin typeface="Cambria Math" panose="02040503050406030204" pitchFamily="18" charset="0"/>
                                        <a:ea typeface="Cambria Math" panose="02040503050406030204" pitchFamily="18" charset="0"/>
                                      </a:rPr>
                                      <m:t>1−2</m:t>
                                    </m:r>
                                    <m:r>
                                      <m:rPr>
                                        <m:sty m:val="p"/>
                                      </m:rPr>
                                      <a:rPr lang="el-GR" sz="1500" b="0" i="1" smtClean="0">
                                        <a:latin typeface="Cambria Math" panose="02040503050406030204" pitchFamily="18" charset="0"/>
                                        <a:ea typeface="Cambria Math" panose="02040503050406030204" pitchFamily="18" charset="0"/>
                                      </a:rPr>
                                      <m:t>Ξ</m:t>
                                    </m:r>
                                    <m:d>
                                      <m:dPr>
                                        <m:ctrlPr>
                                          <a:rPr lang="fr-FR" sz="1500" b="0" i="1" smtClean="0">
                                            <a:latin typeface="Cambria Math" panose="02040503050406030204" pitchFamily="18" charset="0"/>
                                            <a:ea typeface="Cambria Math" panose="02040503050406030204" pitchFamily="18" charset="0"/>
                                          </a:rPr>
                                        </m:ctrlPr>
                                      </m:dPr>
                                      <m:e>
                                        <m:f>
                                          <m:fPr>
                                            <m:type m:val="lin"/>
                                            <m:ctrlPr>
                                              <a:rPr lang="fr-FR" sz="1500" b="0" i="1" smtClean="0">
                                                <a:latin typeface="Cambria Math" panose="02040503050406030204" pitchFamily="18" charset="0"/>
                                                <a:ea typeface="Cambria Math" panose="02040503050406030204" pitchFamily="18" charset="0"/>
                                              </a:rPr>
                                            </m:ctrlPr>
                                          </m:fPr>
                                          <m:num>
                                            <m:r>
                                              <a:rPr lang="fr-FR" sz="1500" b="0" i="1" smtClean="0">
                                                <a:latin typeface="Cambria Math" panose="02040503050406030204" pitchFamily="18" charset="0"/>
                                                <a:ea typeface="Cambria Math" panose="02040503050406030204" pitchFamily="18" charset="0"/>
                                              </a:rPr>
                                              <m:t>𝑅</m:t>
                                            </m:r>
                                          </m:num>
                                          <m:den>
                                            <m:r>
                                              <a:rPr lang="fr-FR" sz="1500" b="0" i="1" smtClean="0">
                                                <a:latin typeface="Cambria Math" panose="02040503050406030204" pitchFamily="18" charset="0"/>
                                                <a:ea typeface="Cambria Math" panose="02040503050406030204" pitchFamily="18" charset="0"/>
                                              </a:rPr>
                                              <m:t>𝑟</m:t>
                                            </m:r>
                                          </m:den>
                                        </m:f>
                                      </m:e>
                                    </m:d>
                                  </m:e>
                                </m:d>
                              </m:e>
                            </m:func>
                            <m:r>
                              <a:rPr lang="fr-FR" sz="1500" b="0" i="1" smtClean="0">
                                <a:latin typeface="Cambria Math" panose="02040503050406030204" pitchFamily="18" charset="0"/>
                                <a:ea typeface="Cambria Math" panose="02040503050406030204" pitchFamily="18" charset="0"/>
                              </a:rPr>
                              <m:t> </m:t>
                            </m:r>
                            <m:r>
                              <a:rPr lang="fr-FR" sz="1500" b="0" i="1" smtClean="0">
                                <a:latin typeface="Cambria Math" panose="02040503050406030204" pitchFamily="18" charset="0"/>
                                <a:ea typeface="Cambria Math" panose="02040503050406030204" pitchFamily="18" charset="0"/>
                              </a:rPr>
                              <m:t>𝑝𝑜𝑢𝑟</m:t>
                            </m:r>
                            <m:r>
                              <a:rPr lang="fr-FR" sz="1500" b="0" i="1" smtClean="0">
                                <a:latin typeface="Cambria Math" panose="02040503050406030204" pitchFamily="18" charset="0"/>
                                <a:ea typeface="Cambria Math" panose="02040503050406030204" pitchFamily="18" charset="0"/>
                              </a:rPr>
                              <m:t> </m:t>
                            </m:r>
                            <m:r>
                              <a:rPr lang="fr-FR" sz="1500" b="0" i="1" smtClean="0">
                                <a:latin typeface="Cambria Math" panose="02040503050406030204" pitchFamily="18" charset="0"/>
                                <a:ea typeface="Cambria Math" panose="02040503050406030204" pitchFamily="18" charset="0"/>
                              </a:rPr>
                              <m:t>𝑟</m:t>
                            </m:r>
                            <m:r>
                              <a:rPr lang="fr-FR" sz="1500" b="0" i="1" smtClean="0">
                                <a:latin typeface="Cambria Math" panose="02040503050406030204" pitchFamily="18" charset="0"/>
                                <a:ea typeface="Cambria Math" panose="02040503050406030204" pitchFamily="18" charset="0"/>
                              </a:rPr>
                              <m:t>≥</m:t>
                            </m:r>
                            <m:r>
                              <a:rPr lang="fr-FR" sz="1500" b="0" i="1" smtClean="0">
                                <a:latin typeface="Cambria Math" panose="02040503050406030204" pitchFamily="18" charset="0"/>
                                <a:ea typeface="Cambria Math" panose="02040503050406030204" pitchFamily="18" charset="0"/>
                              </a:rPr>
                              <m:t>𝑅</m:t>
                            </m:r>
                          </m:e>
                        </m:eqArr>
                      </m:e>
                    </m:d>
                  </m:oMath>
                </a14:m>
                <a:r>
                  <a:rPr lang="fr-FR" sz="1800" dirty="0"/>
                  <a:t>) </a:t>
                </a:r>
                <a14:m>
                  <m:oMath xmlns:m="http://schemas.openxmlformats.org/officeDocument/2006/math">
                    <m:r>
                      <a:rPr lang="fr-FR" sz="1800" i="1">
                        <a:latin typeface="Cambria Math" panose="02040503050406030204" pitchFamily="18" charset="0"/>
                      </a:rPr>
                      <m:t>𝑝𝑜𝑢𝑟</m:t>
                    </m:r>
                    <m:r>
                      <a:rPr lang="fr-FR" sz="1800" i="1">
                        <a:latin typeface="Cambria Math" panose="02040503050406030204" pitchFamily="18" charset="0"/>
                      </a:rPr>
                      <m:t> </m:t>
                    </m:r>
                    <m:r>
                      <a:rPr lang="fr-FR" sz="1800" i="1">
                        <a:latin typeface="Cambria Math" panose="02040503050406030204" pitchFamily="18" charset="0"/>
                      </a:rPr>
                      <m:t>𝑟</m:t>
                    </m:r>
                    <m:r>
                      <a:rPr lang="fr-FR" sz="1800" i="1">
                        <a:latin typeface="Cambria Math" panose="02040503050406030204" pitchFamily="18" charset="0"/>
                        <a:ea typeface="Cambria Math" panose="02040503050406030204" pitchFamily="18" charset="0"/>
                      </a:rPr>
                      <m:t>≤</m:t>
                    </m:r>
                    <m:r>
                      <a:rPr lang="fr-FR" sz="1800" i="1">
                        <a:latin typeface="Cambria Math" panose="02040503050406030204" pitchFamily="18" charset="0"/>
                        <a:ea typeface="Cambria Math" panose="02040503050406030204" pitchFamily="18" charset="0"/>
                      </a:rPr>
                      <m:t>𝑅</m:t>
                    </m:r>
                  </m:oMath>
                </a14:m>
                <a:endParaRPr lang="fr-FR" sz="1800" dirty="0"/>
              </a:p>
            </p:txBody>
          </p:sp>
        </mc:Choice>
        <mc:Fallback>
          <p:sp>
            <p:nvSpPr>
              <p:cNvPr id="3" name="Espace réservé du contenu 2">
                <a:extLst>
                  <a:ext uri="{FF2B5EF4-FFF2-40B4-BE49-F238E27FC236}">
                    <a16:creationId xmlns:a16="http://schemas.microsoft.com/office/drawing/2014/main" id="{C23DC2DF-6C69-ECF5-CEEB-5E659A8DB63F}"/>
                  </a:ext>
                </a:extLst>
              </p:cNvPr>
              <p:cNvSpPr>
                <a:spLocks noGrp="1" noRot="1" noChangeAspect="1" noMove="1" noResize="1" noEditPoints="1" noAdjustHandles="1" noChangeArrowheads="1" noChangeShapeType="1" noTextEdit="1"/>
              </p:cNvSpPr>
              <p:nvPr>
                <p:ph idx="1"/>
              </p:nvPr>
            </p:nvSpPr>
            <p:spPr>
              <a:xfrm>
                <a:off x="769189" y="1411557"/>
                <a:ext cx="10515600" cy="5291168"/>
              </a:xfrm>
              <a:blipFill>
                <a:blip r:embed="rId2"/>
                <a:stretch>
                  <a:fillRect l="-174" t="-1267"/>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6FA02EF2-36C3-1845-3E61-44E1A627E9E0}"/>
              </a:ext>
            </a:extLst>
          </p:cNvPr>
          <p:cNvSpPr>
            <a:spLocks noGrp="1"/>
          </p:cNvSpPr>
          <p:nvPr>
            <p:ph type="sldNum" sz="quarter" idx="12"/>
          </p:nvPr>
        </p:nvSpPr>
        <p:spPr/>
        <p:txBody>
          <a:bodyPr/>
          <a:lstStyle/>
          <a:p>
            <a:fld id="{411337BD-8729-4B86-971D-796032AB9CDE}" type="slidenum">
              <a:rPr lang="fr-FR" smtClean="0"/>
              <a:t>5</a:t>
            </a:fld>
            <a:endParaRPr lang="fr-FR"/>
          </a:p>
        </p:txBody>
      </p:sp>
      <p:pic>
        <p:nvPicPr>
          <p:cNvPr id="5" name="Picture 2">
            <a:extLst>
              <a:ext uri="{FF2B5EF4-FFF2-40B4-BE49-F238E27FC236}">
                <a16:creationId xmlns:a16="http://schemas.microsoft.com/office/drawing/2014/main" id="{BE4A4698-1CFB-6B42-BB4A-924AE15E5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2745"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02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1F55C5D-1648-4BE3-932D-8CADBF3F6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7228F4E-BBC7-8620-55C8-19559B9B55D4}"/>
              </a:ext>
            </a:extLst>
          </p:cNvPr>
          <p:cNvSpPr>
            <a:spLocks noGrp="1"/>
          </p:cNvSpPr>
          <p:nvPr>
            <p:ph type="title"/>
          </p:nvPr>
        </p:nvSpPr>
        <p:spPr>
          <a:xfrm>
            <a:off x="640080" y="667512"/>
            <a:ext cx="10908792" cy="1069848"/>
          </a:xfrm>
        </p:spPr>
        <p:txBody>
          <a:bodyPr vert="horz" lIns="91440" tIns="45720" rIns="91440" bIns="45720" rtlCol="0" anchor="ctr">
            <a:normAutofit/>
          </a:bodyPr>
          <a:lstStyle/>
          <a:p>
            <a:pPr algn="ctr"/>
            <a:r>
              <a:rPr lang="en-US" sz="3800" b="1" u="sng" dirty="0" err="1"/>
              <a:t>Système</a:t>
            </a:r>
            <a:r>
              <a:rPr lang="en-US" sz="3800" b="1" u="sng" dirty="0"/>
              <a:t> T.0.V, masse </a:t>
            </a:r>
            <a:r>
              <a:rPr lang="en-US" sz="3800" b="1" u="sng" dirty="0" err="1"/>
              <a:t>limite</a:t>
            </a:r>
            <a:r>
              <a:rPr lang="en-US" sz="3800" b="1" u="sng" dirty="0"/>
              <a:t> et </a:t>
            </a:r>
            <a:r>
              <a:rPr lang="en-US" sz="3800" b="1" u="sng" dirty="0" err="1"/>
              <a:t>effondrement</a:t>
            </a:r>
            <a:r>
              <a:rPr lang="en-US" sz="3800" b="1" u="sng" dirty="0"/>
              <a:t> (2/3)</a:t>
            </a:r>
          </a:p>
        </p:txBody>
      </p:sp>
      <p:sp>
        <p:nvSpPr>
          <p:cNvPr id="18" name="sketch line">
            <a:extLst>
              <a:ext uri="{FF2B5EF4-FFF2-40B4-BE49-F238E27FC236}">
                <a16:creationId xmlns:a16="http://schemas.microsoft.com/office/drawing/2014/main" id="{A38E1331-B5A6-44BE-BF4E-EE6C2FD2A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1776977"/>
            <a:ext cx="4572000" cy="18288"/>
          </a:xfrm>
          <a:custGeom>
            <a:avLst/>
            <a:gdLst>
              <a:gd name="connsiteX0" fmla="*/ 0 w 4572000"/>
              <a:gd name="connsiteY0" fmla="*/ 0 h 18288"/>
              <a:gd name="connsiteX1" fmla="*/ 744583 w 4572000"/>
              <a:gd name="connsiteY1" fmla="*/ 0 h 18288"/>
              <a:gd name="connsiteX2" fmla="*/ 1352006 w 4572000"/>
              <a:gd name="connsiteY2" fmla="*/ 0 h 18288"/>
              <a:gd name="connsiteX3" fmla="*/ 2050869 w 4572000"/>
              <a:gd name="connsiteY3" fmla="*/ 0 h 18288"/>
              <a:gd name="connsiteX4" fmla="*/ 2612571 w 4572000"/>
              <a:gd name="connsiteY4" fmla="*/ 0 h 18288"/>
              <a:gd name="connsiteX5" fmla="*/ 3357154 w 4572000"/>
              <a:gd name="connsiteY5" fmla="*/ 0 h 18288"/>
              <a:gd name="connsiteX6" fmla="*/ 401029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265714 w 4572000"/>
              <a:gd name="connsiteY10" fmla="*/ 18288 h 18288"/>
              <a:gd name="connsiteX11" fmla="*/ 2521131 w 4572000"/>
              <a:gd name="connsiteY11" fmla="*/ 18288 h 18288"/>
              <a:gd name="connsiteX12" fmla="*/ 1867989 w 4572000"/>
              <a:gd name="connsiteY12" fmla="*/ 18288 h 18288"/>
              <a:gd name="connsiteX13" fmla="*/ 1352006 w 4572000"/>
              <a:gd name="connsiteY13" fmla="*/ 18288 h 18288"/>
              <a:gd name="connsiteX14" fmla="*/ 83602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335213" y="-5275"/>
                  <a:pt x="446637" y="2749"/>
                  <a:pt x="744583" y="0"/>
                </a:cubicBezTo>
                <a:cubicBezTo>
                  <a:pt x="1042529" y="-2749"/>
                  <a:pt x="1223095" y="8165"/>
                  <a:pt x="1352006" y="0"/>
                </a:cubicBezTo>
                <a:cubicBezTo>
                  <a:pt x="1480917" y="-8165"/>
                  <a:pt x="1803308" y="16240"/>
                  <a:pt x="2050869" y="0"/>
                </a:cubicBezTo>
                <a:cubicBezTo>
                  <a:pt x="2298430" y="-16240"/>
                  <a:pt x="2464656" y="-22054"/>
                  <a:pt x="2612571" y="0"/>
                </a:cubicBezTo>
                <a:cubicBezTo>
                  <a:pt x="2760486" y="22054"/>
                  <a:pt x="3034874" y="11895"/>
                  <a:pt x="3357154" y="0"/>
                </a:cubicBezTo>
                <a:cubicBezTo>
                  <a:pt x="3679434" y="-11895"/>
                  <a:pt x="3778145" y="-10841"/>
                  <a:pt x="4010297" y="0"/>
                </a:cubicBezTo>
                <a:cubicBezTo>
                  <a:pt x="4242449" y="10841"/>
                  <a:pt x="4385860" y="17261"/>
                  <a:pt x="4572000" y="0"/>
                </a:cubicBezTo>
                <a:cubicBezTo>
                  <a:pt x="4571443" y="8172"/>
                  <a:pt x="4571244" y="10948"/>
                  <a:pt x="4572000" y="18288"/>
                </a:cubicBezTo>
                <a:cubicBezTo>
                  <a:pt x="4352099" y="1269"/>
                  <a:pt x="4065933" y="40755"/>
                  <a:pt x="3873137" y="18288"/>
                </a:cubicBezTo>
                <a:cubicBezTo>
                  <a:pt x="3680341" y="-4179"/>
                  <a:pt x="3486903" y="33471"/>
                  <a:pt x="3265714" y="18288"/>
                </a:cubicBezTo>
                <a:cubicBezTo>
                  <a:pt x="3044525" y="3105"/>
                  <a:pt x="2683548" y="-1073"/>
                  <a:pt x="2521131" y="18288"/>
                </a:cubicBezTo>
                <a:cubicBezTo>
                  <a:pt x="2358714" y="37649"/>
                  <a:pt x="2132855" y="34593"/>
                  <a:pt x="1867989" y="18288"/>
                </a:cubicBezTo>
                <a:cubicBezTo>
                  <a:pt x="1603123" y="1983"/>
                  <a:pt x="1605373" y="2886"/>
                  <a:pt x="1352006" y="18288"/>
                </a:cubicBezTo>
                <a:cubicBezTo>
                  <a:pt x="1098639" y="33690"/>
                  <a:pt x="962100" y="16241"/>
                  <a:pt x="836023" y="18288"/>
                </a:cubicBezTo>
                <a:cubicBezTo>
                  <a:pt x="709946" y="20335"/>
                  <a:pt x="193668" y="-307"/>
                  <a:pt x="0" y="18288"/>
                </a:cubicBezTo>
                <a:cubicBezTo>
                  <a:pt x="-277" y="11188"/>
                  <a:pt x="-244" y="5848"/>
                  <a:pt x="0" y="0"/>
                </a:cubicBezTo>
                <a:close/>
              </a:path>
              <a:path w="4572000" h="18288" stroke="0" extrusionOk="0">
                <a:moveTo>
                  <a:pt x="0" y="0"/>
                </a:moveTo>
                <a:cubicBezTo>
                  <a:pt x="158188" y="7508"/>
                  <a:pt x="361578" y="-27091"/>
                  <a:pt x="561703" y="0"/>
                </a:cubicBezTo>
                <a:cubicBezTo>
                  <a:pt x="761828" y="27091"/>
                  <a:pt x="1133811" y="14547"/>
                  <a:pt x="1306286" y="0"/>
                </a:cubicBezTo>
                <a:cubicBezTo>
                  <a:pt x="1478761" y="-14547"/>
                  <a:pt x="1809594" y="13320"/>
                  <a:pt x="2050869" y="0"/>
                </a:cubicBezTo>
                <a:cubicBezTo>
                  <a:pt x="2292144" y="-13320"/>
                  <a:pt x="2409269" y="-14334"/>
                  <a:pt x="2612571" y="0"/>
                </a:cubicBezTo>
                <a:cubicBezTo>
                  <a:pt x="2815873" y="14334"/>
                  <a:pt x="3025009" y="33536"/>
                  <a:pt x="3311434" y="0"/>
                </a:cubicBezTo>
                <a:cubicBezTo>
                  <a:pt x="3597859" y="-33536"/>
                  <a:pt x="3695431" y="-13462"/>
                  <a:pt x="3827417" y="0"/>
                </a:cubicBezTo>
                <a:cubicBezTo>
                  <a:pt x="3959403" y="13462"/>
                  <a:pt x="4360180" y="899"/>
                  <a:pt x="4572000" y="0"/>
                </a:cubicBezTo>
                <a:cubicBezTo>
                  <a:pt x="4572481" y="8890"/>
                  <a:pt x="4572898" y="10033"/>
                  <a:pt x="4572000" y="18288"/>
                </a:cubicBezTo>
                <a:cubicBezTo>
                  <a:pt x="4356830" y="5817"/>
                  <a:pt x="4021942" y="41441"/>
                  <a:pt x="3873137" y="18288"/>
                </a:cubicBezTo>
                <a:cubicBezTo>
                  <a:pt x="3724332" y="-4865"/>
                  <a:pt x="3494019" y="36771"/>
                  <a:pt x="3174274" y="18288"/>
                </a:cubicBezTo>
                <a:cubicBezTo>
                  <a:pt x="2854529" y="-195"/>
                  <a:pt x="2861023" y="5963"/>
                  <a:pt x="2658291" y="18288"/>
                </a:cubicBezTo>
                <a:cubicBezTo>
                  <a:pt x="2455559" y="30613"/>
                  <a:pt x="2309968" y="11711"/>
                  <a:pt x="2050869" y="18288"/>
                </a:cubicBezTo>
                <a:cubicBezTo>
                  <a:pt x="1791770" y="24865"/>
                  <a:pt x="1671115" y="-4587"/>
                  <a:pt x="1306286" y="18288"/>
                </a:cubicBezTo>
                <a:cubicBezTo>
                  <a:pt x="941457" y="41163"/>
                  <a:pt x="838619" y="-9452"/>
                  <a:pt x="653143" y="18288"/>
                </a:cubicBezTo>
                <a:cubicBezTo>
                  <a:pt x="467667" y="46028"/>
                  <a:pt x="308702" y="9245"/>
                  <a:pt x="0" y="18288"/>
                </a:cubicBezTo>
                <a:cubicBezTo>
                  <a:pt x="-4" y="10872"/>
                  <a:pt x="388" y="674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95915077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580743E7-2EFF-B0CF-5A66-E757F0CE2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31" y="2475043"/>
            <a:ext cx="3968142" cy="3482044"/>
          </a:xfrm>
          <a:prstGeom prst="rect">
            <a:avLst/>
          </a:prstGeom>
        </p:spPr>
      </p:pic>
      <p:pic>
        <p:nvPicPr>
          <p:cNvPr id="5" name="Espace réservé du contenu 4">
            <a:extLst>
              <a:ext uri="{FF2B5EF4-FFF2-40B4-BE49-F238E27FC236}">
                <a16:creationId xmlns:a16="http://schemas.microsoft.com/office/drawing/2014/main" id="{32240211-BA00-7417-8293-A8F8287E2E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6661" y="2477470"/>
            <a:ext cx="4102783" cy="3713018"/>
          </a:xfrm>
          <a:prstGeom prst="rect">
            <a:avLst/>
          </a:prstGeom>
        </p:spPr>
      </p:pic>
      <p:sp>
        <p:nvSpPr>
          <p:cNvPr id="3" name="Espace réservé du numéro de diapositive 2">
            <a:extLst>
              <a:ext uri="{FF2B5EF4-FFF2-40B4-BE49-F238E27FC236}">
                <a16:creationId xmlns:a16="http://schemas.microsoft.com/office/drawing/2014/main" id="{4B98507A-9F43-A060-49C1-4FE1EC2825D5}"/>
              </a:ext>
            </a:extLst>
          </p:cNvPr>
          <p:cNvSpPr>
            <a:spLocks noGrp="1"/>
          </p:cNvSpPr>
          <p:nvPr>
            <p:ph type="sldNum" sz="quarter" idx="12"/>
          </p:nvPr>
        </p:nvSpPr>
        <p:spPr/>
        <p:txBody>
          <a:bodyPr/>
          <a:lstStyle/>
          <a:p>
            <a:fld id="{411337BD-8729-4B86-971D-796032AB9CDE}" type="slidenum">
              <a:rPr lang="fr-FR" smtClean="0"/>
              <a:t>6</a:t>
            </a:fld>
            <a:endParaRPr lang="fr-FR"/>
          </a:p>
        </p:txBody>
      </p:sp>
      <p:pic>
        <p:nvPicPr>
          <p:cNvPr id="4" name="Picture 2">
            <a:extLst>
              <a:ext uri="{FF2B5EF4-FFF2-40B4-BE49-F238E27FC236}">
                <a16:creationId xmlns:a16="http://schemas.microsoft.com/office/drawing/2014/main" id="{25AD258F-EE79-E79E-A70B-9D38522C3F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37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1F55C5D-1648-4BE3-932D-8CADBF3F6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7228F4E-BBC7-8620-55C8-19559B9B55D4}"/>
              </a:ext>
            </a:extLst>
          </p:cNvPr>
          <p:cNvSpPr>
            <a:spLocks noGrp="1"/>
          </p:cNvSpPr>
          <p:nvPr>
            <p:ph type="title"/>
          </p:nvPr>
        </p:nvSpPr>
        <p:spPr>
          <a:xfrm>
            <a:off x="640080" y="667512"/>
            <a:ext cx="10908792" cy="1069848"/>
          </a:xfrm>
        </p:spPr>
        <p:txBody>
          <a:bodyPr vert="horz" lIns="91440" tIns="45720" rIns="91440" bIns="45720" rtlCol="0" anchor="ctr">
            <a:normAutofit/>
          </a:bodyPr>
          <a:lstStyle/>
          <a:p>
            <a:pPr algn="ctr"/>
            <a:r>
              <a:rPr lang="en-US" sz="3800" b="1" u="sng" dirty="0" err="1"/>
              <a:t>Système</a:t>
            </a:r>
            <a:r>
              <a:rPr lang="en-US" sz="3800" b="1" u="sng" dirty="0"/>
              <a:t> T.0.V, masse </a:t>
            </a:r>
            <a:r>
              <a:rPr lang="en-US" sz="3800" b="1" u="sng" dirty="0" err="1"/>
              <a:t>limite</a:t>
            </a:r>
            <a:r>
              <a:rPr lang="en-US" sz="3800" b="1" u="sng" dirty="0"/>
              <a:t> et </a:t>
            </a:r>
            <a:r>
              <a:rPr lang="en-US" sz="3800" b="1" u="sng" dirty="0" err="1"/>
              <a:t>effondrement</a:t>
            </a:r>
            <a:r>
              <a:rPr lang="en-US" sz="3800" b="1" u="sng" dirty="0"/>
              <a:t> (2/3)</a:t>
            </a:r>
          </a:p>
        </p:txBody>
      </p:sp>
      <p:sp>
        <p:nvSpPr>
          <p:cNvPr id="18" name="sketch line">
            <a:extLst>
              <a:ext uri="{FF2B5EF4-FFF2-40B4-BE49-F238E27FC236}">
                <a16:creationId xmlns:a16="http://schemas.microsoft.com/office/drawing/2014/main" id="{A38E1331-B5A6-44BE-BF4E-EE6C2FD2A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1776977"/>
            <a:ext cx="4572000" cy="18288"/>
          </a:xfrm>
          <a:custGeom>
            <a:avLst/>
            <a:gdLst>
              <a:gd name="connsiteX0" fmla="*/ 0 w 4572000"/>
              <a:gd name="connsiteY0" fmla="*/ 0 h 18288"/>
              <a:gd name="connsiteX1" fmla="*/ 744583 w 4572000"/>
              <a:gd name="connsiteY1" fmla="*/ 0 h 18288"/>
              <a:gd name="connsiteX2" fmla="*/ 1352006 w 4572000"/>
              <a:gd name="connsiteY2" fmla="*/ 0 h 18288"/>
              <a:gd name="connsiteX3" fmla="*/ 2050869 w 4572000"/>
              <a:gd name="connsiteY3" fmla="*/ 0 h 18288"/>
              <a:gd name="connsiteX4" fmla="*/ 2612571 w 4572000"/>
              <a:gd name="connsiteY4" fmla="*/ 0 h 18288"/>
              <a:gd name="connsiteX5" fmla="*/ 3357154 w 4572000"/>
              <a:gd name="connsiteY5" fmla="*/ 0 h 18288"/>
              <a:gd name="connsiteX6" fmla="*/ 401029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265714 w 4572000"/>
              <a:gd name="connsiteY10" fmla="*/ 18288 h 18288"/>
              <a:gd name="connsiteX11" fmla="*/ 2521131 w 4572000"/>
              <a:gd name="connsiteY11" fmla="*/ 18288 h 18288"/>
              <a:gd name="connsiteX12" fmla="*/ 1867989 w 4572000"/>
              <a:gd name="connsiteY12" fmla="*/ 18288 h 18288"/>
              <a:gd name="connsiteX13" fmla="*/ 1352006 w 4572000"/>
              <a:gd name="connsiteY13" fmla="*/ 18288 h 18288"/>
              <a:gd name="connsiteX14" fmla="*/ 83602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335213" y="-5275"/>
                  <a:pt x="446637" y="2749"/>
                  <a:pt x="744583" y="0"/>
                </a:cubicBezTo>
                <a:cubicBezTo>
                  <a:pt x="1042529" y="-2749"/>
                  <a:pt x="1223095" y="8165"/>
                  <a:pt x="1352006" y="0"/>
                </a:cubicBezTo>
                <a:cubicBezTo>
                  <a:pt x="1480917" y="-8165"/>
                  <a:pt x="1803308" y="16240"/>
                  <a:pt x="2050869" y="0"/>
                </a:cubicBezTo>
                <a:cubicBezTo>
                  <a:pt x="2298430" y="-16240"/>
                  <a:pt x="2464656" y="-22054"/>
                  <a:pt x="2612571" y="0"/>
                </a:cubicBezTo>
                <a:cubicBezTo>
                  <a:pt x="2760486" y="22054"/>
                  <a:pt x="3034874" y="11895"/>
                  <a:pt x="3357154" y="0"/>
                </a:cubicBezTo>
                <a:cubicBezTo>
                  <a:pt x="3679434" y="-11895"/>
                  <a:pt x="3778145" y="-10841"/>
                  <a:pt x="4010297" y="0"/>
                </a:cubicBezTo>
                <a:cubicBezTo>
                  <a:pt x="4242449" y="10841"/>
                  <a:pt x="4385860" y="17261"/>
                  <a:pt x="4572000" y="0"/>
                </a:cubicBezTo>
                <a:cubicBezTo>
                  <a:pt x="4571443" y="8172"/>
                  <a:pt x="4571244" y="10948"/>
                  <a:pt x="4572000" y="18288"/>
                </a:cubicBezTo>
                <a:cubicBezTo>
                  <a:pt x="4352099" y="1269"/>
                  <a:pt x="4065933" y="40755"/>
                  <a:pt x="3873137" y="18288"/>
                </a:cubicBezTo>
                <a:cubicBezTo>
                  <a:pt x="3680341" y="-4179"/>
                  <a:pt x="3486903" y="33471"/>
                  <a:pt x="3265714" y="18288"/>
                </a:cubicBezTo>
                <a:cubicBezTo>
                  <a:pt x="3044525" y="3105"/>
                  <a:pt x="2683548" y="-1073"/>
                  <a:pt x="2521131" y="18288"/>
                </a:cubicBezTo>
                <a:cubicBezTo>
                  <a:pt x="2358714" y="37649"/>
                  <a:pt x="2132855" y="34593"/>
                  <a:pt x="1867989" y="18288"/>
                </a:cubicBezTo>
                <a:cubicBezTo>
                  <a:pt x="1603123" y="1983"/>
                  <a:pt x="1605373" y="2886"/>
                  <a:pt x="1352006" y="18288"/>
                </a:cubicBezTo>
                <a:cubicBezTo>
                  <a:pt x="1098639" y="33690"/>
                  <a:pt x="962100" y="16241"/>
                  <a:pt x="836023" y="18288"/>
                </a:cubicBezTo>
                <a:cubicBezTo>
                  <a:pt x="709946" y="20335"/>
                  <a:pt x="193668" y="-307"/>
                  <a:pt x="0" y="18288"/>
                </a:cubicBezTo>
                <a:cubicBezTo>
                  <a:pt x="-277" y="11188"/>
                  <a:pt x="-244" y="5848"/>
                  <a:pt x="0" y="0"/>
                </a:cubicBezTo>
                <a:close/>
              </a:path>
              <a:path w="4572000" h="18288" stroke="0" extrusionOk="0">
                <a:moveTo>
                  <a:pt x="0" y="0"/>
                </a:moveTo>
                <a:cubicBezTo>
                  <a:pt x="158188" y="7508"/>
                  <a:pt x="361578" y="-27091"/>
                  <a:pt x="561703" y="0"/>
                </a:cubicBezTo>
                <a:cubicBezTo>
                  <a:pt x="761828" y="27091"/>
                  <a:pt x="1133811" y="14547"/>
                  <a:pt x="1306286" y="0"/>
                </a:cubicBezTo>
                <a:cubicBezTo>
                  <a:pt x="1478761" y="-14547"/>
                  <a:pt x="1809594" y="13320"/>
                  <a:pt x="2050869" y="0"/>
                </a:cubicBezTo>
                <a:cubicBezTo>
                  <a:pt x="2292144" y="-13320"/>
                  <a:pt x="2409269" y="-14334"/>
                  <a:pt x="2612571" y="0"/>
                </a:cubicBezTo>
                <a:cubicBezTo>
                  <a:pt x="2815873" y="14334"/>
                  <a:pt x="3025009" y="33536"/>
                  <a:pt x="3311434" y="0"/>
                </a:cubicBezTo>
                <a:cubicBezTo>
                  <a:pt x="3597859" y="-33536"/>
                  <a:pt x="3695431" y="-13462"/>
                  <a:pt x="3827417" y="0"/>
                </a:cubicBezTo>
                <a:cubicBezTo>
                  <a:pt x="3959403" y="13462"/>
                  <a:pt x="4360180" y="899"/>
                  <a:pt x="4572000" y="0"/>
                </a:cubicBezTo>
                <a:cubicBezTo>
                  <a:pt x="4572481" y="8890"/>
                  <a:pt x="4572898" y="10033"/>
                  <a:pt x="4572000" y="18288"/>
                </a:cubicBezTo>
                <a:cubicBezTo>
                  <a:pt x="4356830" y="5817"/>
                  <a:pt x="4021942" y="41441"/>
                  <a:pt x="3873137" y="18288"/>
                </a:cubicBezTo>
                <a:cubicBezTo>
                  <a:pt x="3724332" y="-4865"/>
                  <a:pt x="3494019" y="36771"/>
                  <a:pt x="3174274" y="18288"/>
                </a:cubicBezTo>
                <a:cubicBezTo>
                  <a:pt x="2854529" y="-195"/>
                  <a:pt x="2861023" y="5963"/>
                  <a:pt x="2658291" y="18288"/>
                </a:cubicBezTo>
                <a:cubicBezTo>
                  <a:pt x="2455559" y="30613"/>
                  <a:pt x="2309968" y="11711"/>
                  <a:pt x="2050869" y="18288"/>
                </a:cubicBezTo>
                <a:cubicBezTo>
                  <a:pt x="1791770" y="24865"/>
                  <a:pt x="1671115" y="-4587"/>
                  <a:pt x="1306286" y="18288"/>
                </a:cubicBezTo>
                <a:cubicBezTo>
                  <a:pt x="941457" y="41163"/>
                  <a:pt x="838619" y="-9452"/>
                  <a:pt x="653143" y="18288"/>
                </a:cubicBezTo>
                <a:cubicBezTo>
                  <a:pt x="467667" y="46028"/>
                  <a:pt x="308702" y="9245"/>
                  <a:pt x="0" y="18288"/>
                </a:cubicBezTo>
                <a:cubicBezTo>
                  <a:pt x="-4" y="10872"/>
                  <a:pt x="388" y="674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95915077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69BFAE8C-ECCC-A6F1-ED1A-DFD93EE2B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509" y="2146787"/>
            <a:ext cx="4480556" cy="4043701"/>
          </a:xfrm>
          <a:prstGeom prst="rect">
            <a:avLst/>
          </a:prstGeom>
        </p:spPr>
      </p:pic>
      <p:pic>
        <p:nvPicPr>
          <p:cNvPr id="11" name="Image 10">
            <a:extLst>
              <a:ext uri="{FF2B5EF4-FFF2-40B4-BE49-F238E27FC236}">
                <a16:creationId xmlns:a16="http://schemas.microsoft.com/office/drawing/2014/main" id="{91204079-69DE-E220-A555-AAD2594D1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236" y="2169849"/>
            <a:ext cx="4232564" cy="3968028"/>
          </a:xfrm>
          <a:prstGeom prst="rect">
            <a:avLst/>
          </a:prstGeom>
        </p:spPr>
      </p:pic>
      <p:sp>
        <p:nvSpPr>
          <p:cNvPr id="3" name="Espace réservé du numéro de diapositive 2">
            <a:extLst>
              <a:ext uri="{FF2B5EF4-FFF2-40B4-BE49-F238E27FC236}">
                <a16:creationId xmlns:a16="http://schemas.microsoft.com/office/drawing/2014/main" id="{4B98507A-9F43-A060-49C1-4FE1EC2825D5}"/>
              </a:ext>
            </a:extLst>
          </p:cNvPr>
          <p:cNvSpPr>
            <a:spLocks noGrp="1"/>
          </p:cNvSpPr>
          <p:nvPr>
            <p:ph type="sldNum" sz="quarter" idx="12"/>
          </p:nvPr>
        </p:nvSpPr>
        <p:spPr/>
        <p:txBody>
          <a:bodyPr/>
          <a:lstStyle/>
          <a:p>
            <a:fld id="{411337BD-8729-4B86-971D-796032AB9CDE}" type="slidenum">
              <a:rPr lang="fr-FR" smtClean="0"/>
              <a:t>7</a:t>
            </a:fld>
            <a:endParaRPr lang="fr-FR"/>
          </a:p>
        </p:txBody>
      </p:sp>
      <p:pic>
        <p:nvPicPr>
          <p:cNvPr id="4" name="Picture 2">
            <a:extLst>
              <a:ext uri="{FF2B5EF4-FFF2-40B4-BE49-F238E27FC236}">
                <a16:creationId xmlns:a16="http://schemas.microsoft.com/office/drawing/2014/main" id="{25AD258F-EE79-E79E-A70B-9D38522C3F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76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67ABE6-4ECE-D7F7-5614-C6DBD37734BF}"/>
              </a:ext>
            </a:extLst>
          </p:cNvPr>
          <p:cNvSpPr>
            <a:spLocks noGrp="1"/>
          </p:cNvSpPr>
          <p:nvPr>
            <p:ph type="title"/>
          </p:nvPr>
        </p:nvSpPr>
        <p:spPr/>
        <p:txBody>
          <a:bodyPr>
            <a:normAutofit/>
          </a:bodyPr>
          <a:lstStyle/>
          <a:p>
            <a:pPr algn="ctr"/>
            <a:r>
              <a:rPr lang="fr-FR" sz="4000" b="1" u="sng" dirty="0"/>
              <a:t>Système T.0.V, masse limite et effondrement (3/3)</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8CA00F64-C4D4-F5CB-5B74-3361D0BFA95B}"/>
                  </a:ext>
                </a:extLst>
              </p:cNvPr>
              <p:cNvSpPr>
                <a:spLocks noGrp="1"/>
              </p:cNvSpPr>
              <p:nvPr>
                <p:ph idx="1"/>
              </p:nvPr>
            </p:nvSpPr>
            <p:spPr/>
            <p:txBody>
              <a:bodyPr>
                <a:normAutofit/>
              </a:bodyPr>
              <a:lstStyle/>
              <a:p>
                <a:pPr marL="0" indent="0">
                  <a:buNone/>
                </a:pPr>
                <a:r>
                  <a:rPr lang="fr-FR" sz="1800" dirty="0"/>
                  <a:t>La pression au centre de l’étoile est donnée par:</a:t>
                </a:r>
              </a:p>
              <a:p>
                <a14:m>
                  <m:oMath xmlns:m="http://schemas.openxmlformats.org/officeDocument/2006/math">
                    <m:sSub>
                      <m:sSubPr>
                        <m:ctrlPr>
                          <a:rPr lang="fr-FR" sz="1800" i="1" smtClean="0">
                            <a:latin typeface="Cambria Math" panose="02040503050406030204" pitchFamily="18" charset="0"/>
                          </a:rPr>
                        </m:ctrlPr>
                      </m:sSubPr>
                      <m:e>
                        <m:r>
                          <a:rPr lang="fr-FR" sz="1800" b="0" i="1" smtClean="0">
                            <a:latin typeface="Cambria Math" panose="02040503050406030204" pitchFamily="18" charset="0"/>
                          </a:rPr>
                          <m:t>𝑃</m:t>
                        </m:r>
                      </m:e>
                      <m:sub>
                        <m:r>
                          <a:rPr lang="fr-FR" sz="1800" b="0" i="1" smtClean="0">
                            <a:latin typeface="Cambria Math" panose="02040503050406030204" pitchFamily="18" charset="0"/>
                          </a:rPr>
                          <m:t>𝑐</m:t>
                        </m:r>
                      </m:sub>
                    </m:sSub>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ea typeface="Cambria Math" panose="02040503050406030204" pitchFamily="18" charset="0"/>
                          </a:rPr>
                          <m:t>𝜌</m:t>
                        </m:r>
                      </m:e>
                      <m:sub>
                        <m:r>
                          <a:rPr lang="fr-FR" sz="1800" b="0" i="1" smtClean="0">
                            <a:latin typeface="Cambria Math" panose="02040503050406030204" pitchFamily="18" charset="0"/>
                          </a:rPr>
                          <m:t>𝑐</m:t>
                        </m:r>
                      </m:sub>
                    </m:sSub>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𝑐</m:t>
                        </m:r>
                      </m:e>
                      <m:sup>
                        <m:r>
                          <a:rPr lang="fr-FR" sz="1800" b="0" i="1" smtClean="0">
                            <a:latin typeface="Cambria Math" panose="02040503050406030204" pitchFamily="18" charset="0"/>
                          </a:rPr>
                          <m:t>2</m:t>
                        </m:r>
                      </m:sup>
                    </m:sSup>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1−</m:t>
                        </m:r>
                        <m:rad>
                          <m:radPr>
                            <m:degHide m:val="on"/>
                            <m:ctrlPr>
                              <a:rPr lang="fr-FR" sz="1800" b="0" i="1" smtClean="0">
                                <a:latin typeface="Cambria Math" panose="02040503050406030204" pitchFamily="18" charset="0"/>
                              </a:rPr>
                            </m:ctrlPr>
                          </m:radPr>
                          <m:deg/>
                          <m:e>
                            <m:r>
                              <a:rPr lang="fr-FR" sz="1800" b="0" i="1" smtClean="0">
                                <a:latin typeface="Cambria Math" panose="02040503050406030204" pitchFamily="18" charset="0"/>
                              </a:rPr>
                              <m:t>1−2</m:t>
                            </m:r>
                            <m:r>
                              <m:rPr>
                                <m:sty m:val="p"/>
                              </m:rPr>
                              <a:rPr lang="el-GR" sz="1800" b="0" i="1" smtClean="0">
                                <a:latin typeface="Cambria Math" panose="02040503050406030204" pitchFamily="18" charset="0"/>
                                <a:ea typeface="Cambria Math" panose="02040503050406030204" pitchFamily="18" charset="0"/>
                              </a:rPr>
                              <m:t>Ξ</m:t>
                            </m:r>
                          </m:e>
                        </m:rad>
                      </m:num>
                      <m:den>
                        <m:r>
                          <a:rPr lang="fr-FR" sz="1800" b="0" i="1" smtClean="0">
                            <a:latin typeface="Cambria Math" panose="02040503050406030204" pitchFamily="18" charset="0"/>
                          </a:rPr>
                          <m:t>3</m:t>
                        </m:r>
                        <m:rad>
                          <m:radPr>
                            <m:degHide m:val="on"/>
                            <m:ctrlPr>
                              <a:rPr lang="fr-FR" sz="1800" b="0" i="1" smtClean="0">
                                <a:latin typeface="Cambria Math" panose="02040503050406030204" pitchFamily="18" charset="0"/>
                              </a:rPr>
                            </m:ctrlPr>
                          </m:radPr>
                          <m:deg/>
                          <m:e>
                            <m:r>
                              <a:rPr lang="fr-FR" sz="1800" b="0" i="1" smtClean="0">
                                <a:latin typeface="Cambria Math" panose="02040503050406030204" pitchFamily="18" charset="0"/>
                              </a:rPr>
                              <m:t>1−2</m:t>
                            </m:r>
                            <m:r>
                              <m:rPr>
                                <m:sty m:val="p"/>
                              </m:rPr>
                              <a:rPr lang="el-GR" sz="1800" b="0" i="1" smtClean="0">
                                <a:latin typeface="Cambria Math" panose="02040503050406030204" pitchFamily="18" charset="0"/>
                                <a:ea typeface="Cambria Math" panose="02040503050406030204" pitchFamily="18" charset="0"/>
                              </a:rPr>
                              <m:t>Ξ</m:t>
                            </m:r>
                          </m:e>
                        </m:rad>
                        <m:r>
                          <a:rPr lang="fr-FR" sz="1800" b="0" i="1" smtClean="0">
                            <a:latin typeface="Cambria Math" panose="02040503050406030204" pitchFamily="18" charset="0"/>
                          </a:rPr>
                          <m:t>−1</m:t>
                        </m:r>
                      </m:den>
                    </m:f>
                  </m:oMath>
                </a14:m>
                <a:endParaRPr lang="fr-FR" sz="1800" dirty="0"/>
              </a:p>
              <a:p>
                <a:pPr marL="0" indent="0">
                  <a:buNone/>
                </a:pPr>
                <a:r>
                  <a:rPr lang="fr-FR" sz="1800" dirty="0"/>
                  <a:t>Cette pression tend vers l’infini lorsque le dénominateur </a:t>
                </a:r>
                <a14:m>
                  <m:oMath xmlns:m="http://schemas.openxmlformats.org/officeDocument/2006/math">
                    <m:r>
                      <a:rPr lang="fr-FR" sz="1800" b="0" i="1" smtClean="0">
                        <a:latin typeface="Cambria Math" panose="02040503050406030204" pitchFamily="18" charset="0"/>
                      </a:rPr>
                      <m:t>3</m:t>
                    </m:r>
                    <m:rad>
                      <m:radPr>
                        <m:degHide m:val="on"/>
                        <m:ctrlPr>
                          <a:rPr lang="fr-FR" sz="1800" b="0" i="1" smtClean="0">
                            <a:latin typeface="Cambria Math" panose="02040503050406030204" pitchFamily="18" charset="0"/>
                          </a:rPr>
                        </m:ctrlPr>
                      </m:radPr>
                      <m:deg/>
                      <m:e>
                        <m:r>
                          <a:rPr lang="fr-FR" sz="1800" b="0" i="1" smtClean="0">
                            <a:latin typeface="Cambria Math" panose="02040503050406030204" pitchFamily="18" charset="0"/>
                          </a:rPr>
                          <m:t>1−2</m:t>
                        </m:r>
                        <m:r>
                          <m:rPr>
                            <m:sty m:val="p"/>
                          </m:rPr>
                          <a:rPr lang="el-GR" sz="1800" b="0" i="1" smtClean="0">
                            <a:latin typeface="Cambria Math" panose="02040503050406030204" pitchFamily="18" charset="0"/>
                            <a:ea typeface="Cambria Math" panose="02040503050406030204" pitchFamily="18" charset="0"/>
                          </a:rPr>
                          <m:t>Ξ</m:t>
                        </m:r>
                      </m:e>
                    </m:rad>
                    <m:r>
                      <a:rPr lang="fr-FR" sz="1800" b="0" i="1" smtClean="0">
                        <a:latin typeface="Cambria Math" panose="02040503050406030204" pitchFamily="18" charset="0"/>
                      </a:rPr>
                      <m:t>−1</m:t>
                    </m:r>
                    <m:r>
                      <a:rPr lang="fr-FR" sz="1800" b="0" i="0" smtClean="0">
                        <a:latin typeface="Cambria Math" panose="02040503050406030204" pitchFamily="18" charset="0"/>
                      </a:rPr>
                      <m:t> </m:t>
                    </m:r>
                  </m:oMath>
                </a14:m>
                <a:r>
                  <a:rPr lang="fr-FR" sz="1800" dirty="0"/>
                  <a:t>s’annule, i.e. lorsque </a:t>
                </a: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Ξ</m:t>
                    </m:r>
                    <m:r>
                      <a:rPr lang="fr-FR" sz="1800" b="0" i="1" smtClean="0">
                        <a:latin typeface="Cambria Math" panose="02040503050406030204" pitchFamily="18" charset="0"/>
                        <a:ea typeface="Cambria Math" panose="02040503050406030204" pitchFamily="18" charset="0"/>
                      </a:rPr>
                      <m:t>&lt;4/9</m:t>
                    </m:r>
                  </m:oMath>
                </a14:m>
                <a:endParaRPr lang="fr-FR" sz="1800" dirty="0"/>
              </a:p>
              <a:p>
                <a:pPr marL="0" indent="0">
                  <a:buNone/>
                </a:pPr>
                <a:r>
                  <a:rPr lang="fr-FR" sz="1800" dirty="0"/>
                  <a:t>           </a:t>
                </a:r>
                <a:r>
                  <a:rPr lang="fr-FR" sz="1800" dirty="0">
                    <a:solidFill>
                      <a:srgbClr val="FF0000"/>
                    </a:solidFill>
                  </a:rPr>
                  <a:t>On a mis en évidence l’existence d’une compacité maximale</a:t>
                </a:r>
              </a:p>
              <a:p>
                <a:pPr marL="0" indent="0">
                  <a:buNone/>
                </a:pPr>
                <a:endParaRPr lang="fr-FR" sz="1800" dirty="0">
                  <a:solidFill>
                    <a:srgbClr val="FF0000"/>
                  </a:solidFill>
                </a:endParaRPr>
              </a:p>
              <a:p>
                <a:pPr marL="0" indent="0">
                  <a:buNone/>
                </a:pPr>
                <a:r>
                  <a:rPr lang="fr-FR" sz="1800" dirty="0"/>
                  <a:t>Couplée avec une relation d’état liant R et M, on met ainsi en évidence l’existence d’une masse maximale pour l’étoile au-delà de laquelle rien ne peut l’empêcher de s’effondrer.</a:t>
                </a:r>
              </a:p>
              <a:p>
                <a:pPr marL="0" indent="0">
                  <a:buNone/>
                </a:pPr>
                <a:r>
                  <a:rPr lang="fr-FR" sz="1800" dirty="0"/>
                  <a:t>En pratique, cette masse est comprise dans l’intervalle: </a:t>
                </a:r>
                <a14:m>
                  <m:oMath xmlns:m="http://schemas.openxmlformats.org/officeDocument/2006/math">
                    <m:r>
                      <a:rPr lang="fr-FR" sz="1800" b="0" i="1" smtClean="0">
                        <a:latin typeface="Cambria Math" panose="02040503050406030204" pitchFamily="18" charset="0"/>
                      </a:rPr>
                      <m:t>1.6</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𝑀</m:t>
                        </m:r>
                      </m:e>
                      <m:sub>
                        <m:r>
                          <a:rPr lang="fr-FR" sz="1800" b="0" i="1" smtClean="0">
                            <a:latin typeface="Cambria Math" panose="02040503050406030204" pitchFamily="18" charset="0"/>
                            <a:ea typeface="Cambria Math" panose="02040503050406030204" pitchFamily="18" charset="0"/>
                          </a:rPr>
                          <m:t>⨀</m:t>
                        </m:r>
                      </m:sub>
                    </m:sSub>
                  </m:oMath>
                </a14:m>
                <a:r>
                  <a:rPr lang="fr-FR" sz="1800" dirty="0"/>
                  <a:t> &lt; </a:t>
                </a:r>
                <a14:m>
                  <m:oMath xmlns:m="http://schemas.openxmlformats.org/officeDocument/2006/math">
                    <m:sSub>
                      <m:sSubPr>
                        <m:ctrlPr>
                          <a:rPr lang="fr-FR" sz="1800" i="1" smtClean="0">
                            <a:latin typeface="Cambria Math" panose="02040503050406030204" pitchFamily="18" charset="0"/>
                          </a:rPr>
                        </m:ctrlPr>
                      </m:sSubPr>
                      <m:e>
                        <m:r>
                          <a:rPr lang="fr-FR" sz="1800" b="0" i="1" smtClean="0">
                            <a:latin typeface="Cambria Math" panose="02040503050406030204" pitchFamily="18" charset="0"/>
                          </a:rPr>
                          <m:t>𝑀</m:t>
                        </m:r>
                      </m:e>
                      <m:sub>
                        <m:r>
                          <a:rPr lang="fr-FR" sz="1800" b="0" i="1" smtClean="0">
                            <a:latin typeface="Cambria Math" panose="02040503050406030204" pitchFamily="18" charset="0"/>
                          </a:rPr>
                          <m:t>𝑚𝑎𝑥</m:t>
                        </m:r>
                      </m:sub>
                    </m:sSub>
                    <m:r>
                      <a:rPr lang="fr-FR" sz="1800" b="0" i="0" smtClean="0">
                        <a:latin typeface="Cambria Math" panose="02040503050406030204" pitchFamily="18" charset="0"/>
                      </a:rPr>
                      <m:t>&lt;3.1</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𝑀</m:t>
                        </m:r>
                      </m:e>
                      <m:sub>
                        <m:r>
                          <a:rPr lang="fr-FR" sz="1800" b="0" i="1" smtClean="0">
                            <a:latin typeface="Cambria Math" panose="02040503050406030204" pitchFamily="18" charset="0"/>
                            <a:ea typeface="Cambria Math" panose="02040503050406030204" pitchFamily="18" charset="0"/>
                          </a:rPr>
                          <m:t>⨀</m:t>
                        </m:r>
                      </m:sub>
                    </m:sSub>
                  </m:oMath>
                </a14:m>
                <a:endParaRPr lang="fr-FR" sz="1800" dirty="0"/>
              </a:p>
              <a:p>
                <a:pPr marL="0" indent="0">
                  <a:buNone/>
                </a:pPr>
                <a:endParaRPr lang="fr-FR" sz="1800" dirty="0"/>
              </a:p>
              <a:p>
                <a:pPr marL="0" indent="0">
                  <a:buNone/>
                </a:pPr>
                <a:r>
                  <a:rPr lang="fr-FR" sz="1800" dirty="0"/>
                  <a:t>          </a:t>
                </a:r>
                <a:r>
                  <a:rPr lang="fr-FR" sz="1800" dirty="0">
                    <a:solidFill>
                      <a:srgbClr val="FF0000"/>
                    </a:solidFill>
                  </a:rPr>
                  <a:t>Une étoile de masse M &gt; </a:t>
                </a:r>
                <a14:m>
                  <m:oMath xmlns:m="http://schemas.openxmlformats.org/officeDocument/2006/math">
                    <m:sSub>
                      <m:sSubPr>
                        <m:ctrlPr>
                          <a:rPr lang="fr-FR" sz="1800" i="1" smtClean="0">
                            <a:solidFill>
                              <a:srgbClr val="FF0000"/>
                            </a:solidFill>
                            <a:latin typeface="Cambria Math" panose="02040503050406030204" pitchFamily="18" charset="0"/>
                          </a:rPr>
                        </m:ctrlPr>
                      </m:sSubPr>
                      <m:e>
                        <m:r>
                          <a:rPr lang="fr-FR" sz="1800" b="0" i="1" smtClean="0">
                            <a:solidFill>
                              <a:srgbClr val="FF0000"/>
                            </a:solidFill>
                            <a:latin typeface="Cambria Math" panose="02040503050406030204" pitchFamily="18" charset="0"/>
                          </a:rPr>
                          <m:t>𝑀</m:t>
                        </m:r>
                      </m:e>
                      <m:sub>
                        <m:r>
                          <a:rPr lang="fr-FR" sz="1800" b="0" i="1" smtClean="0">
                            <a:solidFill>
                              <a:srgbClr val="FF0000"/>
                            </a:solidFill>
                            <a:latin typeface="Cambria Math" panose="02040503050406030204" pitchFamily="18" charset="0"/>
                          </a:rPr>
                          <m:t>𝑚𝑎𝑥</m:t>
                        </m:r>
                      </m:sub>
                    </m:sSub>
                  </m:oMath>
                </a14:m>
                <a:r>
                  <a:rPr lang="fr-FR" sz="1800" dirty="0">
                    <a:solidFill>
                      <a:srgbClr val="FF0000"/>
                    </a:solidFill>
                  </a:rPr>
                  <a:t> s’effondra en trou noir à la fin de sa vie</a:t>
                </a:r>
                <a:endParaRPr lang="fr-FR" sz="1800" dirty="0"/>
              </a:p>
            </p:txBody>
          </p:sp>
        </mc:Choice>
        <mc:Fallback xmlns="">
          <p:sp>
            <p:nvSpPr>
              <p:cNvPr id="3" name="Espace réservé du contenu 2">
                <a:extLst>
                  <a:ext uri="{FF2B5EF4-FFF2-40B4-BE49-F238E27FC236}">
                    <a16:creationId xmlns:a16="http://schemas.microsoft.com/office/drawing/2014/main" id="{8CA00F64-C4D4-F5CB-5B74-3361D0BFA95B}"/>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fr-FR">
                    <a:noFill/>
                  </a:rPr>
                  <a:t> </a:t>
                </a:r>
              </a:p>
            </p:txBody>
          </p:sp>
        </mc:Fallback>
      </mc:AlternateContent>
      <p:sp>
        <p:nvSpPr>
          <p:cNvPr id="4" name="Flèche : droite 3">
            <a:extLst>
              <a:ext uri="{FF2B5EF4-FFF2-40B4-BE49-F238E27FC236}">
                <a16:creationId xmlns:a16="http://schemas.microsoft.com/office/drawing/2014/main" id="{B61BF8FC-DCC9-C384-0A28-1D6294B05BC9}"/>
              </a:ext>
            </a:extLst>
          </p:cNvPr>
          <p:cNvSpPr/>
          <p:nvPr/>
        </p:nvSpPr>
        <p:spPr>
          <a:xfrm>
            <a:off x="948906" y="3152955"/>
            <a:ext cx="431320"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 droite 4">
            <a:extLst>
              <a:ext uri="{FF2B5EF4-FFF2-40B4-BE49-F238E27FC236}">
                <a16:creationId xmlns:a16="http://schemas.microsoft.com/office/drawing/2014/main" id="{D985B6CF-EC78-43DF-E0F0-3E59A2613B5A}"/>
              </a:ext>
            </a:extLst>
          </p:cNvPr>
          <p:cNvSpPr/>
          <p:nvPr/>
        </p:nvSpPr>
        <p:spPr>
          <a:xfrm>
            <a:off x="948906" y="5279366"/>
            <a:ext cx="431320"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a:extLst>
              <a:ext uri="{FF2B5EF4-FFF2-40B4-BE49-F238E27FC236}">
                <a16:creationId xmlns:a16="http://schemas.microsoft.com/office/drawing/2014/main" id="{188A64A7-AAF3-7CEF-FC7F-9E721F3D7552}"/>
              </a:ext>
            </a:extLst>
          </p:cNvPr>
          <p:cNvSpPr>
            <a:spLocks noGrp="1"/>
          </p:cNvSpPr>
          <p:nvPr>
            <p:ph type="sldNum" sz="quarter" idx="12"/>
          </p:nvPr>
        </p:nvSpPr>
        <p:spPr/>
        <p:txBody>
          <a:bodyPr/>
          <a:lstStyle/>
          <a:p>
            <a:fld id="{411337BD-8729-4B86-971D-796032AB9CDE}" type="slidenum">
              <a:rPr lang="fr-FR" smtClean="0"/>
              <a:t>8</a:t>
            </a:fld>
            <a:endParaRPr lang="fr-FR"/>
          </a:p>
        </p:txBody>
      </p:sp>
      <p:pic>
        <p:nvPicPr>
          <p:cNvPr id="7" name="Picture 2">
            <a:extLst>
              <a:ext uri="{FF2B5EF4-FFF2-40B4-BE49-F238E27FC236}">
                <a16:creationId xmlns:a16="http://schemas.microsoft.com/office/drawing/2014/main" id="{5365DCAE-9A0B-5F2D-3CD2-4733EFFFC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8573" y="23322"/>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62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A51088-D25D-8F0B-92B6-85C194B51E32}"/>
              </a:ext>
            </a:extLst>
          </p:cNvPr>
          <p:cNvSpPr>
            <a:spLocks noGrp="1"/>
          </p:cNvSpPr>
          <p:nvPr>
            <p:ph type="title"/>
          </p:nvPr>
        </p:nvSpPr>
        <p:spPr/>
        <p:txBody>
          <a:bodyPr>
            <a:normAutofit/>
          </a:bodyPr>
          <a:lstStyle/>
          <a:p>
            <a:r>
              <a:rPr lang="fr-FR" sz="3600" dirty="0"/>
              <a:t>Métrique de </a:t>
            </a:r>
            <a:r>
              <a:rPr lang="fr-FR" sz="3600" dirty="0" err="1"/>
              <a:t>Schwarzschild</a:t>
            </a:r>
            <a:r>
              <a:rPr lang="fr-FR" sz="3600" dirty="0"/>
              <a:t>: coordonnées de </a:t>
            </a:r>
            <a:r>
              <a:rPr lang="fr-FR" sz="3600" dirty="0" err="1"/>
              <a:t>Schwarzschild</a:t>
            </a:r>
            <a:r>
              <a:rPr lang="fr-FR" sz="3600" dirty="0"/>
              <a:t> et d’Eddington-</a:t>
            </a:r>
            <a:r>
              <a:rPr lang="fr-FR" sz="3600" dirty="0" err="1"/>
              <a:t>Finkelstein</a:t>
            </a:r>
            <a:r>
              <a:rPr lang="fr-FR" sz="3600" dirty="0"/>
              <a:t> (1/4)</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C10EC12-E433-79F5-C07F-860BD8A62574}"/>
                  </a:ext>
                </a:extLst>
              </p:cNvPr>
              <p:cNvSpPr>
                <a:spLocks noGrp="1"/>
              </p:cNvSpPr>
              <p:nvPr>
                <p:ph idx="1"/>
              </p:nvPr>
            </p:nvSpPr>
            <p:spPr/>
            <p:txBody>
              <a:bodyPr>
                <a:normAutofit/>
              </a:bodyPr>
              <a:lstStyle/>
              <a:p>
                <a:r>
                  <a:rPr lang="fr-FR" sz="1600" dirty="0"/>
                  <a:t>On étudie ici la métrique à l’extérieur de l’étoile (dans le vide). </a:t>
                </a:r>
              </a:p>
              <a:p>
                <a:r>
                  <a:rPr lang="fr-FR" sz="1600" dirty="0"/>
                  <a:t>La métrique est la métrique de </a:t>
                </a:r>
                <a:r>
                  <a:rPr lang="fr-FR" sz="1600" dirty="0" err="1"/>
                  <a:t>Schwarzschild</a:t>
                </a:r>
                <a:r>
                  <a:rPr lang="fr-FR" sz="1600" dirty="0"/>
                  <a:t>:       </a:t>
                </a:r>
                <a14:m>
                  <m:oMath xmlns:m="http://schemas.openxmlformats.org/officeDocument/2006/math">
                    <m:sSup>
                      <m:sSupPr>
                        <m:ctrlPr>
                          <a:rPr lang="fr-FR" sz="1600" i="1" smtClean="0">
                            <a:latin typeface="Cambria Math" panose="02040503050406030204" pitchFamily="18" charset="0"/>
                          </a:rPr>
                        </m:ctrlPr>
                      </m:sSupPr>
                      <m:e>
                        <m:r>
                          <a:rPr lang="fr-FR" sz="1600" b="0" i="1" smtClean="0">
                            <a:latin typeface="Cambria Math" panose="02040503050406030204" pitchFamily="18" charset="0"/>
                          </a:rPr>
                          <m:t>𝑑𝑠</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m:t>
                    </m:r>
                    <m:d>
                      <m:dPr>
                        <m:ctrlPr>
                          <a:rPr lang="fr-FR" sz="1600" b="0" i="1" smtClean="0">
                            <a:latin typeface="Cambria Math" panose="02040503050406030204" pitchFamily="18" charset="0"/>
                          </a:rPr>
                        </m:ctrlPr>
                      </m:dPr>
                      <m:e>
                        <m:r>
                          <a:rPr lang="fr-FR" sz="1600" b="0" i="1" smtClean="0">
                            <a:latin typeface="Cambria Math" panose="02040503050406030204" pitchFamily="18" charset="0"/>
                          </a:rPr>
                          <m:t>1−</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2</m:t>
                            </m:r>
                            <m:r>
                              <a:rPr lang="fr-FR" sz="1600" b="0" i="1" smtClean="0">
                                <a:latin typeface="Cambria Math" panose="02040503050406030204" pitchFamily="18" charset="0"/>
                              </a:rPr>
                              <m:t>𝐺𝑀</m:t>
                            </m:r>
                          </m:num>
                          <m:den>
                            <m:r>
                              <a:rPr lang="fr-FR" sz="1600" b="0" i="1" smtClean="0">
                                <a:latin typeface="Cambria Math" panose="02040503050406030204" pitchFamily="18" charset="0"/>
                              </a:rPr>
                              <m:t>𝑟</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𝑐</m:t>
                                </m:r>
                              </m:e>
                              <m:sup>
                                <m:r>
                                  <a:rPr lang="fr-FR" sz="1600" b="0" i="1" smtClean="0">
                                    <a:latin typeface="Cambria Math" panose="02040503050406030204" pitchFamily="18" charset="0"/>
                                  </a:rPr>
                                  <m:t>2</m:t>
                                </m:r>
                              </m:sup>
                            </m:sSup>
                          </m:den>
                        </m:f>
                      </m:e>
                    </m:d>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𝑐</m:t>
                        </m:r>
                      </m:e>
                      <m:sup>
                        <m:r>
                          <a:rPr lang="fr-FR" sz="1600" b="0" i="1" smtClean="0">
                            <a:latin typeface="Cambria Math" panose="02040503050406030204" pitchFamily="18" charset="0"/>
                          </a:rPr>
                          <m:t>2</m:t>
                        </m:r>
                      </m:sup>
                    </m:sSup>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𝑑𝑡</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d>
                          <m:dPr>
                            <m:ctrlPr>
                              <a:rPr lang="fr-FR" sz="1600" i="1">
                                <a:latin typeface="Cambria Math" panose="02040503050406030204" pitchFamily="18" charset="0"/>
                              </a:rPr>
                            </m:ctrlPr>
                          </m:dPr>
                          <m:e>
                            <m:r>
                              <a:rPr lang="fr-FR" sz="1600" i="1">
                                <a:latin typeface="Cambria Math" panose="02040503050406030204" pitchFamily="18" charset="0"/>
                              </a:rPr>
                              <m:t>1−</m:t>
                            </m:r>
                            <m:f>
                              <m:fPr>
                                <m:ctrlPr>
                                  <a:rPr lang="fr-FR" sz="1600" i="1">
                                    <a:latin typeface="Cambria Math" panose="02040503050406030204" pitchFamily="18" charset="0"/>
                                  </a:rPr>
                                </m:ctrlPr>
                              </m:fPr>
                              <m:num>
                                <m:r>
                                  <a:rPr lang="fr-FR" sz="1600" i="1">
                                    <a:latin typeface="Cambria Math" panose="02040503050406030204" pitchFamily="18" charset="0"/>
                                  </a:rPr>
                                  <m:t>2</m:t>
                                </m:r>
                                <m:r>
                                  <a:rPr lang="fr-FR" sz="1600" i="1">
                                    <a:latin typeface="Cambria Math" panose="02040503050406030204" pitchFamily="18" charset="0"/>
                                  </a:rPr>
                                  <m:t>𝐺𝑀</m:t>
                                </m:r>
                              </m:num>
                              <m:den>
                                <m:r>
                                  <a:rPr lang="fr-FR" sz="1600" i="1">
                                    <a:latin typeface="Cambria Math" panose="02040503050406030204" pitchFamily="18" charset="0"/>
                                  </a:rPr>
                                  <m:t>𝑟</m:t>
                                </m:r>
                                <m:sSup>
                                  <m:sSupPr>
                                    <m:ctrlPr>
                                      <a:rPr lang="fr-FR" sz="1600" i="1">
                                        <a:latin typeface="Cambria Math" panose="02040503050406030204" pitchFamily="18" charset="0"/>
                                      </a:rPr>
                                    </m:ctrlPr>
                                  </m:sSupPr>
                                  <m:e>
                                    <m:r>
                                      <a:rPr lang="fr-FR" sz="1600" i="1">
                                        <a:latin typeface="Cambria Math" panose="02040503050406030204" pitchFamily="18" charset="0"/>
                                      </a:rPr>
                                      <m:t>𝑐</m:t>
                                    </m:r>
                                  </m:e>
                                  <m:sup>
                                    <m:r>
                                      <a:rPr lang="fr-FR" sz="1600" i="1">
                                        <a:latin typeface="Cambria Math" panose="02040503050406030204" pitchFamily="18" charset="0"/>
                                      </a:rPr>
                                      <m:t>2</m:t>
                                    </m:r>
                                  </m:sup>
                                </m:sSup>
                              </m:den>
                            </m:f>
                          </m:e>
                        </m:d>
                      </m:e>
                      <m:sup>
                        <m:r>
                          <a:rPr lang="fr-FR" sz="1600" b="0" i="1" smtClean="0">
                            <a:latin typeface="Cambria Math" panose="02040503050406030204" pitchFamily="18" charset="0"/>
                          </a:rPr>
                          <m:t>−1</m:t>
                        </m:r>
                      </m:sup>
                    </m:sSup>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𝑑𝑟</m:t>
                        </m:r>
                      </m:e>
                      <m:sup>
                        <m:r>
                          <a:rPr lang="fr-FR" sz="1600" b="0" i="1" smtClean="0">
                            <a:latin typeface="Cambria Math" panose="02040503050406030204" pitchFamily="18" charset="0"/>
                          </a:rPr>
                          <m:t>2</m:t>
                        </m:r>
                      </m:sup>
                    </m:sSup>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𝑟</m:t>
                        </m:r>
                      </m:e>
                      <m:sup>
                        <m:r>
                          <a:rPr lang="fr-FR" sz="1600" b="0" i="1" smtClean="0">
                            <a:latin typeface="Cambria Math" panose="02040503050406030204" pitchFamily="18" charset="0"/>
                          </a:rPr>
                          <m:t>2</m:t>
                        </m:r>
                      </m:sup>
                    </m:sSup>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𝑑</m:t>
                        </m:r>
                        <m:r>
                          <m:rPr>
                            <m:sty m:val="p"/>
                          </m:rPr>
                          <a:rPr lang="el-GR" sz="1600" b="0" i="1" smtClean="0">
                            <a:latin typeface="Cambria Math" panose="02040503050406030204" pitchFamily="18" charset="0"/>
                            <a:ea typeface="Cambria Math" panose="02040503050406030204" pitchFamily="18" charset="0"/>
                          </a:rPr>
                          <m:t>Ω</m:t>
                        </m:r>
                      </m:e>
                      <m:sup>
                        <m:r>
                          <a:rPr lang="fr-FR" sz="1600" b="0" i="1" smtClean="0">
                            <a:latin typeface="Cambria Math" panose="02040503050406030204" pitchFamily="18" charset="0"/>
                          </a:rPr>
                          <m:t>2</m:t>
                        </m:r>
                      </m:sup>
                    </m:sSup>
                  </m:oMath>
                </a14:m>
                <a:endParaRPr lang="fr-FR" sz="1600" dirty="0"/>
              </a:p>
              <a:p>
                <a:r>
                  <a:rPr lang="fr-FR" sz="1600" dirty="0"/>
                  <a:t>On commence par s’intéresser au cas d’une étoile qui ne s’effondre pas: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Ξ</m:t>
                    </m:r>
                    <m:r>
                      <a:rPr lang="fr-FR" sz="1600" b="0" i="1" smtClean="0">
                        <a:latin typeface="Cambria Math" panose="02040503050406030204" pitchFamily="18" charset="0"/>
                        <a:ea typeface="Cambria Math" panose="02040503050406030204" pitchFamily="18" charset="0"/>
                      </a:rPr>
                      <m:t>&gt;</m:t>
                    </m:r>
                    <m:f>
                      <m:fPr>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4</m:t>
                        </m:r>
                      </m:num>
                      <m:den>
                        <m:r>
                          <a:rPr lang="fr-FR" sz="1600" b="0" i="1" smtClean="0">
                            <a:latin typeface="Cambria Math" panose="02040503050406030204" pitchFamily="18" charset="0"/>
                            <a:ea typeface="Cambria Math" panose="02040503050406030204" pitchFamily="18" charset="0"/>
                          </a:rPr>
                          <m:t>9</m:t>
                        </m:r>
                      </m:den>
                    </m:f>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𝑅</m:t>
                    </m:r>
                    <m:r>
                      <a:rPr lang="fr-FR" sz="1600" b="0" i="1" smtClean="0">
                        <a:latin typeface="Cambria Math" panose="02040503050406030204" pitchFamily="18" charset="0"/>
                        <a:ea typeface="Cambria Math" panose="02040503050406030204" pitchFamily="18" charset="0"/>
                      </a:rPr>
                      <m:t>&gt;</m:t>
                    </m:r>
                    <m:sSub>
                      <m:sSubPr>
                        <m:ctrlPr>
                          <a:rPr lang="fr-FR" sz="1600" b="0" i="1" smtClean="0">
                            <a:latin typeface="Cambria Math" panose="02040503050406030204" pitchFamily="18" charset="0"/>
                            <a:ea typeface="Cambria Math" panose="02040503050406030204" pitchFamily="18" charset="0"/>
                          </a:rPr>
                        </m:ctrlPr>
                      </m:sSubPr>
                      <m:e>
                        <m:r>
                          <a:rPr lang="fr-FR" sz="1600" b="0" i="1" smtClean="0">
                            <a:latin typeface="Cambria Math" panose="02040503050406030204" pitchFamily="18" charset="0"/>
                            <a:ea typeface="Cambria Math" panose="02040503050406030204" pitchFamily="18" charset="0"/>
                          </a:rPr>
                          <m:t>𝑅</m:t>
                        </m:r>
                      </m:e>
                      <m:sub>
                        <m:r>
                          <a:rPr lang="fr-FR" sz="1600" b="0" i="1" smtClean="0">
                            <a:latin typeface="Cambria Math" panose="02040503050406030204" pitchFamily="18" charset="0"/>
                            <a:ea typeface="Cambria Math" panose="02040503050406030204" pitchFamily="18" charset="0"/>
                          </a:rPr>
                          <m:t>𝑆</m:t>
                        </m:r>
                      </m:sub>
                    </m:sSub>
                    <m:r>
                      <a:rPr lang="fr-FR" sz="1600" b="0" i="1" smtClean="0">
                        <a:latin typeface="Cambria Math" panose="02040503050406030204" pitchFamily="18" charset="0"/>
                        <a:ea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2</m:t>
                        </m:r>
                        <m:r>
                          <a:rPr lang="fr-FR" sz="1600" b="0" i="1" smtClean="0">
                            <a:latin typeface="Cambria Math" panose="02040503050406030204" pitchFamily="18" charset="0"/>
                            <a:ea typeface="Cambria Math" panose="02040503050406030204" pitchFamily="18" charset="0"/>
                          </a:rPr>
                          <m:t>𝐺𝑀</m:t>
                        </m:r>
                      </m:num>
                      <m:den>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𝑐</m:t>
                            </m:r>
                          </m:e>
                          <m:sup>
                            <m:r>
                              <a:rPr lang="fr-FR" sz="1600" b="0" i="1" smtClean="0">
                                <a:latin typeface="Cambria Math" panose="02040503050406030204" pitchFamily="18" charset="0"/>
                                <a:ea typeface="Cambria Math" panose="02040503050406030204" pitchFamily="18" charset="0"/>
                              </a:rPr>
                              <m:t>2</m:t>
                            </m:r>
                          </m:sup>
                        </m:sSup>
                      </m:den>
                    </m:f>
                  </m:oMath>
                </a14:m>
                <a:endParaRPr lang="fr-FR" sz="1600" dirty="0"/>
              </a:p>
              <a:p>
                <a:pPr marL="0" indent="0">
                  <a:buNone/>
                </a:pPr>
                <a:r>
                  <a:rPr lang="fr-FR" sz="1600" dirty="0"/>
                  <a:t>Pour « visualiser » l’espace temps, on a recourt à un diagramme de plongement: (démonstration en annexe)</a:t>
                </a:r>
              </a:p>
              <a:p>
                <a:pPr marL="0" indent="0">
                  <a:buNone/>
                </a:pPr>
                <a:endParaRPr lang="fr-FR" sz="1600" dirty="0"/>
              </a:p>
              <a:p>
                <a:endParaRPr lang="fr-FR" sz="1600" dirty="0"/>
              </a:p>
              <a:p>
                <a:pPr marL="0" indent="0">
                  <a:buNone/>
                </a:pPr>
                <a:endParaRPr lang="fr-FR" sz="1600" dirty="0"/>
              </a:p>
            </p:txBody>
          </p:sp>
        </mc:Choice>
        <mc:Fallback xmlns="">
          <p:sp>
            <p:nvSpPr>
              <p:cNvPr id="3" name="Espace réservé du contenu 2">
                <a:extLst>
                  <a:ext uri="{FF2B5EF4-FFF2-40B4-BE49-F238E27FC236}">
                    <a16:creationId xmlns:a16="http://schemas.microsoft.com/office/drawing/2014/main" id="{3C10EC12-E433-79F5-C07F-860BD8A62574}"/>
                  </a:ext>
                </a:extLst>
              </p:cNvPr>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013E2E27-2F1D-B5EE-B5B2-E20426078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7059" y="3521739"/>
            <a:ext cx="2953162" cy="2905530"/>
          </a:xfrm>
          <a:prstGeom prst="rect">
            <a:avLst/>
          </a:prstGeom>
        </p:spPr>
      </p:pic>
      <p:pic>
        <p:nvPicPr>
          <p:cNvPr id="7" name="Image 6">
            <a:extLst>
              <a:ext uri="{FF2B5EF4-FFF2-40B4-BE49-F238E27FC236}">
                <a16:creationId xmlns:a16="http://schemas.microsoft.com/office/drawing/2014/main" id="{7A1CF397-B9DB-FD92-EDDF-27108B1EC0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0679" y="3563297"/>
            <a:ext cx="3867690" cy="2667372"/>
          </a:xfrm>
          <a:prstGeom prst="rect">
            <a:avLst/>
          </a:prstGeom>
        </p:spPr>
      </p:pic>
      <p:pic>
        <p:nvPicPr>
          <p:cNvPr id="9" name="Image 8">
            <a:extLst>
              <a:ext uri="{FF2B5EF4-FFF2-40B4-BE49-F238E27FC236}">
                <a16:creationId xmlns:a16="http://schemas.microsoft.com/office/drawing/2014/main" id="{E202B9C4-FE8B-BC5D-57FD-E13B6A70D6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779" y="3563297"/>
            <a:ext cx="3972479" cy="2619741"/>
          </a:xfrm>
          <a:prstGeom prst="rect">
            <a:avLst/>
          </a:prstGeom>
        </p:spPr>
      </p:pic>
      <p:sp>
        <p:nvSpPr>
          <p:cNvPr id="4" name="Espace réservé du numéro de diapositive 3">
            <a:extLst>
              <a:ext uri="{FF2B5EF4-FFF2-40B4-BE49-F238E27FC236}">
                <a16:creationId xmlns:a16="http://schemas.microsoft.com/office/drawing/2014/main" id="{C8C34012-550B-BF2B-F79C-B8BB5FD70425}"/>
              </a:ext>
            </a:extLst>
          </p:cNvPr>
          <p:cNvSpPr>
            <a:spLocks noGrp="1"/>
          </p:cNvSpPr>
          <p:nvPr>
            <p:ph type="sldNum" sz="quarter" idx="12"/>
          </p:nvPr>
        </p:nvSpPr>
        <p:spPr/>
        <p:txBody>
          <a:bodyPr/>
          <a:lstStyle/>
          <a:p>
            <a:fld id="{411337BD-8729-4B86-971D-796032AB9CDE}" type="slidenum">
              <a:rPr lang="fr-FR" smtClean="0"/>
              <a:t>9</a:t>
            </a:fld>
            <a:endParaRPr lang="fr-FR"/>
          </a:p>
        </p:txBody>
      </p:sp>
      <p:pic>
        <p:nvPicPr>
          <p:cNvPr id="6" name="Picture 2">
            <a:extLst>
              <a:ext uri="{FF2B5EF4-FFF2-40B4-BE49-F238E27FC236}">
                <a16:creationId xmlns:a16="http://schemas.microsoft.com/office/drawing/2014/main" id="{B1F57C41-09F8-1419-3997-DD38078462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98573" y="0"/>
            <a:ext cx="1193427"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00887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3791</TotalTime>
  <Words>2958</Words>
  <Application>Microsoft Office PowerPoint</Application>
  <PresentationFormat>Grand écran</PresentationFormat>
  <Paragraphs>243</Paragraphs>
  <Slides>28</Slides>
  <Notes>0</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28</vt:i4>
      </vt:variant>
    </vt:vector>
  </HeadingPairs>
  <TitlesOfParts>
    <vt:vector size="34" baseType="lpstr">
      <vt:lpstr>Arial</vt:lpstr>
      <vt:lpstr>Calibri</vt:lpstr>
      <vt:lpstr>Calibri Light</vt:lpstr>
      <vt:lpstr>Cambria Math</vt:lpstr>
      <vt:lpstr>Thème Office</vt:lpstr>
      <vt:lpstr>Conception personnalisée</vt:lpstr>
      <vt:lpstr>Présentation PowerPoint</vt:lpstr>
      <vt:lpstr>Sommaire:</vt:lpstr>
      <vt:lpstr>Introduction et notations</vt:lpstr>
      <vt:lpstr>Un peu d’Histoire </vt:lpstr>
      <vt:lpstr>Système T.0.V, masse limite et effondrement (1/3)</vt:lpstr>
      <vt:lpstr>Système T.0.V, masse limite et effondrement (2/3)</vt:lpstr>
      <vt:lpstr>Système T.0.V, masse limite et effondrement (2/3)</vt:lpstr>
      <vt:lpstr>Système T.0.V, masse limite et effondrement (3/3)</vt:lpstr>
      <vt:lpstr>Métrique de Schwarzschild: coordonnées de Schwarzschild et d’Eddington-Finkelstein (1/4)</vt:lpstr>
      <vt:lpstr>Métrique de Schwarzschild: coordonnées de Schwarzschild et d’Eddington-Finkelstein (2/4)</vt:lpstr>
      <vt:lpstr>Métrique de Schwarzschild: coordonnées de Schwarzschild et d’Eddington-Finkelstein (3/4)</vt:lpstr>
      <vt:lpstr>Métrique de Schwarzschild: coordonnées de Schwarzschild et d’Eddington-Finkelstein (4/4)</vt:lpstr>
      <vt:lpstr>Problème dynamique: cas d’une étoile homogène sans pression</vt:lpstr>
      <vt:lpstr>Trajectoire d’une particule: coordonnées de Schwarzschild</vt:lpstr>
      <vt:lpstr>Trajectoire d’une particule: Référentiel propre</vt:lpstr>
      <vt:lpstr>Trajectoire d’une particule: coordonnées d’Eddington-Finkelstein</vt:lpstr>
      <vt:lpstr>Cône de Lumière: coordonnées de Schwarzschild</vt:lpstr>
      <vt:lpstr>Présentation PowerPoint</vt:lpstr>
      <vt:lpstr>Cône de Lumière: coordonnées d’Eddington-Finkelstein</vt:lpstr>
      <vt:lpstr>Lumière émise: Redshift (1/3)</vt:lpstr>
      <vt:lpstr>Lumière émise: Redshift (2/3)</vt:lpstr>
      <vt:lpstr>Lumière émise: Redshift (3/3)</vt:lpstr>
      <vt:lpstr> Etude de l’intérieur de l’étoile (1/2) </vt:lpstr>
      <vt:lpstr>Etude de l’intérieur de l’étoile (2/2)</vt:lpstr>
      <vt:lpstr>Raccordement des métriques</vt:lpstr>
      <vt:lpstr>Raccordement des métriques</vt:lpstr>
      <vt:lpstr>Pour aller plus loin…</vt:lpstr>
      <vt:lpstr>Annexe: Diagramme de plongement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Collapse gravitationnel en trou noir</dc:title>
  <dc:creator>Thomas LEVASSEUR</dc:creator>
  <cp:lastModifiedBy>Hugo NEGREL</cp:lastModifiedBy>
  <cp:revision>22</cp:revision>
  <dcterms:created xsi:type="dcterms:W3CDTF">2023-02-23T10:39:06Z</dcterms:created>
  <dcterms:modified xsi:type="dcterms:W3CDTF">2023-03-07T22:25:27Z</dcterms:modified>
</cp:coreProperties>
</file>