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9"/>
  </p:notesMasterIdLst>
  <p:sldIdLst>
    <p:sldId id="256" r:id="rId5"/>
    <p:sldId id="540" r:id="rId6"/>
    <p:sldId id="538" r:id="rId7"/>
    <p:sldId id="537" r:id="rId8"/>
    <p:sldId id="541" r:id="rId9"/>
    <p:sldId id="543" r:id="rId10"/>
    <p:sldId id="542" r:id="rId11"/>
    <p:sldId id="453" r:id="rId12"/>
    <p:sldId id="448" r:id="rId13"/>
    <p:sldId id="449" r:id="rId14"/>
    <p:sldId id="451" r:id="rId15"/>
    <p:sldId id="535" r:id="rId16"/>
    <p:sldId id="536" r:id="rId17"/>
    <p:sldId id="43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6E7"/>
    <a:srgbClr val="EAEBEC"/>
    <a:srgbClr val="EBECED"/>
    <a:srgbClr val="01080B"/>
    <a:srgbClr val="0016E2"/>
    <a:srgbClr val="0B6F17"/>
    <a:srgbClr val="006600"/>
    <a:srgbClr val="EDEEEF"/>
    <a:srgbClr val="677B67"/>
    <a:srgbClr val="410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2022/2/22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2022/2/22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2022/2/22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2022/2/22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2022/2/22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2022/2/22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Overview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验收（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r>
              <a:rPr lang="en-US" altLang="zh-CN" dirty="0"/>
              <a:t>--</a:t>
            </a:r>
            <a:r>
              <a:rPr lang="zh-CN" altLang="en-US" dirty="0"/>
              <a:t> 每个实验分别验收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设计报告及实现代码（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r>
              <a:rPr lang="en-US" altLang="zh-CN" dirty="0"/>
              <a:t>--</a:t>
            </a:r>
            <a:r>
              <a:rPr lang="zh-CN" altLang="en-US" dirty="0"/>
              <a:t>最后提交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Interview</a:t>
            </a:r>
            <a:r>
              <a:rPr lang="zh-CN" altLang="en-US" dirty="0"/>
              <a:t>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r>
              <a:rPr lang="en-US" altLang="zh-CN" dirty="0"/>
              <a:t>--</a:t>
            </a:r>
            <a:r>
              <a:rPr lang="zh-CN" altLang="en-US"/>
              <a:t>最后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97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上机时间地点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2</a:t>
            </a:r>
            <a:r>
              <a:rPr lang="en-US" altLang="zh-CN" dirty="0" smtClean="0"/>
              <a:t>-12</a:t>
            </a:r>
            <a:r>
              <a:rPr lang="zh-CN" altLang="en-US" dirty="0"/>
              <a:t>周，</a:t>
            </a:r>
            <a:r>
              <a:rPr lang="zh-CN" altLang="en-US" dirty="0" smtClean="0"/>
              <a:t>星期三（</a:t>
            </a:r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2</a:t>
            </a:r>
            <a:r>
              <a:rPr lang="zh-CN" altLang="en-US" dirty="0" smtClean="0"/>
              <a:t>节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/>
            <a:r>
              <a:rPr lang="en-US" altLang="zh-CN" dirty="0"/>
              <a:t>1</a:t>
            </a:r>
            <a:r>
              <a:rPr lang="zh-CN" altLang="en-US" dirty="0" smtClean="0"/>
              <a:t>班</a:t>
            </a:r>
            <a:r>
              <a:rPr lang="zh-CN" altLang="en-US" dirty="0"/>
              <a:t>，</a:t>
            </a:r>
            <a:r>
              <a:rPr lang="en-US" altLang="zh-CN" dirty="0"/>
              <a:t>N3</a:t>
            </a:r>
            <a:r>
              <a:rPr lang="zh-CN" altLang="en-US" dirty="0" smtClean="0"/>
              <a:t>楼 </a:t>
            </a:r>
            <a:r>
              <a:rPr lang="en-US" altLang="zh-CN" dirty="0" smtClean="0"/>
              <a:t>101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971550" lvl="1"/>
            <a:r>
              <a:rPr lang="en-US" altLang="zh-CN" dirty="0"/>
              <a:t>2</a:t>
            </a:r>
            <a:r>
              <a:rPr lang="zh-CN" altLang="en-US" dirty="0" smtClean="0"/>
              <a:t>班</a:t>
            </a:r>
            <a:r>
              <a:rPr lang="zh-CN" altLang="en-US" dirty="0"/>
              <a:t>，</a:t>
            </a:r>
            <a:r>
              <a:rPr lang="en-US" altLang="zh-CN" dirty="0"/>
              <a:t>N3</a:t>
            </a:r>
            <a:r>
              <a:rPr lang="zh-CN" altLang="en-US" dirty="0" smtClean="0"/>
              <a:t>楼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/>
            <a:r>
              <a:rPr lang="zh-CN" altLang="en-US" dirty="0" smtClean="0"/>
              <a:t>合班，</a:t>
            </a:r>
            <a:r>
              <a:rPr lang="en-US" altLang="zh-CN" dirty="0"/>
              <a:t>N3</a:t>
            </a:r>
            <a:r>
              <a:rPr lang="zh-CN" altLang="en-US" dirty="0"/>
              <a:t>楼 </a:t>
            </a:r>
            <a:r>
              <a:rPr lang="en-US" altLang="zh-CN" dirty="0" smtClean="0"/>
              <a:t>109 </a:t>
            </a:r>
            <a:r>
              <a:rPr lang="zh-CN" altLang="en-US" dirty="0"/>
              <a:t>（</a:t>
            </a:r>
            <a:r>
              <a:rPr lang="en-US" altLang="zh-CN" dirty="0" smtClean="0"/>
              <a:t>111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2</a:t>
            </a:r>
            <a:r>
              <a:rPr lang="en-US" altLang="zh-CN" dirty="0" smtClean="0"/>
              <a:t>-12</a:t>
            </a:r>
            <a:r>
              <a:rPr lang="zh-CN" altLang="en-US" dirty="0"/>
              <a:t>周，</a:t>
            </a:r>
            <a:r>
              <a:rPr lang="zh-CN" altLang="en-US" dirty="0" smtClean="0"/>
              <a:t>星期五 </a:t>
            </a:r>
            <a:r>
              <a:rPr lang="en-US" altLang="zh-CN" dirty="0" smtClean="0"/>
              <a:t>(5</a:t>
            </a:r>
            <a:r>
              <a:rPr lang="zh-CN" altLang="en-US" dirty="0" smtClean="0"/>
              <a:t>、</a:t>
            </a:r>
            <a:r>
              <a:rPr lang="en-US" altLang="zh-CN" dirty="0"/>
              <a:t>6</a:t>
            </a:r>
            <a:r>
              <a:rPr lang="zh-CN" altLang="en-US" dirty="0" smtClean="0"/>
              <a:t>节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/>
            <a:r>
              <a:rPr lang="en-US" altLang="zh-CN" dirty="0"/>
              <a:t>1</a:t>
            </a:r>
            <a:r>
              <a:rPr lang="zh-CN" altLang="en-US" dirty="0"/>
              <a:t>班，</a:t>
            </a:r>
            <a:r>
              <a:rPr lang="en-US" altLang="zh-CN" dirty="0"/>
              <a:t>N3</a:t>
            </a:r>
            <a:r>
              <a:rPr lang="zh-CN" altLang="en-US" dirty="0"/>
              <a:t>楼 </a:t>
            </a:r>
            <a:r>
              <a:rPr lang="en-US" altLang="zh-CN" dirty="0"/>
              <a:t>101</a:t>
            </a:r>
            <a:r>
              <a:rPr lang="zh-CN" altLang="en-US" dirty="0"/>
              <a:t>（</a:t>
            </a:r>
            <a:r>
              <a:rPr lang="en-US" altLang="zh-CN" dirty="0"/>
              <a:t>103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/>
            <a:r>
              <a:rPr lang="en-US" altLang="zh-CN" dirty="0"/>
              <a:t>2</a:t>
            </a:r>
            <a:r>
              <a:rPr lang="zh-CN" altLang="en-US" dirty="0"/>
              <a:t>班，</a:t>
            </a:r>
            <a:r>
              <a:rPr lang="en-US" altLang="zh-CN" dirty="0"/>
              <a:t>N3</a:t>
            </a:r>
            <a:r>
              <a:rPr lang="zh-CN" altLang="en-US" dirty="0"/>
              <a:t>楼 </a:t>
            </a:r>
            <a:r>
              <a:rPr lang="en-US" altLang="zh-CN" dirty="0"/>
              <a:t>105 </a:t>
            </a:r>
            <a:r>
              <a:rPr lang="zh-CN" altLang="en-US" dirty="0"/>
              <a:t>（</a:t>
            </a:r>
            <a:r>
              <a:rPr lang="en-US" altLang="zh-CN" dirty="0"/>
              <a:t>107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/>
            <a:r>
              <a:rPr lang="zh-CN" altLang="en-US" dirty="0"/>
              <a:t>合班，</a:t>
            </a:r>
            <a:r>
              <a:rPr lang="en-US" altLang="zh-CN" dirty="0"/>
              <a:t>N3</a:t>
            </a:r>
            <a:r>
              <a:rPr lang="zh-CN" altLang="en-US" dirty="0"/>
              <a:t>楼 </a:t>
            </a:r>
            <a:r>
              <a:rPr lang="en-US" altLang="zh-CN" dirty="0"/>
              <a:t>109 </a:t>
            </a:r>
            <a:r>
              <a:rPr lang="zh-CN" altLang="en-US" dirty="0"/>
              <a:t>（</a:t>
            </a:r>
            <a:r>
              <a:rPr lang="en-US" altLang="zh-CN" dirty="0"/>
              <a:t>111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26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>
                <a:solidFill>
                  <a:srgbClr val="01080B"/>
                </a:solidFill>
              </a:rPr>
              <a:t>参考资料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32629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参考教材</a:t>
            </a:r>
            <a:endParaRPr lang="en-US" altLang="zh-CN" sz="2000" dirty="0"/>
          </a:p>
          <a:p>
            <a:pPr lvl="1" eaLnBrk="1" hangingPunct="1">
              <a:defRPr/>
            </a:pPr>
            <a:r>
              <a:rPr lang="en-US" altLang="zh-CN" sz="1800" dirty="0"/>
              <a:t>Operating System Concepts, Abraham </a:t>
            </a:r>
            <a:r>
              <a:rPr lang="en-US" altLang="zh-CN" sz="1800" dirty="0" err="1"/>
              <a:t>Silberschatz</a:t>
            </a:r>
            <a:r>
              <a:rPr lang="en-US" altLang="zh-CN" sz="1800" dirty="0"/>
              <a:t>, Seventh Edition, </a:t>
            </a:r>
            <a:r>
              <a:rPr lang="zh-CN" altLang="en-US" sz="1800" dirty="0"/>
              <a:t>高等教育出版社，</a:t>
            </a:r>
            <a:r>
              <a:rPr lang="en-US" altLang="zh-CN" sz="1800" dirty="0"/>
              <a:t>ISBN: 978-7-04-020928-0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设计参考资料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16E2"/>
                </a:solidFill>
              </a:rPr>
              <a:t>OS</a:t>
            </a:r>
            <a:r>
              <a:rPr lang="zh-CN" altLang="en-US" sz="1800" dirty="0">
                <a:solidFill>
                  <a:srgbClr val="0016E2"/>
                </a:solidFill>
              </a:rPr>
              <a:t>课程设计指南（</a:t>
            </a:r>
            <a:r>
              <a:rPr lang="en-US" altLang="zh-CN" sz="1800" dirty="0">
                <a:solidFill>
                  <a:srgbClr val="0016E2"/>
                </a:solidFill>
              </a:rPr>
              <a:t>C++</a:t>
            </a:r>
            <a:r>
              <a:rPr lang="zh-CN" altLang="en-US" sz="1800" dirty="0" smtClean="0">
                <a:solidFill>
                  <a:srgbClr val="0016E2"/>
                </a:solidFill>
              </a:rPr>
              <a:t>）（自己编写）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Peiyi</a:t>
            </a:r>
            <a:r>
              <a:rPr lang="en-US" altLang="zh-CN" sz="1800" dirty="0">
                <a:solidFill>
                  <a:srgbClr val="0016E2"/>
                </a:solidFill>
              </a:rPr>
              <a:t> Tang, Ron Addie</a:t>
            </a:r>
            <a:r>
              <a:rPr lang="en-US" altLang="zh-CN" sz="1800" b="1" dirty="0">
                <a:solidFill>
                  <a:srgbClr val="0016E2"/>
                </a:solidFill>
              </a:rPr>
              <a:t>,  nachos_introduction.pdf</a:t>
            </a:r>
            <a:r>
              <a:rPr lang="zh-CN" altLang="zh-CN" sz="1800" b="1" dirty="0">
                <a:solidFill>
                  <a:srgbClr val="0016E2"/>
                </a:solidFill>
              </a:rPr>
              <a:t>，</a:t>
            </a:r>
            <a:r>
              <a:rPr lang="en-US" altLang="zh-CN" sz="1800" b="1" dirty="0">
                <a:solidFill>
                  <a:srgbClr val="0016E2"/>
                </a:solidFill>
              </a:rPr>
              <a:t>University of Southern Queensland, 2002</a:t>
            </a:r>
            <a:endParaRPr lang="zh-CN" altLang="zh-CN" sz="1800" b="1" dirty="0">
              <a:solidFill>
                <a:srgbClr val="0016E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Peiyi</a:t>
            </a:r>
            <a:r>
              <a:rPr lang="en-US" altLang="zh-CN" sz="1800" dirty="0"/>
              <a:t> Tang, Ron Addie,  nachos_study_book.pdf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2002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0016E2"/>
                </a:solidFill>
              </a:rPr>
              <a:t>Nachos Project Guide.pdf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16E2"/>
                </a:solidFill>
              </a:rPr>
              <a:t>A road map through nachos.pdf </a:t>
            </a:r>
            <a:r>
              <a:rPr lang="zh-CN" altLang="en-US" sz="1800" dirty="0">
                <a:solidFill>
                  <a:srgbClr val="0016E2"/>
                </a:solidFill>
              </a:rPr>
              <a:t>（</a:t>
            </a:r>
            <a:r>
              <a:rPr lang="en-US" altLang="zh-CN" sz="1800" dirty="0">
                <a:solidFill>
                  <a:srgbClr val="0016E2"/>
                </a:solidFill>
              </a:rPr>
              <a:t>for C++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16E2"/>
                </a:solidFill>
              </a:rPr>
              <a:t> Nachos-3.4</a:t>
            </a:r>
            <a:r>
              <a:rPr lang="zh-CN" altLang="zh-CN" sz="1800" dirty="0">
                <a:solidFill>
                  <a:srgbClr val="0016E2"/>
                </a:solidFill>
              </a:rPr>
              <a:t>（</a:t>
            </a:r>
            <a:r>
              <a:rPr lang="en-US" altLang="zh-CN" sz="1800" dirty="0">
                <a:solidFill>
                  <a:srgbClr val="0016E2"/>
                </a:solidFill>
              </a:rPr>
              <a:t>C++</a:t>
            </a:r>
            <a:r>
              <a:rPr lang="zh-CN" altLang="zh-CN" sz="1800" dirty="0">
                <a:solidFill>
                  <a:srgbClr val="0016E2"/>
                </a:solidFill>
              </a:rPr>
              <a:t>）源代码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gdb</a:t>
            </a:r>
            <a:r>
              <a:rPr lang="zh-CN" altLang="zh-CN" sz="1800" dirty="0"/>
              <a:t>使用指南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MIPS</a:t>
            </a:r>
            <a:r>
              <a:rPr lang="zh-CN" altLang="zh-CN" sz="1800" dirty="0"/>
              <a:t>指令集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i386</a:t>
            </a:r>
            <a:r>
              <a:rPr lang="zh-CN" altLang="zh-CN" sz="1800" dirty="0"/>
              <a:t>指令集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400" dirty="0"/>
          </a:p>
          <a:p>
            <a:pPr marL="971550" lvl="1"/>
            <a:endParaRPr lang="en-US" altLang="zh-CN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5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>
                <a:solidFill>
                  <a:srgbClr val="01080B"/>
                </a:solidFill>
              </a:rPr>
              <a:t>预期收获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028987"/>
            <a:ext cx="8080375" cy="517350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操作系统中线程的概念与管理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线程的状态及转换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线程的创建、调度、睡眠、</a:t>
            </a:r>
            <a:r>
              <a:rPr lang="en-US" altLang="zh-CN" sz="1600" dirty="0"/>
              <a:t>Yield</a:t>
            </a:r>
            <a:r>
              <a:rPr lang="zh-CN" altLang="en-US" sz="1600" dirty="0"/>
              <a:t>、终止、撤销等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上下文切换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内核的初始化、第一个线程的创建、</a:t>
            </a:r>
            <a:r>
              <a:rPr lang="en-US" altLang="zh-CN" sz="1600" dirty="0"/>
              <a:t>CPU</a:t>
            </a:r>
            <a:r>
              <a:rPr lang="zh-CN" altLang="en-US" sz="1600" dirty="0"/>
              <a:t>空闲处理（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线程）等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操作系统中进程的概念与管理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进程的创建与启动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用户线程与核心线程的映射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多进程机制（多道程序）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系统调用的实现与使用（系统调用号、参数的传递及相应功能的实现）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操作系统中内存的概念与管理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内存分配与释放、页表的创建与初始化（进程页表与系统页表）、地址变换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可执行文件装入到内存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操作系统中文件系统的概念与管理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硬盘结构、硬盘格式化（文件系统的创建）、文件系统在硬盘布局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空闲块的管理、目录表、</a:t>
            </a:r>
            <a:r>
              <a:rPr lang="en-US" altLang="zh-CN" sz="1600" dirty="0"/>
              <a:t>FCB</a:t>
            </a:r>
            <a:r>
              <a:rPr lang="zh-CN" altLang="en-US" sz="1600" dirty="0"/>
              <a:t>、硬盘块的分配（索引结构）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文件的操作，如文件的创建、打开、读、写、关闭、删除等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有助于对硬件工作原理的理解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/>
              <a:t>CPU</a:t>
            </a:r>
            <a:r>
              <a:rPr lang="zh-CN" altLang="en-US" sz="1600" dirty="0"/>
              <a:t>执行指令的过程，中断、定时器、</a:t>
            </a:r>
            <a:r>
              <a:rPr lang="en-US" altLang="zh-CN" sz="1600" dirty="0"/>
              <a:t>I/O</a:t>
            </a:r>
            <a:r>
              <a:rPr lang="zh-CN" altLang="en-US" sz="1600" dirty="0"/>
              <a:t>、硬盘等已设备的工作原理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FF0000"/>
                </a:solidFill>
              </a:rPr>
              <a:t>掌握</a:t>
            </a:r>
            <a:r>
              <a:rPr lang="zh-CN" altLang="en-US" sz="1800" dirty="0"/>
              <a:t>一门常用的编程语言，培养良好的编程习惯</a:t>
            </a:r>
            <a:endParaRPr lang="en-US" altLang="zh-CN" sz="1800" dirty="0"/>
          </a:p>
          <a:p>
            <a:pPr marL="971550" lvl="1"/>
            <a:endParaRPr lang="en-US" altLang="zh-CN" dirty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5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14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218-220(2)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韩芳溪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sz="1800" dirty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4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Linux</a:t>
            </a:r>
          </a:p>
          <a:p>
            <a:pPr marL="971550" lvl="1"/>
            <a:r>
              <a:rPr lang="en-US" altLang="zh-CN" dirty="0" smtClean="0">
                <a:solidFill>
                  <a:srgbClr val="01080B"/>
                </a:solidFill>
              </a:rPr>
              <a:t>Nachos 3.4 </a:t>
            </a:r>
            <a:r>
              <a:rPr lang="zh-CN" altLang="en-US" dirty="0" smtClean="0">
                <a:solidFill>
                  <a:srgbClr val="01080B"/>
                </a:solidFill>
              </a:rPr>
              <a:t>基于</a:t>
            </a:r>
            <a:r>
              <a:rPr lang="en-US" altLang="zh-CN" dirty="0" smtClean="0">
                <a:solidFill>
                  <a:srgbClr val="01080B"/>
                </a:solidFill>
              </a:rPr>
              <a:t>32</a:t>
            </a:r>
            <a:r>
              <a:rPr lang="zh-CN" altLang="en-US" dirty="0" smtClean="0">
                <a:solidFill>
                  <a:srgbClr val="01080B"/>
                </a:solidFill>
              </a:rPr>
              <a:t>位</a:t>
            </a:r>
            <a:r>
              <a:rPr lang="en-US" altLang="zh-CN" dirty="0" smtClean="0">
                <a:solidFill>
                  <a:srgbClr val="01080B"/>
                </a:solidFill>
              </a:rPr>
              <a:t>Linux</a:t>
            </a:r>
            <a:r>
              <a:rPr lang="zh-CN" altLang="en-US" dirty="0" smtClean="0">
                <a:solidFill>
                  <a:srgbClr val="01080B"/>
                </a:solidFill>
              </a:rPr>
              <a:t>系统</a:t>
            </a:r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可移植</a:t>
            </a:r>
            <a:r>
              <a:rPr lang="zh-CN" altLang="en-US" dirty="0">
                <a:solidFill>
                  <a:srgbClr val="01080B"/>
                </a:solidFill>
              </a:rPr>
              <a:t>到</a:t>
            </a:r>
            <a:r>
              <a:rPr lang="en-US" altLang="zh-CN" dirty="0">
                <a:solidFill>
                  <a:srgbClr val="01080B"/>
                </a:solidFill>
              </a:rPr>
              <a:t>64</a:t>
            </a:r>
            <a:r>
              <a:rPr lang="zh-CN" altLang="en-US" dirty="0">
                <a:solidFill>
                  <a:srgbClr val="01080B"/>
                </a:solidFill>
              </a:rPr>
              <a:t>位环境</a:t>
            </a:r>
            <a:r>
              <a:rPr lang="zh-CN" altLang="en-US" dirty="0" smtClean="0">
                <a:solidFill>
                  <a:srgbClr val="01080B"/>
                </a:solidFill>
              </a:rPr>
              <a:t>中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1200150" lvl="2"/>
            <a:r>
              <a:rPr lang="zh-CN" altLang="en-US" sz="1800" dirty="0" smtClean="0">
                <a:solidFill>
                  <a:srgbClr val="01080B"/>
                </a:solidFill>
              </a:rPr>
              <a:t>移植</a:t>
            </a:r>
            <a:r>
              <a:rPr lang="zh-CN" altLang="en-US" sz="1800" smtClean="0">
                <a:solidFill>
                  <a:srgbClr val="01080B"/>
                </a:solidFill>
              </a:rPr>
              <a:t>方法参见后续课件或</a:t>
            </a:r>
            <a:r>
              <a:rPr lang="en-US" altLang="zh-CN" sz="1800" dirty="0" smtClean="0">
                <a:solidFill>
                  <a:srgbClr val="01080B"/>
                </a:solidFill>
              </a:rPr>
              <a:t>《OS</a:t>
            </a:r>
            <a:r>
              <a:rPr lang="zh-CN" altLang="en-US" sz="1800" dirty="0">
                <a:solidFill>
                  <a:srgbClr val="01080B"/>
                </a:solidFill>
              </a:rPr>
              <a:t>课程设计指南</a:t>
            </a:r>
            <a:r>
              <a:rPr lang="en-US" altLang="zh-CN" sz="1800" dirty="0">
                <a:solidFill>
                  <a:srgbClr val="01080B"/>
                </a:solidFill>
              </a:rPr>
              <a:t>(C</a:t>
            </a:r>
            <a:r>
              <a:rPr lang="en-US" altLang="zh-CN" sz="1800" dirty="0" smtClean="0">
                <a:solidFill>
                  <a:srgbClr val="01080B"/>
                </a:solidFill>
              </a:rPr>
              <a:t>++).pdf》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1080B"/>
                </a:solidFill>
              </a:rPr>
              <a:t>编辑工具：</a:t>
            </a:r>
            <a:r>
              <a:rPr lang="en-US" altLang="zh-CN" dirty="0" err="1">
                <a:solidFill>
                  <a:srgbClr val="01080B"/>
                </a:solidFill>
              </a:rPr>
              <a:t>gedit</a:t>
            </a:r>
            <a:r>
              <a:rPr lang="zh-CN" altLang="en-US" dirty="0">
                <a:solidFill>
                  <a:srgbClr val="01080B"/>
                </a:solidFill>
              </a:rPr>
              <a:t>、</a:t>
            </a:r>
            <a:r>
              <a:rPr lang="en-US" altLang="zh-CN" dirty="0" err="1">
                <a:solidFill>
                  <a:srgbClr val="01080B"/>
                </a:solidFill>
              </a:rPr>
              <a:t>emacs</a:t>
            </a:r>
            <a:r>
              <a:rPr lang="zh-CN" altLang="en-US" dirty="0">
                <a:solidFill>
                  <a:srgbClr val="01080B"/>
                </a:solidFill>
              </a:rPr>
              <a:t>、</a:t>
            </a:r>
            <a:r>
              <a:rPr lang="en-US" altLang="zh-CN" dirty="0">
                <a:solidFill>
                  <a:srgbClr val="01080B"/>
                </a:solidFill>
              </a:rPr>
              <a:t>vi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err="1" smtClean="0">
                <a:solidFill>
                  <a:srgbClr val="01080B"/>
                </a:solidFill>
              </a:rPr>
              <a:t>vscode</a:t>
            </a:r>
            <a:r>
              <a:rPr lang="zh-CN" altLang="en-US" dirty="0">
                <a:solidFill>
                  <a:srgbClr val="01080B"/>
                </a:solidFill>
              </a:rPr>
              <a:t>、</a:t>
            </a:r>
            <a:r>
              <a:rPr lang="en-US" altLang="zh-CN" dirty="0" smtClean="0">
                <a:solidFill>
                  <a:srgbClr val="01080B"/>
                </a:solidFill>
              </a:rPr>
              <a:t>… </a:t>
            </a:r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1080B"/>
                </a:solidFill>
              </a:rPr>
              <a:t>编译工具：</a:t>
            </a:r>
            <a:r>
              <a:rPr lang="en-US" altLang="zh-CN" dirty="0" err="1">
                <a:solidFill>
                  <a:srgbClr val="01080B"/>
                </a:solidFill>
              </a:rPr>
              <a:t>gcc</a:t>
            </a:r>
            <a:r>
              <a:rPr lang="zh-CN" altLang="en-US" dirty="0">
                <a:solidFill>
                  <a:srgbClr val="01080B"/>
                </a:solidFill>
              </a:rPr>
              <a:t>，</a:t>
            </a:r>
            <a:r>
              <a:rPr lang="en-US" altLang="zh-CN" dirty="0">
                <a:solidFill>
                  <a:srgbClr val="01080B"/>
                </a:solidFill>
              </a:rPr>
              <a:t>g++</a:t>
            </a: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使用了众多的工程文件</a:t>
            </a:r>
            <a:r>
              <a:rPr lang="en-US" altLang="zh-CN" dirty="0" err="1" smtClean="0">
                <a:solidFill>
                  <a:srgbClr val="01080B"/>
                </a:solidFill>
              </a:rPr>
              <a:t>Makefile</a:t>
            </a:r>
            <a:endParaRPr lang="en-US" altLang="zh-CN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Nachos</a:t>
            </a:r>
            <a:r>
              <a:rPr lang="zh-CN" altLang="en-US" dirty="0"/>
              <a:t>（</a:t>
            </a:r>
            <a:r>
              <a:rPr lang="en-US" altLang="zh-CN" dirty="0"/>
              <a:t>C++</a:t>
            </a:r>
            <a:r>
              <a:rPr lang="zh-CN" altLang="en-US" dirty="0"/>
              <a:t>）源代码</a:t>
            </a:r>
            <a:endParaRPr lang="en-US" altLang="zh-CN" dirty="0"/>
          </a:p>
          <a:p>
            <a:pPr marL="971550" lvl="1"/>
            <a:r>
              <a:rPr lang="en-US" altLang="zh-CN" dirty="0"/>
              <a:t>nachos-3.4-SDU-32.tar.gz   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45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4107-F376-43C9-A0A1-D4BB17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C66E-5539-4ECA-8E52-8146082F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u="sng" dirty="0">
                <a:solidFill>
                  <a:srgbClr val="FF0000"/>
                </a:solidFill>
              </a:rPr>
              <a:t>N</a:t>
            </a:r>
            <a:r>
              <a:rPr lang="zh-CN" altLang="zh-CN" sz="2000" dirty="0"/>
              <a:t>ot </a:t>
            </a:r>
            <a:r>
              <a:rPr lang="zh-CN" altLang="zh-CN" sz="2000" u="sng" dirty="0">
                <a:solidFill>
                  <a:srgbClr val="FF0000"/>
                </a:solidFill>
              </a:rPr>
              <a:t>A</a:t>
            </a:r>
            <a:r>
              <a:rPr lang="zh-CN" altLang="zh-CN" sz="2000" dirty="0"/>
              <a:t>nother </a:t>
            </a:r>
            <a:r>
              <a:rPr lang="zh-CN" altLang="zh-CN" sz="2000" u="sng" dirty="0">
                <a:solidFill>
                  <a:srgbClr val="FF0000"/>
                </a:solidFill>
              </a:rPr>
              <a:t>C</a:t>
            </a:r>
            <a:r>
              <a:rPr lang="zh-CN" altLang="zh-CN" sz="2000" dirty="0"/>
              <a:t>ompletely </a:t>
            </a:r>
            <a:r>
              <a:rPr lang="zh-CN" altLang="zh-CN" sz="2000" u="sng" dirty="0">
                <a:solidFill>
                  <a:srgbClr val="FF0000"/>
                </a:solidFill>
              </a:rPr>
              <a:t>H</a:t>
            </a:r>
            <a:r>
              <a:rPr lang="zh-CN" altLang="zh-CN" sz="2000" dirty="0"/>
              <a:t>euristic </a:t>
            </a:r>
            <a:r>
              <a:rPr lang="zh-CN" altLang="zh-CN" sz="2000" u="sng" dirty="0">
                <a:solidFill>
                  <a:srgbClr val="FF0000"/>
                </a:solidFill>
              </a:rPr>
              <a:t>O</a:t>
            </a:r>
            <a:r>
              <a:rPr lang="zh-CN" altLang="zh-CN" sz="2000" dirty="0"/>
              <a:t>perating </a:t>
            </a:r>
            <a:r>
              <a:rPr lang="zh-CN" altLang="zh-CN" sz="2000" u="sng" dirty="0">
                <a:solidFill>
                  <a:srgbClr val="FF0000"/>
                </a:solidFill>
              </a:rPr>
              <a:t>S</a:t>
            </a:r>
            <a:r>
              <a:rPr lang="zh-CN" altLang="zh-CN" sz="2000" dirty="0"/>
              <a:t>ystem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Nachos</a:t>
            </a:r>
            <a:r>
              <a:rPr lang="zh-CN" altLang="zh-CN" sz="2000" dirty="0"/>
              <a:t>是由加州大学伯克利分校的</a:t>
            </a:r>
            <a:r>
              <a:rPr lang="en-US" altLang="zh-CN" sz="2000" dirty="0"/>
              <a:t>Tom Anderson</a:t>
            </a:r>
            <a:r>
              <a:rPr lang="zh-CN" altLang="zh-CN" sz="2000" dirty="0"/>
              <a:t>基于</a:t>
            </a:r>
            <a:r>
              <a:rPr lang="en-US" altLang="zh-CN" sz="2000" b="1" dirty="0">
                <a:solidFill>
                  <a:srgbClr val="0016E2"/>
                </a:solidFill>
              </a:rPr>
              <a:t>C++</a:t>
            </a:r>
            <a:r>
              <a:rPr lang="zh-CN" altLang="zh-CN" sz="2000" dirty="0"/>
              <a:t>实现的一个教学用</a:t>
            </a:r>
            <a:r>
              <a:rPr lang="zh-CN" altLang="zh-CN" sz="2000" dirty="0" smtClean="0"/>
              <a:t>操作系统</a:t>
            </a:r>
            <a:endParaRPr lang="en-US" altLang="zh-CN" sz="2000" dirty="0" smtClean="0"/>
          </a:p>
          <a:p>
            <a:pPr marL="914400" lvl="1" indent="-285750"/>
            <a:r>
              <a:rPr lang="zh-CN" altLang="en-US" sz="1800" dirty="0" smtClean="0"/>
              <a:t>在教学过程中，结合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的代码理解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内核的工作原理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Nachos</a:t>
            </a:r>
            <a:r>
              <a:rPr lang="zh-CN" altLang="zh-CN" sz="2000" dirty="0"/>
              <a:t>设计精良、结构紧凑，由大约</a:t>
            </a:r>
            <a:r>
              <a:rPr lang="en-US" altLang="zh-CN" sz="2000" dirty="0">
                <a:solidFill>
                  <a:srgbClr val="0016E2"/>
                </a:solidFill>
              </a:rPr>
              <a:t>9,500</a:t>
            </a:r>
            <a:r>
              <a:rPr lang="zh-CN" altLang="zh-CN" sz="2000" dirty="0"/>
              <a:t>行</a:t>
            </a:r>
            <a:r>
              <a:rPr lang="en-US" altLang="zh-CN" sz="2000" dirty="0"/>
              <a:t>C++</a:t>
            </a:r>
            <a:r>
              <a:rPr lang="zh-CN" altLang="zh-CN" sz="2000" dirty="0"/>
              <a:t>代码组成，并做了大量的注释，被全球众多高校用来辅助操作系统课程的</a:t>
            </a:r>
            <a:r>
              <a:rPr lang="zh-CN" altLang="zh-CN" sz="2000" dirty="0" smtClean="0"/>
              <a:t>教学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7030A0"/>
                </a:solidFill>
              </a:rPr>
              <a:t>Ported to Java around </a:t>
            </a:r>
            <a:r>
              <a:rPr lang="en-US" altLang="zh-CN" sz="2000" dirty="0" smtClean="0">
                <a:solidFill>
                  <a:srgbClr val="7030A0"/>
                </a:solidFill>
              </a:rPr>
              <a:t>2011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By the way</a:t>
            </a:r>
          </a:p>
          <a:p>
            <a:pPr marL="971550" lvl="1"/>
            <a:r>
              <a:rPr lang="en-US" altLang="zh-CN" sz="1800" dirty="0"/>
              <a:t>MIT</a:t>
            </a:r>
            <a:r>
              <a:rPr lang="zh-CN" altLang="en-US" sz="1800" dirty="0"/>
              <a:t>采用</a:t>
            </a:r>
            <a:r>
              <a:rPr lang="en-US" altLang="zh-CN" sz="1800" dirty="0"/>
              <a:t>Xv6</a:t>
            </a:r>
          </a:p>
          <a:p>
            <a:pPr marL="971550" lvl="1"/>
            <a:r>
              <a:rPr lang="en-US" altLang="zh-CN" sz="1800" dirty="0"/>
              <a:t>https://pdos.csail.mit.edu/6.S081/2021/index.html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728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4107-F376-43C9-A0A1-D4BB17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C66E-5539-4ECA-8E52-8146082F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4"/>
            <a:ext cx="8089900" cy="147497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Nachos</a:t>
            </a:r>
            <a:r>
              <a:rPr lang="zh-CN" altLang="zh-CN" sz="2000" dirty="0" smtClean="0"/>
              <a:t>运行</a:t>
            </a:r>
            <a:r>
              <a:rPr lang="zh-CN" altLang="zh-CN" sz="2000" dirty="0"/>
              <a:t>在</a:t>
            </a:r>
            <a:r>
              <a:rPr lang="en-US" altLang="zh-CN" sz="2000" dirty="0"/>
              <a:t>Linux</a:t>
            </a:r>
            <a:r>
              <a:rPr lang="zh-CN" altLang="zh-CN" sz="2000" dirty="0"/>
              <a:t>操作系统之上，它作为</a:t>
            </a:r>
            <a:r>
              <a:rPr lang="en-US" altLang="zh-CN" sz="2000" dirty="0"/>
              <a:t>Linux</a:t>
            </a:r>
            <a:r>
              <a:rPr lang="zh-CN" altLang="zh-CN" sz="2000" dirty="0"/>
              <a:t>的一个进程来</a:t>
            </a:r>
            <a:r>
              <a:rPr lang="zh-CN" altLang="zh-CN" sz="2000" dirty="0" smtClean="0"/>
              <a:t>运行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Nachos</a:t>
            </a:r>
            <a:r>
              <a:rPr lang="zh-CN" altLang="zh-CN" sz="2000" b="1" dirty="0"/>
              <a:t>系统包括两部分</a:t>
            </a:r>
            <a:endParaRPr lang="en-US" altLang="zh-CN" sz="2000" b="1" dirty="0"/>
          </a:p>
          <a:p>
            <a:pPr marL="971550" lvl="1"/>
            <a:r>
              <a:rPr lang="zh-CN" altLang="zh-CN" sz="1800" b="1" dirty="0"/>
              <a:t>模拟的硬件</a:t>
            </a:r>
            <a:r>
              <a:rPr lang="zh-CN" altLang="zh-CN" sz="1800" b="1" smtClean="0"/>
              <a:t>系统</a:t>
            </a:r>
            <a:r>
              <a:rPr lang="zh-CN" altLang="en-US" sz="1800" b="1" smtClean="0"/>
              <a:t>（在目录</a:t>
            </a:r>
            <a:r>
              <a:rPr lang="en-US" altLang="zh-CN" sz="1800" b="1" smtClean="0"/>
              <a:t>../</a:t>
            </a:r>
            <a:r>
              <a:rPr lang="en-US" altLang="zh-CN" sz="1800" b="1" dirty="0" smtClean="0"/>
              <a:t>code/machine</a:t>
            </a:r>
            <a:r>
              <a:rPr lang="zh-CN" altLang="en-US" sz="1800" b="1" dirty="0" smtClean="0"/>
              <a:t>中）</a:t>
            </a:r>
            <a:endParaRPr lang="en-US" altLang="zh-CN" sz="1800" b="1" dirty="0"/>
          </a:p>
          <a:p>
            <a:pPr marL="971550" lvl="1"/>
            <a:r>
              <a:rPr lang="zh-CN" altLang="en-US" sz="1800" b="1" dirty="0"/>
              <a:t>在</a:t>
            </a:r>
            <a:r>
              <a:rPr lang="zh-CN" altLang="zh-CN" sz="1800" b="1" dirty="0"/>
              <a:t>这些硬件</a:t>
            </a:r>
            <a:r>
              <a:rPr lang="zh-CN" altLang="en-US" sz="1800" b="1" dirty="0"/>
              <a:t>系统</a:t>
            </a:r>
            <a:r>
              <a:rPr lang="zh-CN" altLang="zh-CN" sz="1800" b="1" dirty="0"/>
              <a:t>之上运行的</a:t>
            </a:r>
            <a:r>
              <a:rPr lang="zh-CN" altLang="zh-CN" sz="1800" b="1" dirty="0" smtClean="0"/>
              <a:t>操作系统</a:t>
            </a:r>
            <a:r>
              <a:rPr lang="zh-CN" altLang="en-US" sz="1800" b="1" dirty="0" smtClean="0"/>
              <a:t>内核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 bwMode="auto">
          <a:xfrm>
            <a:off x="443877" y="5388746"/>
            <a:ext cx="8291750" cy="896645"/>
          </a:xfrm>
          <a:prstGeom prst="rect">
            <a:avLst/>
          </a:prstGeom>
          <a:solidFill>
            <a:srgbClr val="47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rgbClr val="01080B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19085" y="3255890"/>
            <a:ext cx="7643680" cy="24790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94079" y="4740677"/>
            <a:ext cx="1156980" cy="64807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Interrupt Controller </a:t>
            </a:r>
            <a:endParaRPr lang="zh-CN" altLang="en-US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66110" y="4878280"/>
            <a:ext cx="633198" cy="40837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CPU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90218" y="4869403"/>
            <a:ext cx="736847" cy="39061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Timer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69105" y="4740679"/>
            <a:ext cx="908405" cy="6480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Memory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MMU</a:t>
            </a:r>
            <a:r>
              <a:rPr lang="en-US" altLang="zh-CN" sz="1600" dirty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)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19550" y="4740679"/>
            <a:ext cx="736847" cy="64806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Hard Disk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495556" y="4851648"/>
            <a:ext cx="871454" cy="40837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Console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26451" y="3781887"/>
            <a:ext cx="4856086" cy="781235"/>
          </a:xfrm>
          <a:prstGeom prst="rect">
            <a:avLst/>
          </a:prstGeom>
          <a:solidFill>
            <a:srgbClr val="47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rgbClr val="01080B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90116" y="4691848"/>
            <a:ext cx="6721729" cy="6968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i="0" u="none" strike="noStrike" cap="none" normalizeH="0" baseline="0" dirty="0" smtClean="0">
              <a:ln>
                <a:noFill/>
              </a:ln>
              <a:solidFill>
                <a:srgbClr val="01080B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09534" y="4878280"/>
            <a:ext cx="633198" cy="2530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硬件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27401" y="4125896"/>
            <a:ext cx="633198" cy="4372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内核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527699" y="3923930"/>
            <a:ext cx="633198" cy="5415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线程管理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298155" y="3923930"/>
            <a:ext cx="633198" cy="5415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内存管理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019032" y="3923930"/>
            <a:ext cx="633198" cy="5415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设备管理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752651" y="3923930"/>
            <a:ext cx="633198" cy="5415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文件管理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961770" y="5912529"/>
            <a:ext cx="1174734" cy="359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600" dirty="0">
                <a:solidFill>
                  <a:srgbClr val="01080B"/>
                </a:solidFill>
                <a:ea typeface="宋体" panose="02010600030101010101" pitchFamily="2" charset="-122"/>
              </a:rPr>
              <a:t>Linux</a:t>
            </a:r>
            <a:endParaRPr lang="zh-CN" altLang="en-US" sz="1600" dirty="0">
              <a:solidFill>
                <a:srgbClr val="01080B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11932" y="5388747"/>
            <a:ext cx="1174734" cy="3595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600" dirty="0">
                <a:solidFill>
                  <a:srgbClr val="01080B"/>
                </a:solidFill>
                <a:ea typeface="宋体" panose="02010600030101010101" pitchFamily="2" charset="-122"/>
              </a:rPr>
              <a:t>Nachos</a:t>
            </a:r>
            <a:endParaRPr lang="zh-CN" altLang="en-US" sz="1600" dirty="0">
              <a:solidFill>
                <a:srgbClr val="01080B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472715" y="2738765"/>
            <a:ext cx="2053168" cy="397278"/>
          </a:xfrm>
          <a:prstGeom prst="rect">
            <a:avLst/>
          </a:prstGeom>
          <a:solidFill>
            <a:srgbClr val="47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Nachos</a:t>
            </a:r>
            <a:r>
              <a:rPr lang="zh-CN" altLang="en-US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应用程序</a:t>
            </a: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556761" y="3313597"/>
            <a:ext cx="3449233" cy="397278"/>
          </a:xfrm>
          <a:prstGeom prst="rect">
            <a:avLst/>
          </a:prstGeom>
          <a:solidFill>
            <a:srgbClr val="47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Nachos</a:t>
            </a:r>
            <a:r>
              <a:rPr lang="zh-CN" altLang="en-US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系统程序（简单</a:t>
            </a:r>
            <a:r>
              <a:rPr lang="en-US" altLang="zh-CN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编译器）</a:t>
            </a:r>
            <a:endParaRPr lang="en-US" altLang="zh-CN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525883" y="3923930"/>
            <a:ext cx="633198" cy="5415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 I/O</a:t>
            </a:r>
            <a:r>
              <a:rPr lang="zh-CN" altLang="en-US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管理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541029" y="4864966"/>
            <a:ext cx="563619" cy="40837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1080B"/>
                </a:solidFill>
                <a:latin typeface="+mn-lt"/>
                <a:ea typeface="宋体" panose="02010600030101010101" pitchFamily="2" charset="-122"/>
              </a:rPr>
              <a:t>NIC</a:t>
            </a:r>
            <a:endParaRPr lang="zh-CN" altLang="en-US" sz="1600" dirty="0">
              <a:solidFill>
                <a:srgbClr val="01080B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88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4107-F376-43C9-A0A1-D4BB17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C66E-5539-4ECA-8E52-8146082F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故意留</a:t>
            </a:r>
            <a:r>
              <a:rPr lang="zh-CN" altLang="en-US" sz="2000" dirty="0"/>
              <a:t>了许多</a:t>
            </a:r>
            <a:r>
              <a:rPr lang="en-US" altLang="zh-CN" sz="2000" dirty="0"/>
              <a:t>BUG</a:t>
            </a:r>
            <a:r>
              <a:rPr lang="zh-CN" altLang="en-US" sz="2000" dirty="0"/>
              <a:t>，让你去完善；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课程设计的主要</a:t>
            </a:r>
            <a:r>
              <a:rPr lang="zh-CN" altLang="en-US" sz="2000" dirty="0" smtClean="0"/>
              <a:t>工作流程</a:t>
            </a:r>
            <a:endParaRPr lang="en-US" altLang="zh-CN" sz="2000" dirty="0"/>
          </a:p>
          <a:p>
            <a:pPr marL="971550" lvl="1"/>
            <a:r>
              <a:rPr lang="zh-CN" altLang="en-US" sz="1800" dirty="0" smtClean="0"/>
              <a:t>首先，阅读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的相关</a:t>
            </a:r>
            <a:r>
              <a:rPr lang="zh-CN" altLang="en-US" sz="1800" dirty="0" smtClean="0"/>
              <a:t>源代码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理解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的工作原理与实现机制</a:t>
            </a:r>
            <a:endParaRPr lang="en-US" altLang="zh-CN" sz="1800" dirty="0"/>
          </a:p>
          <a:p>
            <a:pPr marL="971550" lvl="1"/>
            <a:r>
              <a:rPr lang="zh-CN" altLang="en-US" sz="1800" dirty="0" smtClean="0"/>
              <a:t>完善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系统（见后续课件及课设指南）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5971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4107-F376-43C9-A0A1-D4BB17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关于阅读代码剖析</a:t>
            </a:r>
            <a:r>
              <a:rPr lang="en-US" altLang="zh-CN" dirty="0"/>
              <a:t>Nachos</a:t>
            </a:r>
            <a:r>
              <a:rPr lang="zh-CN" altLang="en-US" dirty="0"/>
              <a:t>的过程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C66E-5539-4ECA-8E52-8146082F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应该注意的问题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要沉下去，然后要浮上来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不要陷在代码中，应利用学过的操作系统的知识理解作者的意图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例如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线程的状态及状态之间的转换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线程的调度算法与调度过程，</a:t>
            </a:r>
            <a:r>
              <a:rPr lang="en-US" altLang="zh-CN" sz="1600" dirty="0"/>
              <a:t>RR</a:t>
            </a:r>
            <a:r>
              <a:rPr lang="zh-CN" altLang="en-US" sz="1600" dirty="0"/>
              <a:t>是如何实现的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上下文切换过程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信号量与线程之间的同步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进程的创建、用户线程与核心线程的映射（</a:t>
            </a:r>
            <a:r>
              <a:rPr lang="en-US" altLang="zh-CN" sz="1600" dirty="0"/>
              <a:t>PCB</a:t>
            </a:r>
            <a:r>
              <a:rPr lang="zh-CN" altLang="en-US" sz="1600" dirty="0"/>
              <a:t>的概念）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页式管理、页表、</a:t>
            </a:r>
            <a:r>
              <a:rPr lang="zh-CN" altLang="en-US" sz="1600"/>
              <a:t>内存</a:t>
            </a:r>
            <a:r>
              <a:rPr lang="zh-CN" altLang="en-US" sz="1600" smtClean="0"/>
              <a:t>分配（支持多任务的内存分配）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存储保护、逻辑地址与物理地址之间的转换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磁盘格式化创建文件系统后，磁盘的布局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位示图，文件在磁盘上的分配方法，空闲块的回收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索引结点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系统调用的参数传递，以及系统调用的实现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……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22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设计结束后，每个同学提交的设计材料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endParaRPr lang="zh-CN" altLang="en-US" sz="2000" dirty="0"/>
          </a:p>
          <a:p>
            <a:pPr lvl="1"/>
            <a:r>
              <a:rPr lang="en-US" altLang="zh-CN" sz="1400" dirty="0"/>
              <a:t>1</a:t>
            </a:r>
            <a:r>
              <a:rPr lang="zh-CN" altLang="en-US" sz="1400" dirty="0"/>
              <a:t>、课程设计报告（分析、设计、实现、调试、</a:t>
            </a:r>
            <a:r>
              <a:rPr lang="en-US" altLang="zh-CN" sz="1400" dirty="0"/>
              <a:t>…</a:t>
            </a:r>
            <a:r>
              <a:rPr lang="zh-CN" altLang="en-US" sz="1400" dirty="0"/>
              <a:t>）</a:t>
            </a:r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、程序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>
                <a:solidFill>
                  <a:srgbClr val="000099"/>
                </a:solidFill>
              </a:rPr>
              <a:t>及测试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/>
              <a:t>（对自己编写的代码要有</a:t>
            </a:r>
            <a:r>
              <a:rPr lang="zh-CN" altLang="en-US" sz="1400"/>
              <a:t>注释</a:t>
            </a:r>
            <a:r>
              <a:rPr lang="zh-CN" altLang="en-US" sz="1400" smtClean="0"/>
              <a:t>，对</a:t>
            </a:r>
            <a:r>
              <a:rPr lang="zh-CN" altLang="en-US" sz="1400" dirty="0"/>
              <a:t>已有源代码在阅读分析的</a:t>
            </a:r>
            <a:r>
              <a:rPr lang="zh-CN" altLang="en-US" sz="1400"/>
              <a:t>过程</a:t>
            </a:r>
            <a:r>
              <a:rPr lang="zh-CN" altLang="en-US" sz="1400" smtClean="0"/>
              <a:t>中也要加以必要的注释</a:t>
            </a:r>
            <a:r>
              <a:rPr lang="zh-CN" altLang="en-US" sz="1400" dirty="0"/>
              <a:t>说明）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个人提交材料文件命名</a:t>
            </a:r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报告名称  </a:t>
            </a:r>
            <a:r>
              <a:rPr lang="en-US" altLang="zh-CN" sz="1200" dirty="0"/>
              <a:t>(</a:t>
            </a:r>
          </a:p>
          <a:p>
            <a:pPr lvl="2"/>
            <a:r>
              <a:rPr lang="zh-CN" altLang="en-US" sz="1200" b="1" dirty="0">
                <a:solidFill>
                  <a:srgbClr val="C00000"/>
                </a:solidFill>
              </a:rPr>
              <a:t>格式：</a:t>
            </a:r>
            <a:r>
              <a:rPr lang="en-US" altLang="zh-CN" sz="1200" b="1" dirty="0">
                <a:solidFill>
                  <a:srgbClr val="C00000"/>
                </a:solidFill>
              </a:rPr>
              <a:t>Word</a:t>
            </a:r>
            <a:r>
              <a:rPr lang="zh-CN" altLang="en-US" sz="1200" b="1" dirty="0">
                <a:solidFill>
                  <a:srgbClr val="C00000"/>
                </a:solidFill>
              </a:rPr>
              <a:t>文档格式</a:t>
            </a:r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代码</a:t>
            </a:r>
            <a:endParaRPr lang="en-US" altLang="zh-CN" sz="1200" dirty="0"/>
          </a:p>
          <a:p>
            <a:pPr lvl="2"/>
            <a:r>
              <a:rPr lang="zh-CN" altLang="en-US" sz="1200" b="1" dirty="0">
                <a:solidFill>
                  <a:srgbClr val="C00000"/>
                </a:solidFill>
              </a:rPr>
              <a:t>提交代码运行环境：如 </a:t>
            </a:r>
            <a:r>
              <a:rPr lang="en-US" altLang="zh-CN" sz="1200" b="1" dirty="0">
                <a:solidFill>
                  <a:srgbClr val="C00000"/>
                </a:solidFill>
              </a:rPr>
              <a:t>Ubuntu +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</a:rPr>
              <a:t>nachos-3.4.tar.gz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材料提交方式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以班级为单位，请学习委员代劳，将所有同学提交的设计报告与源代码打包，发到</a:t>
            </a:r>
            <a:r>
              <a:rPr lang="en-US" altLang="zh-CN" sz="1400" dirty="0"/>
              <a:t>252854866@qq.com</a:t>
            </a:r>
            <a:r>
              <a:rPr lang="zh-CN" altLang="en-US" sz="1400" dirty="0"/>
              <a:t>中，或者拿</a:t>
            </a:r>
            <a:r>
              <a:rPr lang="en-US" altLang="zh-CN" sz="1400" dirty="0"/>
              <a:t>U</a:t>
            </a:r>
            <a:r>
              <a:rPr lang="zh-CN" altLang="en-US" sz="1400" dirty="0"/>
              <a:t>盘到我办公室提交</a:t>
            </a:r>
            <a:endParaRPr lang="en-US" altLang="zh-CN" sz="14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文件命名：班级</a:t>
            </a:r>
            <a:r>
              <a:rPr lang="en-US" altLang="zh-CN" sz="1400" dirty="0"/>
              <a:t>+</a:t>
            </a:r>
            <a:r>
              <a:rPr lang="zh-CN" altLang="en-US" sz="1400" dirty="0"/>
              <a:t>设计名称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材料提交日期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暂定于第</a:t>
            </a:r>
            <a:r>
              <a:rPr lang="en-US" altLang="zh-CN" sz="1400" dirty="0"/>
              <a:t>13</a:t>
            </a:r>
            <a:r>
              <a:rPr lang="zh-CN" altLang="en-US" sz="1400" dirty="0"/>
              <a:t>周周日</a:t>
            </a:r>
            <a:r>
              <a:rPr lang="en-US" altLang="zh-CN" sz="1400" dirty="0"/>
              <a:t>23:59:59</a:t>
            </a:r>
            <a:r>
              <a:rPr lang="zh-CN" altLang="en-US" sz="1400" dirty="0"/>
              <a:t>之前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2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57945"/>
            <a:ext cx="8089900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设计报告（</a:t>
            </a:r>
            <a:r>
              <a:rPr lang="en-US" altLang="zh-CN" sz="2000" dirty="0">
                <a:solidFill>
                  <a:srgbClr val="C00000"/>
                </a:solidFill>
              </a:rPr>
              <a:t>word</a:t>
            </a:r>
            <a:r>
              <a:rPr lang="zh-CN" altLang="en-US" sz="2000" dirty="0">
                <a:solidFill>
                  <a:srgbClr val="C00000"/>
                </a:solidFill>
              </a:rPr>
              <a:t>文档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封面（题目、姓名、学号、班级等）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ym typeface="Arial" panose="020B0604020202020204" pitchFamily="34" charset="0"/>
              </a:rPr>
              <a:t>摘要（工作总结、特色等）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目录（</a:t>
            </a:r>
            <a:r>
              <a:rPr lang="zh-CN" altLang="en-US" sz="1800" dirty="0">
                <a:solidFill>
                  <a:srgbClr val="C00000"/>
                </a:solidFill>
              </a:rPr>
              <a:t>自动生成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ym typeface="Arial" panose="020B0604020202020204" pitchFamily="34" charset="0"/>
              </a:rPr>
              <a:t>正文（分章节）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ym typeface="Arial" panose="020B0604020202020204" pitchFamily="34" charset="0"/>
              </a:rPr>
              <a:t>代码分析（功能、涉及到的类、类关系、数据结构及关键代码等</a:t>
            </a:r>
            <a:r>
              <a:rPr lang="en-US" altLang="zh-CN" sz="1600" dirty="0">
                <a:sym typeface="Arial" panose="020B0604020202020204" pitchFamily="34" charset="0"/>
              </a:rPr>
              <a:t>…</a:t>
            </a:r>
            <a:r>
              <a:rPr lang="zh-CN" altLang="en-US" sz="1600" dirty="0">
                <a:sym typeface="Arial" panose="020B0604020202020204" pitchFamily="34" charset="0"/>
              </a:rPr>
              <a:t>）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ym typeface="Arial" panose="020B0604020202020204" pitchFamily="34" charset="0"/>
              </a:rPr>
              <a:t>设计任务：分析、设计、实现、调试、测试、结果分析等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任务要求，详细的设计方案与详细的实现方案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1080B"/>
                </a:solidFill>
                <a:sym typeface="Arial" panose="020B0604020202020204" pitchFamily="34" charset="0"/>
              </a:rPr>
              <a:t>设计：设计方案、数据结构、算法描述、伪代码等形式化描述</a:t>
            </a:r>
            <a:endParaRPr lang="en-US" altLang="zh-CN" sz="1100" dirty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1080B"/>
                </a:solidFill>
                <a:sym typeface="Arial" panose="020B0604020202020204" pitchFamily="34" charset="0"/>
              </a:rPr>
              <a:t>实现：修改哪些类、如何修改、为什么修改等</a:t>
            </a:r>
            <a:endParaRPr lang="en-US" altLang="zh-CN" sz="1100" dirty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调试过程（遇到的问题及解决方案等）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测试过程（测试用例，测试结果及结果分析等）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收获、心得等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ym typeface="Arial" panose="020B0604020202020204" pitchFamily="34" charset="0"/>
              </a:rPr>
              <a:t>其它说明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ym typeface="Arial" panose="020B0604020202020204" pitchFamily="34" charset="0"/>
              </a:rPr>
              <a:t>总结（完成的工作、收获、体会、建议等）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sym typeface="Arial" panose="020B0604020202020204" pitchFamily="34" charset="0"/>
              </a:rPr>
              <a:t>参考文献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设计代码（源码）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必要的注释、说明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在相应的目录下运行</a:t>
            </a:r>
            <a:r>
              <a:rPr lang="en-US" altLang="zh-CN" sz="1800" dirty="0"/>
              <a:t>make</a:t>
            </a:r>
            <a:r>
              <a:rPr lang="zh-CN" altLang="en-US" sz="1800" dirty="0"/>
              <a:t>可正确编译、执行，结果与报告中对应一致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936929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1217</Words>
  <Application>Microsoft Office PowerPoint</Application>
  <PresentationFormat>全屏显示(4:3)</PresentationFormat>
  <Paragraphs>168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实验环境</vt:lpstr>
      <vt:lpstr>Nachos</vt:lpstr>
      <vt:lpstr>Nachos</vt:lpstr>
      <vt:lpstr>设计流程</vt:lpstr>
      <vt:lpstr>关于阅读代码剖析Nachos的过程</vt:lpstr>
      <vt:lpstr>提交材料</vt:lpstr>
      <vt:lpstr>设计报告内容</vt:lpstr>
      <vt:lpstr>考核方式</vt:lpstr>
      <vt:lpstr>上机时间地点</vt:lpstr>
      <vt:lpstr>参考资料</vt:lpstr>
      <vt:lpstr>预期收获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1313</cp:revision>
  <dcterms:created xsi:type="dcterms:W3CDTF">2013-01-25T01:44:00Z</dcterms:created>
  <dcterms:modified xsi:type="dcterms:W3CDTF">2022-02-22T13:01:13Z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