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2"/>
  </p:notesMasterIdLst>
  <p:sldIdLst>
    <p:sldId id="256" r:id="rId5"/>
    <p:sldId id="542" r:id="rId6"/>
    <p:sldId id="543" r:id="rId7"/>
    <p:sldId id="544" r:id="rId8"/>
    <p:sldId id="545" r:id="rId9"/>
    <p:sldId id="556" r:id="rId10"/>
    <p:sldId id="547" r:id="rId11"/>
    <p:sldId id="548" r:id="rId12"/>
    <p:sldId id="557" r:id="rId13"/>
    <p:sldId id="549" r:id="rId14"/>
    <p:sldId id="550" r:id="rId15"/>
    <p:sldId id="551" r:id="rId16"/>
    <p:sldId id="552" r:id="rId17"/>
    <p:sldId id="553" r:id="rId18"/>
    <p:sldId id="554" r:id="rId19"/>
    <p:sldId id="555" r:id="rId20"/>
    <p:sldId id="433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E2"/>
    <a:srgbClr val="0B6F17"/>
    <a:srgbClr val="01080B"/>
    <a:srgbClr val="006600"/>
    <a:srgbClr val="EDEEEF"/>
    <a:srgbClr val="677B67"/>
    <a:srgbClr val="4101E1"/>
    <a:srgbClr val="05A3DD"/>
    <a:srgbClr val="0303D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 snapToObjects="1">
      <p:cViewPr varScale="1">
        <p:scale>
          <a:sx n="108" d="100"/>
          <a:sy n="108" d="100"/>
        </p:scale>
        <p:origin x="1704" y="114"/>
      </p:cViewPr>
      <p:guideLst>
        <p:guide orient="horz" pos="2170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7AA068-423C-4043-8EE2-1CC6D935DDF0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1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360855-BA1B-49D5-B0CD-B5E0CC13AAD6}" type="datetime1">
              <a:rPr lang="zh-CN" altLang="en-US" smtClean="0">
                <a:latin typeface="Arial" charset="0"/>
                <a:ea typeface="宋体" charset="-122"/>
              </a:rPr>
              <a:pPr/>
              <a:t>2022/2/22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F334-A9C0-438B-84BC-4E279211E2CD}" type="slidenum">
              <a:rPr lang="en-US" altLang="zh-CN" smtClean="0">
                <a:latin typeface="Arial" charset="0"/>
                <a:ea typeface="宋体" charset="-122"/>
              </a:rPr>
              <a:pPr/>
              <a:t>17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1675"/>
            <a:ext cx="4587875" cy="3440113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30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" y="2066925"/>
            <a:ext cx="5592763" cy="1384300"/>
          </a:xfrm>
        </p:spPr>
        <p:txBody>
          <a:bodyPr/>
          <a:lstStyle>
            <a:lvl1pPr algn="ctr">
              <a:defRPr sz="4200">
                <a:solidFill>
                  <a:srgbClr val="14729C"/>
                </a:solidFill>
              </a:defRPr>
            </a:lvl1pPr>
          </a:lstStyle>
          <a:p>
            <a:pPr lvl="0"/>
            <a:r>
              <a:rPr lang="zh-CN" noProof="0"/>
              <a:t>单击此处</a:t>
            </a:r>
            <a:br>
              <a:rPr lang="zh-CN" noProof="0"/>
            </a:br>
            <a:r>
              <a:rPr lang="zh-CN" noProof="0"/>
              <a:t>编辑母版标题样式</a:t>
            </a:r>
          </a:p>
        </p:txBody>
      </p:sp>
      <p:sp>
        <p:nvSpPr>
          <p:cNvPr id="205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9875" y="3651250"/>
            <a:ext cx="5588000" cy="5476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BDE14-8C80-49E0-8281-DD5E56F6F558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43EEA-FBC3-4E9A-9C70-438B835BD66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B56-E0FF-497B-B381-78CDFF87AB4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2642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2642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9AB2-7367-4ECF-93B6-6B5F052EDA1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790825" y="2152650"/>
            <a:ext cx="5870575" cy="49688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4103" name="KSO_BT1"/>
          <p:cNvSpPr>
            <a:spLocks noGrp="1" noChangeArrowheads="1"/>
          </p:cNvSpPr>
          <p:nvPr>
            <p:ph type="ctrTitle"/>
          </p:nvPr>
        </p:nvSpPr>
        <p:spPr>
          <a:xfrm>
            <a:off x="2787650" y="1258888"/>
            <a:ext cx="5884863" cy="8636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B33F-0483-43C6-847F-6D3BDF8997C4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4BC01-715A-404A-AF8C-083EFE472DA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74B-3F9D-4EC0-BB27-2C8E829D834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4A8C-293A-4006-9D11-27F066922CD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675" y="1133475"/>
            <a:ext cx="4030663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1133475"/>
            <a:ext cx="4032250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462-3FE9-4AC9-87A4-B13B8F51DDE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57C7-BE4D-4CC7-9A6F-784CBE1E440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11F1-C7D5-4B5F-82C4-FED058A43FE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F258-373D-47B5-9224-E86B2421108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A255-05C8-4069-A9CB-54077EFAD0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85F4-ED83-48A5-8EDD-7FC59D04590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91975-133D-44B7-B5F6-02DDCE1C6857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0EE-11E1-4E01-A713-4C0B0435826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14313"/>
            <a:ext cx="2052638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214313"/>
            <a:ext cx="6010275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40C7-CC37-4ABD-A9FF-809B75CEBA0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117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数据 4"/>
          <p:cNvSpPr>
            <a:spLocks noChangeArrowheads="1"/>
          </p:cNvSpPr>
          <p:nvPr/>
        </p:nvSpPr>
        <p:spPr bwMode="auto">
          <a:xfrm>
            <a:off x="2857500" y="0"/>
            <a:ext cx="6286500" cy="6858000"/>
          </a:xfrm>
          <a:prstGeom prst="flowChartInputOutput">
            <a:avLst/>
          </a:prstGeom>
          <a:solidFill>
            <a:srgbClr val="FDD76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300">
              <a:solidFill>
                <a:srgbClr val="5F5F5F"/>
              </a:solidFill>
            </a:endParaRPr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00163"/>
            <a:ext cx="4070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417888" y="5014913"/>
            <a:ext cx="4735512" cy="547687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615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408363" y="3463925"/>
            <a:ext cx="47371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493455-07EA-47DB-90C0-E7E423CB59B6}" type="datetime1">
              <a:rPr lang="zh-CN" altLang="en-US"/>
              <a:t>2022/2/22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8A0BD-2BD5-4CDD-949A-399040E1F36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3199-1AFA-4954-9CC4-12638459641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791B2-E5C4-4716-B26B-E0118C8D48E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76375"/>
            <a:ext cx="3927475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76375"/>
            <a:ext cx="3929062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6133-FFB4-4B05-84EA-663E62FDFBC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7019-1451-45BD-B61C-7AF55C70AA4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A8A5-509F-4FF4-914B-DE7911A9FDC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63B-70E4-448C-A960-B7BCA42D54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F970-60AF-4DAF-9E35-50708D19D96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BC4C-21CF-455E-B095-424B494E974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D181-3281-4E13-887C-32993C8F81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EC5-1729-4024-A363-B97A4567CA7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68300"/>
            <a:ext cx="2001837" cy="59880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68300"/>
            <a:ext cx="5854700" cy="59880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7CA-17FA-457E-94D8-9BF9C6220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/>
          <p:cNvGrpSpPr/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/>
          <p:cNvGrpSpPr/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/>
            <p:cNvGrpSpPr/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/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cxnSp>
          <p:nvCxnSpPr>
            <p:cNvPr id="10" name="直接连接符 16"/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/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/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/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/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/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/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19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B9122-6204-415B-9B63-767BCB80D292}" type="datetime1">
              <a:rPr lang="zh-CN" altLang="en-US"/>
              <a:t>2022/2/22</a:t>
            </a:fld>
            <a:endParaRPr lang="en-US"/>
          </a:p>
        </p:txBody>
      </p:sp>
      <p:sp>
        <p:nvSpPr>
          <p:cNvPr id="20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50EEA-FF4E-41D5-AF69-6EEADFA6D3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9441-A55F-43EA-A8B0-412ADF2DBC6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DB7A-EFF0-4FC6-B595-90C21978006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5673-5430-4CAF-80D3-E7AE5060CFA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A6FA-2176-4BCE-AD9F-89675A8CFB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50DC-0878-4B08-A8DF-B0618002FCC3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ED28-B741-4EF3-8A85-476A8059E05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DB4-EE38-47B9-960D-23808051C6B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9915-1CD2-4D16-B500-B5490E93648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697E-D45A-4E7C-81FC-4060FFD7AB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6216-539C-4C56-A730-F6A42213F0E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A58-410C-44AE-B15D-E703576B05EB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127B-0938-4893-96C2-5BF3E99308B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3F5A-A092-4D93-92E7-775B571A6B0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7056-C575-41A5-9FC0-1A2A3B26D7C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A6E2-01AE-4F33-B1C1-84244AF65CD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0EB-A491-48EF-BEE0-B90804C1504C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9"/>
          </p:nvPr>
        </p:nvSpPr>
        <p:spPr bwMode="auto">
          <a:xfrm>
            <a:off x="279400" y="1054100"/>
            <a:ext cx="77755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5EA6D-0A8A-47D3-AD10-1EDF3BDE7BA2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/>
        </p:nvGrpSpPr>
        <p:grpSpPr bwMode="auto">
          <a:xfrm>
            <a:off x="-3175" y="12700"/>
            <a:ext cx="9144000" cy="6858000"/>
            <a:chOff x="0" y="0"/>
            <a:chExt cx="7850038" cy="5887529"/>
          </a:xfrm>
        </p:grpSpPr>
        <p:pic>
          <p:nvPicPr>
            <p:cNvPr id="2051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151"/>
            <a:stretch>
              <a:fillRect/>
            </a:stretch>
          </p:blipFill>
          <p:spPr bwMode="auto">
            <a:xfrm>
              <a:off x="3925019" y="0"/>
              <a:ext cx="3925019" cy="5887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310"/>
            <a:stretch>
              <a:fillRect/>
            </a:stretch>
          </p:blipFill>
          <p:spPr bwMode="auto">
            <a:xfrm flipH="1">
              <a:off x="0" y="0"/>
              <a:ext cx="3925019" cy="587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307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8345E7-2928-4024-B92D-DE6894893D24}" type="slidenum">
              <a:rPr lang="zh-CN" altLang="en-US"/>
              <a:t>‹#›</a:t>
            </a:fld>
            <a:endParaRPr lang="en-US"/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7675" y="1133475"/>
            <a:ext cx="821531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57" name="KSO_BT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4767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fontAlgn="base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685800" rtl="0" fontAlgn="base">
        <a:lnSpc>
          <a:spcPct val="120000"/>
        </a:lnSpc>
        <a:spcBef>
          <a:spcPct val="0"/>
        </a:spcBef>
        <a:spcAft>
          <a:spcPts val="1200"/>
        </a:spcAft>
        <a:buClr>
          <a:srgbClr val="E5A997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476375"/>
            <a:ext cx="8008937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03975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72DB-A52B-402A-AC56-6EAF7309D802}" type="slidenum">
              <a:rPr lang="zh-CN" altLang="en-US"/>
              <a:t>‹#›</a:t>
            </a:fld>
            <a:endParaRPr lang="en-US"/>
          </a:p>
        </p:txBody>
      </p:sp>
      <p:sp>
        <p:nvSpPr>
          <p:cNvPr id="3079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66738" y="368300"/>
            <a:ext cx="800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66700" indent="-266700"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2"/>
        </a:buClr>
        <a:buSzPct val="80000"/>
        <a:buFont typeface="Wingdings 2" panose="05020102010507070707" pitchFamily="18" charset="2"/>
        <a:buChar char="ö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6700" indent="-266700" algn="l" defTabSz="685800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500" kern="1200">
          <a:solidFill>
            <a:srgbClr val="30303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矩形 11"/>
          <p:cNvGrpSpPr/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4099" name="矩形 11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4DC649-F695-46C3-B7FF-3FC4AA7FFBA1}" type="slidenum">
              <a:rPr lang="zh-CN" altLang="en-US"/>
              <a:t>‹#›</a:t>
            </a:fld>
            <a:endParaRPr lang="en-US"/>
          </a:p>
        </p:txBody>
      </p:sp>
      <p:sp>
        <p:nvSpPr>
          <p:cNvPr id="4105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cxnSp>
        <p:nvCxnSpPr>
          <p:cNvPr id="4106" name="直接连接符 8"/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7" name="Freeform 5"/>
          <p:cNvGrpSpPr/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4108" name="Freeform 5"/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0" name="任意多边形 10"/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167822 w 11969073"/>
              <a:gd name="T1" fmla="*/ 524933 h 524933"/>
              <a:gd name="T2" fmla="*/ 168846 w 11969073"/>
              <a:gd name="T3" fmla="*/ 524933 h 524933"/>
              <a:gd name="T4" fmla="*/ 168846 w 11969073"/>
              <a:gd name="T5" fmla="*/ 14598 h 524933"/>
              <a:gd name="T6" fmla="*/ 1386790 w 11969073"/>
              <a:gd name="T7" fmla="*/ 14598 h 524933"/>
              <a:gd name="T8" fmla="*/ 11969073 w 11969073"/>
              <a:gd name="T9" fmla="*/ 0 h 524933"/>
              <a:gd name="T10" fmla="*/ 167822 w 11969073"/>
              <a:gd name="T11" fmla="*/ 0 h 524933"/>
              <a:gd name="T12" fmla="*/ 152999 w 11969073"/>
              <a:gd name="T13" fmla="*/ 0 h 524933"/>
              <a:gd name="T14" fmla="*/ 152999 w 11969073"/>
              <a:gd name="T15" fmla="*/ 507260 h 524933"/>
              <a:gd name="T16" fmla="*/ 107280 w 11969073"/>
              <a:gd name="T17" fmla="*/ 507260 h 524933"/>
              <a:gd name="T18" fmla="*/ 107280 w 11969073"/>
              <a:gd name="T19" fmla="*/ 0 h 524933"/>
              <a:gd name="T20" fmla="*/ 0 w 11969073"/>
              <a:gd name="T21" fmla="*/ 0 h 524933"/>
              <a:gd name="T22" fmla="*/ 0 w 11969073"/>
              <a:gd name="T23" fmla="*/ 524932 h 524933"/>
              <a:gd name="T24" fmla="*/ 33834 w 11969073"/>
              <a:gd name="T25" fmla="*/ 524932 h 524933"/>
              <a:gd name="T26" fmla="*/ 33834 w 11969073"/>
              <a:gd name="T27" fmla="*/ 23810 h 524933"/>
              <a:gd name="T28" fmla="*/ 79553 w 11969073"/>
              <a:gd name="T29" fmla="*/ 23810 h 524933"/>
              <a:gd name="T30" fmla="*/ 79553 w 11969073"/>
              <a:gd name="T31" fmla="*/ 524932 h 524933"/>
              <a:gd name="T32" fmla="*/ 167822 w 11969073"/>
              <a:gd name="T33" fmla="*/ 524932 h 524933"/>
              <a:gd name="T34" fmla="*/ 167822 w 11969073"/>
              <a:gd name="T35" fmla="*/ 524933 h 52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fontAlgn="base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irrors.tuna.tsinghua.edu.cn/help/ubuntu/" TargetMode="Externa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887" y="2677886"/>
            <a:ext cx="8501742" cy="1001485"/>
          </a:xfrm>
        </p:spPr>
        <p:txBody>
          <a:bodyPr/>
          <a:lstStyle/>
          <a:p>
            <a:r>
              <a:rPr lang="zh-CN" altLang="en-US" sz="4000" dirty="0">
                <a:solidFill>
                  <a:srgbClr val="000000"/>
                </a:solidFill>
              </a:rPr>
              <a:t>操作系统课程设计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61800" y="4695825"/>
            <a:ext cx="3420400" cy="799453"/>
          </a:xfrm>
        </p:spPr>
        <p:txBody>
          <a:bodyPr/>
          <a:lstStyle/>
          <a:p>
            <a:r>
              <a:rPr kumimoji="1" lang="zh-CN" altLang="en-US" sz="2400" dirty="0"/>
              <a:t>在</a:t>
            </a:r>
            <a:r>
              <a:rPr kumimoji="1" lang="en-US" altLang="zh-CN" sz="2400" dirty="0"/>
              <a:t> Ubuntu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64 </a:t>
            </a:r>
            <a:r>
              <a:rPr kumimoji="1" lang="zh-CN" altLang="en-US" sz="2400" dirty="0"/>
              <a:t>位上编译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Nachos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-1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6FBBC-968E-487E-A922-1060635C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../</a:t>
            </a:r>
            <a:r>
              <a:rPr lang="en-US" altLang="zh-CN" dirty="0" smtClean="0"/>
              <a:t>code/bin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FB72F-FDB9-4E25-A910-FFF5A69D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85228"/>
            <a:ext cx="7886700" cy="38856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可以忽略</a:t>
            </a:r>
            <a:r>
              <a:rPr lang="en-US" altLang="zh-CN" sz="2000" dirty="0"/>
              <a:t>warning</a:t>
            </a:r>
            <a:r>
              <a:rPr lang="zh-CN" altLang="en-US" sz="2000" dirty="0" smtClean="0"/>
              <a:t>，特别</a:t>
            </a:r>
            <a:r>
              <a:rPr lang="zh-CN" altLang="en-US" sz="2000" dirty="0"/>
              <a:t>关注最后</a:t>
            </a:r>
            <a:r>
              <a:rPr lang="zh-CN" altLang="en-US" sz="2000" dirty="0" smtClean="0"/>
              <a:t>一行编译信息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E8BA34-CF25-4387-BC8B-EB550087F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70" y="1919228"/>
            <a:ext cx="7208113" cy="421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0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C39AC-9B18-43D8-A89B-71A60494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../</a:t>
            </a:r>
            <a:r>
              <a:rPr lang="en-US" altLang="zh-CN" dirty="0" smtClean="0"/>
              <a:t>code/test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1BA6-2D90-4D9D-82E4-A1719EEC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测试交叉编译器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进入</a:t>
            </a:r>
            <a:r>
              <a:rPr lang="en-US" altLang="zh-CN" sz="2000" dirty="0"/>
              <a:t>../code/test</a:t>
            </a:r>
            <a:r>
              <a:rPr lang="zh-CN" altLang="en-US" sz="2000" dirty="0"/>
              <a:t>，在命令终端中依次运行下述命令</a:t>
            </a:r>
            <a:endParaRPr lang="en-US" altLang="zh-CN" sz="2000" dirty="0"/>
          </a:p>
          <a:p>
            <a:pPr lvl="1"/>
            <a:r>
              <a:rPr lang="en-US" altLang="zh-CN" sz="1800" dirty="0"/>
              <a:t>make clean</a:t>
            </a:r>
          </a:p>
          <a:p>
            <a:pPr lvl="1"/>
            <a:r>
              <a:rPr lang="en-US" altLang="zh-CN" sz="1800" dirty="0"/>
              <a:t>make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应该输出下述信息（见下页）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51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89BA6-DB7D-4E1A-A468-243FC71F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751" y="145674"/>
            <a:ext cx="7886700" cy="625020"/>
          </a:xfrm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../code/test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C9A596-530C-4BE3-BEC8-B8FF422E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65" y="1207092"/>
            <a:ext cx="7960529" cy="470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6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5481B-FA42-4D3D-8E2C-3C16120E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测试生成的</a:t>
            </a:r>
            <a:r>
              <a:rPr lang="en-US" altLang="zh-CN" dirty="0"/>
              <a:t>Nachos</a:t>
            </a:r>
            <a:r>
              <a:rPr lang="zh-CN" altLang="en-US" dirty="0"/>
              <a:t>可执行程序</a:t>
            </a:r>
            <a:r>
              <a:rPr lang="en-US" altLang="zh-CN" dirty="0" err="1" smtClean="0"/>
              <a:t>noff</a:t>
            </a:r>
            <a:r>
              <a:rPr lang="zh-CN" altLang="en-US" dirty="0" smtClean="0"/>
              <a:t>是否正常运行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357E9-6AE8-4C72-B1FA-D4457638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进入</a:t>
            </a:r>
            <a:r>
              <a:rPr lang="en-US" altLang="zh-CN" sz="2000" dirty="0"/>
              <a:t>../code/</a:t>
            </a:r>
            <a:r>
              <a:rPr lang="en-US" altLang="zh-CN" sz="2000" dirty="0" err="1"/>
              <a:t>userprog</a:t>
            </a:r>
            <a:r>
              <a:rPr lang="zh-CN" altLang="en-US" sz="2000" dirty="0"/>
              <a:t>，在命令终端中依次运行下述命令</a:t>
            </a:r>
            <a:endParaRPr lang="en-US" altLang="zh-CN" sz="2000" dirty="0"/>
          </a:p>
          <a:p>
            <a:pPr lvl="1"/>
            <a:r>
              <a:rPr lang="en-US" altLang="zh-CN" sz="1800" dirty="0"/>
              <a:t>make clean</a:t>
            </a:r>
          </a:p>
          <a:p>
            <a:pPr lvl="1"/>
            <a:r>
              <a:rPr lang="en-US" altLang="zh-CN" sz="1800" dirty="0"/>
              <a:t>make</a:t>
            </a:r>
          </a:p>
          <a:p>
            <a:pPr lvl="1"/>
            <a:r>
              <a:rPr lang="en-US" altLang="zh-CN" sz="1800" dirty="0"/>
              <a:t>./nachos –x ../test/</a:t>
            </a:r>
            <a:r>
              <a:rPr lang="en-US" altLang="zh-CN" sz="1800" dirty="0" err="1"/>
              <a:t>halt.noff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应该输出下述信息（见下页）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63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66DC4-D5AB-47A3-8B9D-BB969D18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./nachos –x ../test/</a:t>
            </a:r>
            <a:r>
              <a:rPr lang="en-US" altLang="zh-CN" dirty="0" err="1"/>
              <a:t>halt.noff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A0B071-224B-41AD-A9F0-B49B2B106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194924"/>
            <a:ext cx="8232097" cy="49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6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66DC4-D5AB-47A3-8B9D-BB969D18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./nachos –x ../test/</a:t>
            </a:r>
            <a:r>
              <a:rPr lang="en-US" altLang="zh-CN" dirty="0" err="1"/>
              <a:t>shell.noff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7E3A8-59B1-44BA-94E3-94F4A637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586" y="1099004"/>
            <a:ext cx="7886700" cy="2247878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对于</a:t>
            </a:r>
            <a:r>
              <a:rPr lang="en-US" altLang="zh-CN" sz="2000" dirty="0" err="1"/>
              <a:t>shell.c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sort.c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matmult.c</a:t>
            </a:r>
            <a:r>
              <a:rPr lang="zh-CN" altLang="en-US" sz="2000" dirty="0"/>
              <a:t>等几个应用程序，由于它们调用了</a:t>
            </a:r>
            <a:r>
              <a:rPr lang="en-US" altLang="zh-CN" sz="2000" dirty="0"/>
              <a:t>Nachos</a:t>
            </a:r>
            <a:r>
              <a:rPr lang="zh-CN" altLang="en-US" sz="2000" dirty="0"/>
              <a:t>的几个系统调用（如</a:t>
            </a:r>
            <a:r>
              <a:rPr lang="en-US" altLang="zh-CN" sz="2000" dirty="0"/>
              <a:t>Exec</a:t>
            </a:r>
            <a:r>
              <a:rPr lang="zh-CN" altLang="en-US" sz="2000" dirty="0"/>
              <a:t>、</a:t>
            </a:r>
            <a:r>
              <a:rPr lang="en-US" altLang="zh-CN" sz="2000" dirty="0"/>
              <a:t>Join</a:t>
            </a:r>
            <a:r>
              <a:rPr lang="zh-CN" altLang="en-US" sz="2000" dirty="0"/>
              <a:t>、</a:t>
            </a:r>
            <a:r>
              <a:rPr lang="en-US" altLang="zh-CN" sz="2000" dirty="0"/>
              <a:t>Exit</a:t>
            </a:r>
            <a:r>
              <a:rPr lang="zh-CN" altLang="en-US" sz="2000" dirty="0"/>
              <a:t>）；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这些系统调用目前尚未实现，需要你们实现；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因此无法正常运行。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如</a:t>
            </a:r>
            <a:r>
              <a:rPr lang="en-US" altLang="zh-CN" sz="2000" dirty="0" err="1"/>
              <a:t>shell.noff</a:t>
            </a:r>
            <a:r>
              <a:rPr lang="zh-CN" altLang="en-US" sz="2000" dirty="0"/>
              <a:t>输出信息如下：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C98B48-C518-4F3A-927A-0E03C4B2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7" y="3430882"/>
            <a:ext cx="7853963" cy="26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2E3FC-73B5-E247-9AB8-3B091BCC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可能遇到的问题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CF967-0EA6-634C-B2C2-277527725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编译环境和支持库无法安装或速度太慢</a:t>
            </a:r>
            <a:endParaRPr kumimoji="1" lang="en-US" altLang="zh-CN" sz="2000" dirty="0"/>
          </a:p>
          <a:p>
            <a:pPr lvl="1"/>
            <a:r>
              <a:rPr kumimoji="1" lang="zh-CN" altLang="en-US" dirty="0"/>
              <a:t>可以更换</a:t>
            </a:r>
            <a:r>
              <a:rPr kumimoji="1" lang="en-US" altLang="zh-CN" dirty="0"/>
              <a:t> apt-get </a:t>
            </a:r>
            <a:r>
              <a:rPr kumimoji="1" lang="zh-CN" altLang="en-US" dirty="0"/>
              <a:t>的源，推荐清华镜像站</a:t>
            </a:r>
            <a:r>
              <a:rPr kumimoji="1" lang="en" altLang="zh-CN" dirty="0">
                <a:hlinkClick r:id="rId2"/>
              </a:rPr>
              <a:t>https://mirrors.tuna.tsinghua.edu.cn/help/ubuntu/</a:t>
            </a:r>
            <a:endParaRPr kumimoji="1" lang="en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0678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0107C6E-6428-484D-8BFF-2A38D99BDED2}" type="slidenum">
              <a:rPr lang="en-US" altLang="zh-CN" sz="1400"/>
              <a:pPr algn="r"/>
              <a:t>17</a:t>
            </a:fld>
            <a:endParaRPr lang="en-US" altLang="zh-CN" sz="1400"/>
          </a:p>
        </p:txBody>
      </p:sp>
      <p:pic>
        <p:nvPicPr>
          <p:cNvPr id="19459" name="Picture 3" descr="sdu01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du03_01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du04_05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du06_03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du01_16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sdu05_04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125538" y="1571626"/>
            <a:ext cx="7327900" cy="823232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Any  Question ?</a:t>
            </a:r>
            <a:endParaRPr lang="zh-CN" altLang="en-US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3169163"/>
            <a:ext cx="5204012" cy="32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03134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67C63-9461-6E4E-9467-EBCC044B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系统环境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9D141-928B-7046-A2BA-0BFCD7C8A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zh-CN" dirty="0"/>
              <a:t>Ubuntu</a:t>
            </a:r>
            <a:r>
              <a:rPr kumimoji="1" lang="zh-CN" altLang="en-US" dirty="0"/>
              <a:t> </a:t>
            </a:r>
            <a:r>
              <a:rPr kumimoji="1" lang="en-US" altLang="zh-CN" dirty="0"/>
              <a:t>18.04.3</a:t>
            </a:r>
            <a:r>
              <a:rPr kumimoji="1" lang="zh-CN" altLang="en-US" dirty="0"/>
              <a:t> </a:t>
            </a:r>
            <a:r>
              <a:rPr kumimoji="1" lang="en-US" altLang="zh-CN" dirty="0"/>
              <a:t>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64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zh-CN" dirty="0" smtClean="0"/>
              <a:t>nachos-3.4-SDU-32.tar.gz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zh-CN" dirty="0"/>
              <a:t>gcc-2.8.1-mips.tar.gz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155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5031-4735-F843-B984-F0AF66DE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D58CA-B2A5-B24A-A490-A44631C0B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065320"/>
            <a:ext cx="8196586" cy="488271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检查系统是否支持多架构</a:t>
            </a:r>
            <a:endParaRPr kumimoji="1" lang="en-US" altLang="zh-CN" dirty="0"/>
          </a:p>
          <a:p>
            <a:pPr>
              <a:buNone/>
            </a:pPr>
            <a:endParaRPr kumimoji="1" lang="en-US" altLang="zh-CN" dirty="0"/>
          </a:p>
          <a:p>
            <a:pPr>
              <a:buNone/>
            </a:pPr>
            <a:endParaRPr kumimoji="1" lang="en-US" altLang="zh-CN" dirty="0"/>
          </a:p>
          <a:p>
            <a:pPr>
              <a:buNone/>
            </a:pPr>
            <a:endParaRPr kumimoji="1" lang="en-US" altLang="zh-CN" dirty="0"/>
          </a:p>
          <a:p>
            <a:pPr>
              <a:buNone/>
            </a:pPr>
            <a:endParaRPr kumimoji="1" lang="en-US" altLang="zh-CN" dirty="0"/>
          </a:p>
          <a:p>
            <a:pPr>
              <a:buNone/>
            </a:pPr>
            <a:endParaRPr kumimoji="1" lang="en-US" altLang="zh-CN" dirty="0"/>
          </a:p>
          <a:p>
            <a:pPr>
              <a:buNone/>
            </a:pPr>
            <a:r>
              <a:rPr kumimoji="1" lang="en-US" altLang="zh-CN" dirty="0"/>
              <a:t>2. </a:t>
            </a:r>
            <a:r>
              <a:rPr kumimoji="1" lang="zh-CN" altLang="en-US" dirty="0"/>
              <a:t>安装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位编译环境与支持库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如果未安装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及</a:t>
            </a:r>
            <a:r>
              <a:rPr kumimoji="1" lang="en-US" altLang="zh-CN" dirty="0"/>
              <a:t>g++</a:t>
            </a:r>
            <a:r>
              <a:rPr kumimoji="1" lang="zh-CN" altLang="en-US" dirty="0"/>
              <a:t> 编译器，请提前安装它们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sudo</a:t>
            </a:r>
            <a:r>
              <a:rPr kumimoji="1" lang="zh-CN" altLang="en-US" dirty="0"/>
              <a:t> </a:t>
            </a:r>
            <a:r>
              <a:rPr kumimoji="1" lang="en-US" altLang="zh-CN" dirty="0"/>
              <a:t>apt-get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install</a:t>
            </a:r>
            <a:r>
              <a:rPr kumimoji="1" lang="zh-CN" altLang="en-US" dirty="0"/>
              <a:t> </a:t>
            </a:r>
            <a:r>
              <a:rPr lang="en" altLang="zh-CN" dirty="0"/>
              <a:t>build-essential</a:t>
            </a:r>
            <a:r>
              <a:rPr lang="zh-CN" altLang="en-US" dirty="0"/>
              <a:t> </a:t>
            </a:r>
            <a:r>
              <a:rPr lang="en" altLang="zh-CN" dirty="0"/>
              <a:t>g++-multilib</a:t>
            </a:r>
            <a:r>
              <a:rPr lang="zh-CN" altLang="en-US" dirty="0"/>
              <a:t> </a:t>
            </a:r>
            <a:r>
              <a:rPr lang="en" altLang="zh-CN" dirty="0"/>
              <a:t>gcc-multilib</a:t>
            </a:r>
            <a:endParaRPr lang="en-US" altLang="zh-CN" dirty="0"/>
          </a:p>
          <a:p>
            <a:pPr>
              <a:buNone/>
            </a:pPr>
            <a:r>
              <a:rPr kumimoji="1" lang="en-US" altLang="zh-CN" dirty="0"/>
              <a:t>3. </a:t>
            </a:r>
            <a:r>
              <a:rPr kumimoji="1" lang="zh-CN" altLang="en-US" dirty="0" smtClean="0"/>
              <a:t>解安装</a:t>
            </a:r>
            <a:r>
              <a:rPr kumimoji="1" lang="en-US" altLang="zh-CN" dirty="0" smtClean="0"/>
              <a:t>Nachos </a:t>
            </a:r>
            <a:r>
              <a:rPr kumimoji="1" lang="zh-CN" altLang="en-US" dirty="0" smtClean="0"/>
              <a:t>与交叉编译器</a:t>
            </a:r>
            <a:endParaRPr kumimoji="1"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smtClean="0"/>
              <a:t>nachos-3.4-SDU.tar.gz</a:t>
            </a:r>
            <a:r>
              <a:rPr lang="zh-CN" altLang="en-US" dirty="0" smtClean="0"/>
              <a:t>文件</a:t>
            </a:r>
            <a:r>
              <a:rPr lang="zh-CN" altLang="en-US" dirty="0"/>
              <a:t>复制到你所希望的目录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解压：</a:t>
            </a:r>
            <a:r>
              <a:rPr lang="en" altLang="zh-CN" dirty="0" smtClean="0"/>
              <a:t>tar </a:t>
            </a:r>
            <a:r>
              <a:rPr lang="en" altLang="zh-CN" dirty="0"/>
              <a:t>-xzvf </a:t>
            </a:r>
            <a:r>
              <a:rPr kumimoji="1" lang="en-US" altLang="zh-CN" dirty="0" smtClean="0"/>
              <a:t>nachos-3.4-SDU.tar.gz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C00000"/>
                </a:solidFill>
              </a:rPr>
              <a:t>gcc-2.8.1-mips.tar.gz</a:t>
            </a:r>
            <a:r>
              <a:rPr lang="zh-CN" altLang="en-US" dirty="0"/>
              <a:t>复制到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en-US" altLang="zh-CN" dirty="0" err="1">
                <a:solidFill>
                  <a:srgbClr val="C00000"/>
                </a:solidFill>
              </a:rPr>
              <a:t>usr</a:t>
            </a:r>
            <a:r>
              <a:rPr lang="en-US" altLang="zh-CN" dirty="0">
                <a:solidFill>
                  <a:srgbClr val="C00000"/>
                </a:solidFill>
              </a:rPr>
              <a:t>/local</a:t>
            </a:r>
            <a:r>
              <a:rPr lang="zh-CN" altLang="en-US" dirty="0"/>
              <a:t>目录中并解压</a:t>
            </a:r>
            <a:r>
              <a:rPr lang="zh-CN" altLang="en-US" dirty="0" smtClean="0"/>
              <a:t>；</a:t>
            </a:r>
            <a:endParaRPr lang="en" altLang="zh-CN" dirty="0"/>
          </a:p>
          <a:p>
            <a:pPr>
              <a:buNone/>
            </a:pPr>
            <a:r>
              <a:rPr lang="en-US" altLang="zh-CN" dirty="0"/>
              <a:t>4.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Nachos</a:t>
            </a:r>
            <a:r>
              <a:rPr lang="zh-CN" altLang="en-US" dirty="0" smtClean="0"/>
              <a:t>代码进行修改（见下页）</a:t>
            </a:r>
            <a:endParaRPr lang="e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180906-A49D-41E8-B3CF-33B7E5402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92" y="1713800"/>
            <a:ext cx="6334125" cy="126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8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FB744-DCD1-4A1D-81EF-54142026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移植过程需要对</a:t>
            </a:r>
            <a:r>
              <a:rPr lang="en-US" altLang="zh-CN" dirty="0"/>
              <a:t>Nachos</a:t>
            </a:r>
            <a:r>
              <a:rPr lang="zh-CN" altLang="en-US" dirty="0"/>
              <a:t>的修改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81D1A-F42F-48A5-A5E6-58F476B15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zh-CN" sz="2000" dirty="0"/>
              <a:t>1. </a:t>
            </a:r>
            <a:r>
              <a:rPr kumimoji="1" lang="zh-CN" altLang="en-US" sz="2000" dirty="0"/>
              <a:t>将</a:t>
            </a:r>
            <a:r>
              <a:rPr kumimoji="1" lang="en-US" altLang="zh-CN" sz="2000" dirty="0"/>
              <a:t>Nachos</a:t>
            </a:r>
            <a:r>
              <a:rPr kumimoji="1" lang="zh-CN" altLang="en-US" sz="2000" dirty="0"/>
              <a:t>移植到</a:t>
            </a:r>
            <a:r>
              <a:rPr kumimoji="1" lang="en-US" altLang="zh-CN" sz="2000" dirty="0"/>
              <a:t>64</a:t>
            </a:r>
            <a:r>
              <a:rPr kumimoji="1" lang="zh-CN" altLang="en-US" sz="2000" dirty="0"/>
              <a:t>位环境，除了需要在</a:t>
            </a:r>
            <a:r>
              <a:rPr kumimoji="1" lang="en-US" altLang="zh-CN" sz="2000" dirty="0"/>
              <a:t>64</a:t>
            </a:r>
            <a:r>
              <a:rPr kumimoji="1" lang="zh-CN" altLang="en-US" sz="2000" dirty="0"/>
              <a:t>位系统中安装</a:t>
            </a:r>
            <a:r>
              <a:rPr kumimoji="1" lang="en-US" altLang="zh-CN" sz="2000" dirty="0"/>
              <a:t>32</a:t>
            </a:r>
            <a:r>
              <a:rPr kumimoji="1" lang="zh-CN" altLang="en-US" sz="2000" dirty="0"/>
              <a:t>编译环境与支持库外，还需要对</a:t>
            </a:r>
            <a:r>
              <a:rPr kumimoji="1" lang="en-US" altLang="zh-CN" sz="2000" dirty="0"/>
              <a:t>Nachos</a:t>
            </a:r>
            <a:r>
              <a:rPr kumimoji="1" lang="zh-CN" altLang="en-US" sz="2000" dirty="0"/>
              <a:t>做相应的修改</a:t>
            </a:r>
            <a:endParaRPr kumimoji="1" lang="en-US" altLang="zh-CN" sz="2000" dirty="0"/>
          </a:p>
          <a:p>
            <a:pPr>
              <a:buNone/>
            </a:pPr>
            <a:r>
              <a:rPr kumimoji="1" lang="en-US" altLang="zh-CN" sz="2000" dirty="0"/>
              <a:t>   (1) </a:t>
            </a:r>
            <a:r>
              <a:rPr kumimoji="1" lang="zh-CN" altLang="en-US" sz="2000" dirty="0"/>
              <a:t>  修改</a:t>
            </a:r>
            <a:r>
              <a:rPr kumimoji="1" lang="en-US" altLang="zh-CN" sz="2000" dirty="0"/>
              <a:t>code</a:t>
            </a:r>
            <a:r>
              <a:rPr kumimoji="1" lang="zh-CN" altLang="en-US" sz="2000" dirty="0"/>
              <a:t>目录下的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Makefile.dep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文件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在</a:t>
            </a:r>
            <a:r>
              <a:rPr kumimoji="1" lang="en-US" altLang="zh-CN" sz="1800" dirty="0"/>
              <a:t> C++</a:t>
            </a:r>
            <a:r>
              <a:rPr kumimoji="1" lang="zh-CN" altLang="en-US" sz="1800" dirty="0"/>
              <a:t>的编译器</a:t>
            </a:r>
            <a:r>
              <a:rPr kumimoji="1" lang="en-US" altLang="zh-CN" sz="1800" dirty="0"/>
              <a:t> CC </a:t>
            </a:r>
            <a:r>
              <a:rPr kumimoji="1" lang="zh-CN" altLang="en-US" sz="1800" dirty="0"/>
              <a:t>与链接器</a:t>
            </a:r>
            <a:r>
              <a:rPr kumimoji="1" lang="en-US" altLang="zh-CN" sz="1800" dirty="0"/>
              <a:t> LD </a:t>
            </a:r>
            <a:r>
              <a:rPr kumimoji="1" lang="zh-CN" altLang="en-US" sz="1800" dirty="0"/>
              <a:t>后追加 </a:t>
            </a:r>
            <a:r>
              <a:rPr kumimoji="1" lang="en-US" altLang="zh-CN" sz="1800" dirty="0"/>
              <a:t>–m32</a:t>
            </a:r>
          </a:p>
          <a:p>
            <a:pPr lvl="1"/>
            <a:r>
              <a:rPr kumimoji="1" lang="zh-CN" altLang="en-US" sz="1800" dirty="0"/>
              <a:t>在汇编编译器</a:t>
            </a:r>
            <a:r>
              <a:rPr kumimoji="1" lang="en-US" altLang="zh-CN" sz="1800" dirty="0"/>
              <a:t> AS </a:t>
            </a:r>
            <a:r>
              <a:rPr kumimoji="1" lang="zh-CN" altLang="en-US" sz="1800" dirty="0"/>
              <a:t>后追加 </a:t>
            </a:r>
            <a:r>
              <a:rPr kumimoji="1" lang="en-US" altLang="zh-CN" sz="1800" dirty="0">
                <a:solidFill>
                  <a:srgbClr val="FF0000"/>
                </a:solidFill>
              </a:rPr>
              <a:t>--</a:t>
            </a:r>
            <a:r>
              <a:rPr kumimoji="1" lang="en-US" altLang="zh-CN" sz="1800" dirty="0"/>
              <a:t>32</a:t>
            </a:r>
          </a:p>
          <a:p>
            <a:pPr lvl="1"/>
            <a:r>
              <a:rPr kumimoji="1" lang="zh-CN" altLang="en-US" sz="1800" dirty="0"/>
              <a:t>修改后的内容如图所示</a:t>
            </a:r>
            <a:endParaRPr kumimoji="1" lang="en-US" altLang="zh-CN" sz="1800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112" y="2843396"/>
            <a:ext cx="4647313" cy="317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0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2E3FC-73B5-E247-9AB8-3B091BCC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移植</a:t>
            </a:r>
            <a:r>
              <a:rPr lang="zh-CN" altLang="en-US" dirty="0"/>
              <a:t>过程需要对</a:t>
            </a:r>
            <a:r>
              <a:rPr lang="en-US" altLang="zh-CN" dirty="0"/>
              <a:t>Nachos</a:t>
            </a:r>
            <a:r>
              <a:rPr lang="zh-CN" altLang="en-US" dirty="0"/>
              <a:t>的修改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CF967-0EA6-634C-B2C2-277527725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26290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）</a:t>
            </a:r>
            <a:r>
              <a:rPr kumimoji="1" lang="en-US" altLang="zh-CN" sz="2000" dirty="0"/>
              <a:t> code/bin</a:t>
            </a:r>
            <a:r>
              <a:rPr kumimoji="1" lang="zh-CN" altLang="en-US" sz="2000" dirty="0"/>
              <a:t>中重新编译产生的可执行文件 </a:t>
            </a:r>
            <a:r>
              <a:rPr kumimoji="1" lang="en-US" altLang="zh-CN" sz="2000" dirty="0"/>
              <a:t>coff2noff</a:t>
            </a:r>
            <a:r>
              <a:rPr kumimoji="1" lang="zh-CN" altLang="en-US" sz="2000" dirty="0"/>
              <a:t> 工作不正常，无法将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coff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文件</a:t>
            </a:r>
            <a:r>
              <a:rPr kumimoji="1" lang="en-US" altLang="zh-CN" sz="2000" dirty="0">
                <a:sym typeface="Wingdings" panose="05000000000000000000" pitchFamily="2" charset="2"/>
              </a:rPr>
              <a:t></a:t>
            </a:r>
            <a:r>
              <a:rPr kumimoji="1" lang="en-US" altLang="zh-CN" sz="2000" dirty="0" err="1">
                <a:sym typeface="Wingdings" panose="05000000000000000000" pitchFamily="2" charset="2"/>
              </a:rPr>
              <a:t>noff</a:t>
            </a:r>
            <a:r>
              <a:rPr kumimoji="1" lang="zh-CN" altLang="en-US" sz="2000" dirty="0">
                <a:sym typeface="Wingdings" panose="05000000000000000000" pitchFamily="2" charset="2"/>
              </a:rPr>
              <a:t>文件</a:t>
            </a:r>
            <a:r>
              <a:rPr kumimoji="1" lang="en-US" altLang="zh-CN" sz="2000" dirty="0"/>
              <a:t>  </a:t>
            </a:r>
          </a:p>
          <a:p>
            <a:pPr>
              <a:buNone/>
            </a:pPr>
            <a:r>
              <a:rPr kumimoji="1" lang="en-US" altLang="zh-CN" sz="2000" dirty="0"/>
              <a:t>    </a:t>
            </a:r>
            <a:r>
              <a:rPr kumimoji="1" lang="zh-CN" altLang="en-US" sz="2000" dirty="0"/>
              <a:t>需要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修改 </a:t>
            </a:r>
            <a:r>
              <a:rPr kumimoji="1" lang="en-US" altLang="zh-CN" sz="2000" b="1" dirty="0" err="1">
                <a:solidFill>
                  <a:srgbClr val="FF0000"/>
                </a:solidFill>
              </a:rPr>
              <a:t>coff.h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 文件</a:t>
            </a:r>
            <a:r>
              <a:rPr kumimoji="1" lang="zh-CN" altLang="en-US" sz="2000" dirty="0"/>
              <a:t>（见图示）</a:t>
            </a:r>
            <a:r>
              <a:rPr kumimoji="1" lang="zh-CN" altLang="en-US" sz="2000" dirty="0" smtClean="0"/>
              <a:t>。</a:t>
            </a:r>
            <a:endParaRPr kumimoji="1" lang="en-US" altLang="zh-CN" sz="2000" dirty="0" smtClean="0"/>
          </a:p>
          <a:p>
            <a:pPr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</a:t>
            </a:r>
            <a:r>
              <a:rPr kumimoji="1" lang="zh-CN" altLang="en-US" sz="2000" dirty="0" smtClean="0"/>
              <a:t>在 </a:t>
            </a:r>
            <a:r>
              <a:rPr kumimoji="1" lang="en-US" altLang="zh-CN" sz="2000" dirty="0"/>
              <a:t>64 </a:t>
            </a:r>
            <a:r>
              <a:rPr kumimoji="1" lang="zh-CN" altLang="en-US" sz="2000" dirty="0"/>
              <a:t>位系统中，</a:t>
            </a:r>
            <a:r>
              <a:rPr kumimoji="1" lang="en-US" altLang="zh-CN" sz="2000" dirty="0"/>
              <a:t>_long</a:t>
            </a:r>
            <a:r>
              <a:rPr kumimoji="1" lang="zh-CN" altLang="en-US" sz="2000" dirty="0"/>
              <a:t> 被定义为 </a:t>
            </a:r>
            <a:r>
              <a:rPr kumimoji="1" lang="en-US" altLang="zh-CN" sz="2000" dirty="0"/>
              <a:t>long</a:t>
            </a:r>
            <a:r>
              <a:rPr kumimoji="1" lang="zh-CN" altLang="en-US" sz="2000" dirty="0"/>
              <a:t>，导致 </a:t>
            </a:r>
            <a:r>
              <a:rPr kumimoji="1" lang="en-US" altLang="zh-CN" sz="2000" dirty="0" err="1"/>
              <a:t>filehdr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占用了 </a:t>
            </a:r>
            <a:r>
              <a:rPr kumimoji="1" lang="en-US" altLang="zh-CN" sz="2000" dirty="0"/>
              <a:t>40 </a:t>
            </a:r>
            <a:r>
              <a:rPr kumimoji="1" lang="zh-CN" altLang="en-US" sz="2000" dirty="0"/>
              <a:t>个字节。需要保证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filehdr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占用 </a:t>
            </a:r>
            <a:r>
              <a:rPr kumimoji="1" lang="en-US" altLang="zh-CN" sz="2000" dirty="0"/>
              <a:t>20 </a:t>
            </a:r>
            <a:r>
              <a:rPr kumimoji="1" lang="zh-CN" altLang="en-US" sz="2000" dirty="0"/>
              <a:t>字节，</a:t>
            </a:r>
            <a:r>
              <a:rPr kumimoji="1" lang="zh-CN" altLang="en-US" sz="2000" dirty="0">
                <a:solidFill>
                  <a:srgbClr val="FF0000"/>
                </a:solidFill>
              </a:rPr>
              <a:t>将</a:t>
            </a:r>
            <a:r>
              <a:rPr kumimoji="1" lang="en-US" altLang="zh-CN" sz="2000" dirty="0">
                <a:solidFill>
                  <a:srgbClr val="FF0000"/>
                </a:solidFill>
              </a:rPr>
              <a:t>long</a:t>
            </a:r>
            <a:r>
              <a:rPr kumimoji="1" lang="zh-CN" altLang="en-US" sz="2000" dirty="0">
                <a:solidFill>
                  <a:srgbClr val="FF0000"/>
                </a:solidFill>
              </a:rPr>
              <a:t>改成</a:t>
            </a:r>
            <a:r>
              <a:rPr kumimoji="1" lang="en-US" altLang="zh-CN" sz="2000" dirty="0">
                <a:solidFill>
                  <a:srgbClr val="FF0000"/>
                </a:solidFill>
              </a:rPr>
              <a:t>int</a:t>
            </a:r>
            <a:r>
              <a:rPr kumimoji="1" lang="zh-CN" altLang="en-US" sz="2000" dirty="0">
                <a:solidFill>
                  <a:srgbClr val="FF0000"/>
                </a:solidFill>
              </a:rPr>
              <a:t>即可</a:t>
            </a:r>
            <a:r>
              <a:rPr kumimoji="1" lang="zh-CN" altLang="en-US" sz="2000" dirty="0" smtClean="0"/>
              <a:t>。</a:t>
            </a:r>
            <a:endParaRPr kumimoji="1" lang="en-US" altLang="zh-CN" sz="2000" dirty="0" smtClean="0"/>
          </a:p>
          <a:p>
            <a:pPr>
              <a:buNone/>
            </a:pPr>
            <a:r>
              <a:rPr kumimoji="1" lang="en-US" altLang="zh-CN" sz="2000" dirty="0">
                <a:solidFill>
                  <a:srgbClr val="7030A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7030A0"/>
                </a:solidFill>
              </a:rPr>
              <a:t>   </a:t>
            </a:r>
            <a:r>
              <a:rPr kumimoji="1" lang="zh-CN" altLang="en-US" sz="2000" dirty="0" smtClean="0">
                <a:solidFill>
                  <a:srgbClr val="7030A0"/>
                </a:solidFill>
              </a:rPr>
              <a:t>注：</a:t>
            </a:r>
            <a:r>
              <a:rPr kumimoji="1" lang="en-US" altLang="zh-CN" sz="2000" dirty="0" smtClean="0">
                <a:solidFill>
                  <a:srgbClr val="7030A0"/>
                </a:solidFill>
              </a:rPr>
              <a:t>64</a:t>
            </a:r>
            <a:r>
              <a:rPr kumimoji="1" lang="zh-CN" altLang="en-US" sz="2000" dirty="0" smtClean="0">
                <a:solidFill>
                  <a:srgbClr val="7030A0"/>
                </a:solidFill>
              </a:rPr>
              <a:t>位</a:t>
            </a:r>
            <a:r>
              <a:rPr kumimoji="1" lang="en-US" altLang="zh-CN" sz="2000" dirty="0" err="1" smtClean="0">
                <a:solidFill>
                  <a:srgbClr val="7030A0"/>
                </a:solidFill>
              </a:rPr>
              <a:t>Ubuntun</a:t>
            </a:r>
            <a:r>
              <a:rPr kumimoji="1" lang="zh-CN" altLang="en-US" sz="2000" dirty="0" smtClean="0">
                <a:solidFill>
                  <a:srgbClr val="7030A0"/>
                </a:solidFill>
              </a:rPr>
              <a:t>中，</a:t>
            </a:r>
            <a:r>
              <a:rPr kumimoji="1" lang="en-US" altLang="zh-CN" sz="2000" dirty="0" err="1" smtClean="0">
                <a:solidFill>
                  <a:srgbClr val="7030A0"/>
                </a:solidFill>
              </a:rPr>
              <a:t>sizeof</a:t>
            </a:r>
            <a:r>
              <a:rPr kumimoji="1" lang="en-US" altLang="zh-CN" sz="2000" dirty="0" smtClean="0">
                <a:solidFill>
                  <a:srgbClr val="7030A0"/>
                </a:solidFill>
              </a:rPr>
              <a:t>(</a:t>
            </a:r>
            <a:r>
              <a:rPr kumimoji="1" lang="en-US" altLang="zh-CN" sz="2000" dirty="0" err="1" smtClean="0">
                <a:solidFill>
                  <a:srgbClr val="7030A0"/>
                </a:solidFill>
              </a:rPr>
              <a:t>int</a:t>
            </a:r>
            <a:r>
              <a:rPr kumimoji="1" lang="en-US" altLang="zh-CN" sz="2000" dirty="0" smtClean="0">
                <a:solidFill>
                  <a:srgbClr val="7030A0"/>
                </a:solidFill>
              </a:rPr>
              <a:t>)=4</a:t>
            </a:r>
            <a:r>
              <a:rPr kumimoji="1" lang="zh-CN" altLang="en-US" sz="2000" dirty="0" smtClean="0">
                <a:solidFill>
                  <a:srgbClr val="7030A0"/>
                </a:solidFill>
              </a:rPr>
              <a:t>，</a:t>
            </a:r>
            <a:r>
              <a:rPr kumimoji="1" lang="en-US" altLang="zh-CN" sz="2000" dirty="0" err="1">
                <a:solidFill>
                  <a:srgbClr val="7030A0"/>
                </a:solidFill>
              </a:rPr>
              <a:t>sizeof</a:t>
            </a:r>
            <a:r>
              <a:rPr kumimoji="1" lang="en-US" altLang="zh-CN" sz="2000" dirty="0">
                <a:solidFill>
                  <a:srgbClr val="7030A0"/>
                </a:solidFill>
              </a:rPr>
              <a:t>(long</a:t>
            </a:r>
            <a:r>
              <a:rPr kumimoji="1" lang="en-US" altLang="zh-CN" sz="2000" dirty="0" smtClean="0">
                <a:solidFill>
                  <a:srgbClr val="7030A0"/>
                </a:solidFill>
              </a:rPr>
              <a:t>)=</a:t>
            </a:r>
            <a:r>
              <a:rPr kumimoji="1" lang="en-US" altLang="zh-CN" sz="2000" dirty="0" err="1" smtClean="0">
                <a:solidFill>
                  <a:srgbClr val="7030A0"/>
                </a:solidFill>
              </a:rPr>
              <a:t>sizeof</a:t>
            </a:r>
            <a:r>
              <a:rPr kumimoji="1" lang="en-US" altLang="zh-CN" sz="2000" dirty="0" smtClean="0">
                <a:solidFill>
                  <a:srgbClr val="7030A0"/>
                </a:solidFill>
              </a:rPr>
              <a:t>(long </a:t>
            </a:r>
            <a:r>
              <a:rPr kumimoji="1" lang="en-US" altLang="zh-CN" sz="2000" dirty="0">
                <a:solidFill>
                  <a:srgbClr val="7030A0"/>
                </a:solidFill>
              </a:rPr>
              <a:t>long)=8</a:t>
            </a:r>
          </a:p>
          <a:p>
            <a:pPr>
              <a:buNone/>
            </a:pPr>
            <a:endParaRPr kumimoji="1" lang="en-US" altLang="zh-CN" sz="2000" dirty="0"/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6A0D1EFA-DA04-094C-A25A-BD2A0654C754}"/>
              </a:ext>
            </a:extLst>
          </p:cNvPr>
          <p:cNvSpPr/>
          <p:nvPr/>
        </p:nvSpPr>
        <p:spPr>
          <a:xfrm>
            <a:off x="4334519" y="4354323"/>
            <a:ext cx="489764" cy="361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48" y="3720395"/>
            <a:ext cx="3676650" cy="1990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3" y="3710870"/>
            <a:ext cx="36385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5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93DA2-33F9-405C-BD80-153518A9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../code/threads</a:t>
            </a:r>
            <a:r>
              <a:rPr lang="zh-CN" altLang="en-US" dirty="0"/>
              <a:t>中的代码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08A81-F535-45A6-BDA3-231BA1EB6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08" y="1027984"/>
            <a:ext cx="7886700" cy="362447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进入</a:t>
            </a:r>
            <a:r>
              <a:rPr lang="en-US" altLang="zh-CN" sz="2000" dirty="0"/>
              <a:t>../code/threads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在该目录下打开命令终端，依次运行下述命令</a:t>
            </a:r>
            <a:endParaRPr lang="en-US" altLang="zh-CN" sz="2000" dirty="0"/>
          </a:p>
          <a:p>
            <a:pPr lvl="1"/>
            <a:r>
              <a:rPr lang="en-US" altLang="zh-CN" sz="1800" dirty="0"/>
              <a:t>make clean</a:t>
            </a:r>
          </a:p>
          <a:p>
            <a:pPr lvl="1"/>
            <a:r>
              <a:rPr lang="en-US" altLang="zh-CN" sz="1800" dirty="0"/>
              <a:t>make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如果执行正确，应出现如下的提示信息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运行</a:t>
            </a:r>
            <a:r>
              <a:rPr lang="en-US" altLang="zh-CN" sz="2000" dirty="0"/>
              <a:t>nachos</a:t>
            </a:r>
            <a:r>
              <a:rPr lang="zh-CN" altLang="en-US" sz="2000" dirty="0"/>
              <a:t>：</a:t>
            </a:r>
            <a:r>
              <a:rPr lang="en-US" altLang="zh-CN" sz="2000" dirty="0"/>
              <a:t>./nachos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应出现如下的信息（见下页）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0A60FB-B34A-4869-9D26-494723029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90" y="3080482"/>
            <a:ext cx="6801405" cy="183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9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CE940-4CB2-4E07-8EC9-587DDB55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Nachos</a:t>
            </a:r>
            <a:r>
              <a:rPr lang="zh-CN" altLang="en-US" dirty="0"/>
              <a:t>正确运行提示信息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70DF97-C4E3-4BAB-A86E-B38DD9CF0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713" y="1435136"/>
            <a:ext cx="7687439" cy="44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2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81D9B-50E5-4166-BCDE-80809C2D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r>
              <a:rPr lang="en-US" altLang="zh-CN" dirty="0" smtClean="0"/>
              <a:t>../</a:t>
            </a:r>
            <a:r>
              <a:rPr lang="en-US" altLang="zh-CN" dirty="0"/>
              <a:t> </a:t>
            </a:r>
            <a:r>
              <a:rPr lang="en-US" altLang="zh-CN" dirty="0" smtClean="0"/>
              <a:t>code/</a:t>
            </a:r>
            <a:r>
              <a:rPr lang="en-US" altLang="zh-CN" dirty="0" err="1" smtClean="0"/>
              <a:t>filesys</a:t>
            </a:r>
            <a:r>
              <a:rPr lang="zh-CN" altLang="en-US" dirty="0" smtClean="0"/>
              <a:t>与</a:t>
            </a:r>
            <a:r>
              <a:rPr lang="en-US" altLang="zh-CN" dirty="0"/>
              <a:t>../code/</a:t>
            </a:r>
            <a:r>
              <a:rPr lang="en-US" altLang="zh-CN" dirty="0" err="1"/>
              <a:t>userprog</a:t>
            </a:r>
            <a:r>
              <a:rPr lang="zh-CN" altLang="en-US" dirty="0" smtClean="0"/>
              <a:t>中</a:t>
            </a:r>
            <a:r>
              <a:rPr lang="zh-CN" altLang="en-US" dirty="0"/>
              <a:t>的代码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651E8-FD9B-4F97-B509-B3A643B2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在</a:t>
            </a:r>
            <a:r>
              <a:rPr lang="en-US" altLang="zh-CN" sz="2000" dirty="0"/>
              <a:t>../code/</a:t>
            </a:r>
            <a:r>
              <a:rPr lang="en-US" altLang="zh-CN" sz="2000" dirty="0" err="1"/>
              <a:t>filesys</a:t>
            </a:r>
            <a:r>
              <a:rPr lang="zh-CN" altLang="en-US" sz="2000" dirty="0"/>
              <a:t>，以及</a:t>
            </a:r>
            <a:r>
              <a:rPr lang="en-US" altLang="zh-CN" sz="2000" dirty="0"/>
              <a:t>../code/</a:t>
            </a:r>
            <a:r>
              <a:rPr lang="en-US" altLang="zh-CN" sz="2000" dirty="0" err="1"/>
              <a:t>userprog</a:t>
            </a:r>
            <a:r>
              <a:rPr lang="zh-CN" altLang="en-US" sz="2000" dirty="0"/>
              <a:t>目录下采用同样的方法测试</a:t>
            </a:r>
            <a:r>
              <a:rPr lang="en-US" altLang="zh-CN" sz="2000" dirty="0"/>
              <a:t>Nachos</a:t>
            </a:r>
            <a:r>
              <a:rPr lang="zh-CN" altLang="en-US" sz="2000" dirty="0"/>
              <a:t>的相关代码是否正常运行。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可以采用同样的方法测试其它目录中的代码是否正常工作。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41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81D9B-50E5-4166-BCDE-80809C2D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r>
              <a:rPr lang="en-US" altLang="zh-CN" dirty="0"/>
              <a:t>../code/bin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651E8-FD9B-4F97-B509-B3A643B2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../</a:t>
            </a:r>
            <a:r>
              <a:rPr lang="en-US" altLang="zh-CN" sz="2000" dirty="0" smtClean="0"/>
              <a:t>code/bin</a:t>
            </a:r>
            <a:r>
              <a:rPr lang="zh-CN" altLang="en-US" sz="2000" dirty="0" smtClean="0"/>
              <a:t>中有一些工具</a:t>
            </a:r>
            <a:endParaRPr lang="en-US" altLang="zh-CN" sz="2000" dirty="0" smtClean="0"/>
          </a:p>
          <a:p>
            <a:pPr marL="971550" lvl="1"/>
            <a:r>
              <a:rPr lang="zh-CN" altLang="en-US" sz="1800" dirty="0" smtClean="0"/>
              <a:t>如 </a:t>
            </a:r>
            <a:r>
              <a:rPr lang="en-US" altLang="zh-CN" sz="1800" dirty="0" smtClean="0">
                <a:solidFill>
                  <a:srgbClr val="7030A0"/>
                </a:solidFill>
              </a:rPr>
              <a:t>coff2noff.c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This program reads in a COFF format file, and outputs a NOFF format file</a:t>
            </a:r>
            <a:r>
              <a:rPr lang="en-US" altLang="zh-CN" sz="1800" dirty="0" smtClean="0"/>
              <a:t>.  </a:t>
            </a:r>
            <a:r>
              <a:rPr lang="en-US" altLang="zh-CN" sz="1800" dirty="0"/>
              <a:t>The NOFF format is essentially just a simpler version of the COFF file</a:t>
            </a:r>
            <a:r>
              <a:rPr lang="en-US" altLang="zh-CN" sz="1800" dirty="0" smtClean="0"/>
              <a:t>,  </a:t>
            </a:r>
            <a:r>
              <a:rPr lang="en-US" altLang="zh-CN" sz="1800" dirty="0"/>
              <a:t>recording where each segment is in the NOFF file, and where it is </a:t>
            </a:r>
            <a:r>
              <a:rPr lang="en-US" altLang="zh-CN" sz="1800" dirty="0" smtClean="0"/>
              <a:t>to  </a:t>
            </a:r>
            <a:r>
              <a:rPr lang="en-US" altLang="zh-CN" sz="1800" dirty="0"/>
              <a:t>go in the virtual address space.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测试</a:t>
            </a:r>
            <a:r>
              <a:rPr lang="en-US" altLang="zh-CN" sz="2000" dirty="0"/>
              <a:t>../</a:t>
            </a:r>
            <a:r>
              <a:rPr lang="en-US" altLang="zh-CN" sz="2000" dirty="0" smtClean="0"/>
              <a:t>code/bin</a:t>
            </a:r>
            <a:endParaRPr lang="en-US" altLang="zh-CN" sz="2000" dirty="0"/>
          </a:p>
          <a:p>
            <a:pPr lvl="1"/>
            <a:r>
              <a:rPr lang="zh-CN" altLang="en-US" sz="1800" dirty="0" smtClean="0"/>
              <a:t>确保交叉编译器</a:t>
            </a:r>
            <a:r>
              <a:rPr lang="en-US" altLang="zh-CN" sz="1800" dirty="0" smtClean="0"/>
              <a:t>gcc-2.8.1-mips.tar.gz</a:t>
            </a:r>
            <a:r>
              <a:rPr lang="zh-CN" altLang="en-US" sz="1800" dirty="0" smtClean="0"/>
              <a:t>复制到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usr</a:t>
            </a:r>
            <a:r>
              <a:rPr lang="en-US" altLang="zh-CN" sz="1800" dirty="0" smtClean="0"/>
              <a:t>/local</a:t>
            </a:r>
            <a:r>
              <a:rPr lang="zh-CN" altLang="en-US" sz="1800" dirty="0" smtClean="0"/>
              <a:t>目录中并解压；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进入</a:t>
            </a:r>
            <a:r>
              <a:rPr lang="en-US" altLang="zh-CN" sz="1800" dirty="0" smtClean="0"/>
              <a:t>../code/bin</a:t>
            </a:r>
            <a:r>
              <a:rPr lang="zh-CN" altLang="en-US" sz="1800" dirty="0" smtClean="0"/>
              <a:t>，在命令终端中依次运行下述命令</a:t>
            </a:r>
            <a:endParaRPr lang="en-US" altLang="zh-CN" sz="1800" dirty="0" smtClean="0"/>
          </a:p>
          <a:p>
            <a:pPr lvl="2"/>
            <a:r>
              <a:rPr lang="en-US" altLang="zh-CN" sz="1600" dirty="0" smtClean="0"/>
              <a:t>make </a:t>
            </a:r>
            <a:r>
              <a:rPr lang="en-US" altLang="zh-CN" sz="1600" dirty="0"/>
              <a:t>clean</a:t>
            </a:r>
          </a:p>
          <a:p>
            <a:pPr lvl="2"/>
            <a:r>
              <a:rPr lang="en-US" altLang="zh-CN" sz="1600" dirty="0"/>
              <a:t>make</a:t>
            </a:r>
          </a:p>
          <a:p>
            <a:pPr lvl="1"/>
            <a:r>
              <a:rPr lang="zh-CN" altLang="en-US" sz="1800" dirty="0"/>
              <a:t>应该输出下述信息（见下页）</a:t>
            </a:r>
            <a:endParaRPr lang="en-US" altLang="zh-CN" sz="18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301962"/>
      </p:ext>
    </p:extLst>
  </p:cSld>
  <p:clrMapOvr>
    <a:masterClrMapping/>
  </p:clrMapOvr>
</p:sld>
</file>

<file path=ppt/theme/theme1.xml><?xml version="1.0" encoding="utf-8"?>
<a:theme xmlns:a="http://schemas.openxmlformats.org/drawingml/2006/main" name="53cd865050490">
  <a:themeElements>
    <a:clrScheme name="53cd865050490 1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53cd865050490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5050490 1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8PWBG">
  <a:themeElements>
    <a:clrScheme name="A000120150601A08PWBG 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B8650A"/>
      </a:accent1>
      <a:accent2>
        <a:srgbClr val="D37051"/>
      </a:accent2>
      <a:accent3>
        <a:srgbClr val="FFFFFF"/>
      </a:accent3>
      <a:accent4>
        <a:srgbClr val="404040"/>
      </a:accent4>
      <a:accent5>
        <a:srgbClr val="D8B8AA"/>
      </a:accent5>
      <a:accent6>
        <a:srgbClr val="BF6549"/>
      </a:accent6>
      <a:hlink>
        <a:srgbClr val="92D050"/>
      </a:hlink>
      <a:folHlink>
        <a:srgbClr val="AFB2B4"/>
      </a:folHlink>
    </a:clrScheme>
    <a:fontScheme name="A000120150601A08PWBG">
      <a:majorFont>
        <a:latin typeface="华文中宋"/>
        <a:ea typeface="华文中宋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601A08PW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B8650A"/>
        </a:accent1>
        <a:accent2>
          <a:srgbClr val="D37051"/>
        </a:accent2>
        <a:accent3>
          <a:srgbClr val="FFFFFF"/>
        </a:accent3>
        <a:accent4>
          <a:srgbClr val="404040"/>
        </a:accent4>
        <a:accent5>
          <a:srgbClr val="D8B8AA"/>
        </a:accent5>
        <a:accent6>
          <a:srgbClr val="BF6549"/>
        </a:accent6>
        <a:hlink>
          <a:srgbClr val="92D05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50204A05PWBG">
  <a:themeElements>
    <a:clrScheme name="A000120150204A05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FB549"/>
      </a:accent1>
      <a:accent2>
        <a:srgbClr val="ED8E2F"/>
      </a:accent2>
      <a:accent3>
        <a:srgbClr val="B6B6B6"/>
      </a:accent3>
      <a:accent4>
        <a:srgbClr val="DADADA"/>
      </a:accent4>
      <a:accent5>
        <a:srgbClr val="FFD7B1"/>
      </a:accent5>
      <a:accent6>
        <a:srgbClr val="D7802A"/>
      </a:accent6>
      <a:hlink>
        <a:srgbClr val="00B0F0"/>
      </a:hlink>
      <a:folHlink>
        <a:srgbClr val="AFB2B4"/>
      </a:folHlink>
    </a:clrScheme>
    <a:fontScheme name="A000120150204A05PWB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204A05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FFB549"/>
        </a:accent1>
        <a:accent2>
          <a:srgbClr val="ED8E2F"/>
        </a:accent2>
        <a:accent3>
          <a:srgbClr val="B6B6B6"/>
        </a:accent3>
        <a:accent4>
          <a:srgbClr val="DADADA"/>
        </a:accent4>
        <a:accent5>
          <a:srgbClr val="FFD7B1"/>
        </a:accent5>
        <a:accent6>
          <a:srgbClr val="D7802A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7161</TotalTime>
  <Words>673</Words>
  <Application>Microsoft Office PowerPoint</Application>
  <PresentationFormat>全屏显示(4:3)</PresentationFormat>
  <Paragraphs>85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华文中宋</vt:lpstr>
      <vt:lpstr>宋体</vt:lpstr>
      <vt:lpstr>微软雅黑</vt:lpstr>
      <vt:lpstr>幼圆</vt:lpstr>
      <vt:lpstr>Arial</vt:lpstr>
      <vt:lpstr>Arial Black</vt:lpstr>
      <vt:lpstr>Calibri</vt:lpstr>
      <vt:lpstr>Times New Roman</vt:lpstr>
      <vt:lpstr>Wingdings</vt:lpstr>
      <vt:lpstr>Wingdings 2</vt:lpstr>
      <vt:lpstr>53cd865050490</vt:lpstr>
      <vt:lpstr>A000120150601A08PWBG</vt:lpstr>
      <vt:lpstr>A000120150204A05PWBG</vt:lpstr>
      <vt:lpstr>A000120150306A04PWBG</vt:lpstr>
      <vt:lpstr>操作系统课程设计</vt:lpstr>
      <vt:lpstr>系统环境</vt:lpstr>
      <vt:lpstr>操作流程</vt:lpstr>
      <vt:lpstr>移植过程需要对Nachos的修改</vt:lpstr>
      <vt:lpstr>移植过程需要对Nachos的修改</vt:lpstr>
      <vt:lpstr>测试../code/threads中的代码</vt:lpstr>
      <vt:lpstr>Nachos正确运行提示信息</vt:lpstr>
      <vt:lpstr>测试../ code/filesys与../code/userprog中的代码</vt:lpstr>
      <vt:lpstr>测试../code/bin</vt:lpstr>
      <vt:lpstr>测试../code/bin</vt:lpstr>
      <vt:lpstr>测试../code/test</vt:lpstr>
      <vt:lpstr>测试../code/test</vt:lpstr>
      <vt:lpstr>测试生成的Nachos可执行程序noff是否正常运行</vt:lpstr>
      <vt:lpstr>./nachos –x ../test/halt.noff</vt:lpstr>
      <vt:lpstr>./nachos –x ../test/shell.noff</vt:lpstr>
      <vt:lpstr>可能遇到的问题</vt:lpstr>
      <vt:lpstr>Any 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han</cp:lastModifiedBy>
  <cp:revision>1294</cp:revision>
  <dcterms:created xsi:type="dcterms:W3CDTF">2013-01-25T01:44:00Z</dcterms:created>
  <dcterms:modified xsi:type="dcterms:W3CDTF">2022-02-22T08:25:28Z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