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4"/>
  </p:notesMasterIdLst>
  <p:sldIdLst>
    <p:sldId id="256" r:id="rId5"/>
    <p:sldId id="533" r:id="rId6"/>
    <p:sldId id="534" r:id="rId7"/>
    <p:sldId id="535" r:id="rId8"/>
    <p:sldId id="536" r:id="rId9"/>
    <p:sldId id="538" r:id="rId10"/>
    <p:sldId id="546" r:id="rId11"/>
    <p:sldId id="547" r:id="rId12"/>
    <p:sldId id="539" r:id="rId13"/>
    <p:sldId id="537" r:id="rId14"/>
    <p:sldId id="541" r:id="rId15"/>
    <p:sldId id="542" r:id="rId16"/>
    <p:sldId id="550" r:id="rId17"/>
    <p:sldId id="543" r:id="rId18"/>
    <p:sldId id="549" r:id="rId19"/>
    <p:sldId id="548" r:id="rId20"/>
    <p:sldId id="544" r:id="rId21"/>
    <p:sldId id="545" r:id="rId22"/>
    <p:sldId id="433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E2"/>
    <a:srgbClr val="01080B"/>
    <a:srgbClr val="0B6F17"/>
    <a:srgbClr val="EDEEEF"/>
    <a:srgbClr val="677B67"/>
    <a:srgbClr val="4101E1"/>
    <a:srgbClr val="05A3DD"/>
    <a:srgbClr val="0303DF"/>
    <a:srgbClr val="0066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 snapToObjects="1">
      <p:cViewPr varScale="1">
        <p:scale>
          <a:sx n="108" d="100"/>
          <a:sy n="108" d="100"/>
        </p:scale>
        <p:origin x="1704" y="114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charset="0"/>
                <a:ea typeface="宋体" charset="-122"/>
              </a:rPr>
              <a:pPr/>
              <a:t>2022/2/22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charset="0"/>
                <a:ea typeface="宋体" charset="-122"/>
              </a:rPr>
              <a:pPr/>
              <a:t>19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30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/>
              <a:t>单击此处</a:t>
            </a:r>
            <a:br>
              <a:rPr lang="zh-CN" noProof="0"/>
            </a:br>
            <a:r>
              <a:rPr lang="zh-CN" noProof="0"/>
              <a:t>编辑母版标题样式</a:t>
            </a:r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  <a:t>2022/2/22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  <a:t>2022/2/22</a:t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  <a:t>‹#›</a:t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  <a:t>‹#›</a:t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  <a:t>‹#›</a:t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>
                <a:solidFill>
                  <a:srgbClr val="000000"/>
                </a:solidFill>
              </a:rPr>
              <a:t>操作系统课程设计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518271"/>
            <a:ext cx="2625725" cy="728431"/>
          </a:xfrm>
        </p:spPr>
        <p:txBody>
          <a:bodyPr/>
          <a:lstStyle/>
          <a:p>
            <a:r>
              <a:rPr lang="zh-CN" altLang="en-US" sz="2400" dirty="0">
                <a:solidFill>
                  <a:srgbClr val="01080B"/>
                </a:solidFill>
              </a:rPr>
              <a:t>实验</a:t>
            </a:r>
            <a:r>
              <a:rPr lang="en-US" altLang="zh-CN" sz="2400" dirty="0">
                <a:solidFill>
                  <a:srgbClr val="01080B"/>
                </a:solidFill>
              </a:rPr>
              <a:t>1</a:t>
            </a:r>
            <a:r>
              <a:rPr lang="zh-CN" altLang="en-US" sz="2400" dirty="0">
                <a:solidFill>
                  <a:srgbClr val="01080B"/>
                </a:solidFill>
              </a:rPr>
              <a:t>、</a:t>
            </a:r>
            <a:r>
              <a:rPr lang="en-US" altLang="zh-CN" sz="2400" dirty="0">
                <a:solidFill>
                  <a:srgbClr val="01080B"/>
                </a:solidFill>
              </a:rPr>
              <a:t>2 Nachos</a:t>
            </a:r>
            <a:r>
              <a:rPr lang="zh-CN" altLang="en-US" sz="2400" dirty="0">
                <a:solidFill>
                  <a:srgbClr val="01080B"/>
                </a:solidFill>
              </a:rPr>
              <a:t>系统的安装与调试</a:t>
            </a:r>
            <a:endParaRPr lang="zh-CN" altLang="en-US" dirty="0">
              <a:solidFill>
                <a:srgbClr val="01080B"/>
              </a:solidFill>
            </a:endParaRP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 err="1"/>
              <a:t>gdb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略</a:t>
            </a:r>
          </a:p>
        </p:txBody>
      </p:sp>
    </p:spTree>
    <p:extLst>
      <p:ext uri="{BB962C8B-B14F-4D97-AF65-F5344CB8AC3E}">
        <p14:creationId xmlns:p14="http://schemas.microsoft.com/office/powerpoint/2010/main" val="160483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gdb</a:t>
            </a:r>
            <a:r>
              <a:rPr lang="zh-CN" altLang="en-US" dirty="0"/>
              <a:t>跟踪上下文切换的过程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zh-CN" sz="2000" dirty="0"/>
              <a:t>的</a:t>
            </a:r>
            <a:r>
              <a:rPr lang="en-US" altLang="zh-CN" sz="2000" dirty="0">
                <a:solidFill>
                  <a:srgbClr val="C00000"/>
                </a:solidFill>
              </a:rPr>
              <a:t>../threads</a:t>
            </a:r>
            <a:r>
              <a:rPr lang="zh-CN" altLang="zh-CN" sz="2000" dirty="0"/>
              <a:t>目录中的主程序</a:t>
            </a:r>
            <a:r>
              <a:rPr lang="en-US" altLang="zh-CN" sz="2000" dirty="0">
                <a:solidFill>
                  <a:srgbClr val="0016E2"/>
                </a:solidFill>
              </a:rPr>
              <a:t>main.cc</a:t>
            </a:r>
            <a:r>
              <a:rPr lang="zh-CN" altLang="zh-CN" sz="2000" dirty="0"/>
              <a:t>调用了函数</a:t>
            </a:r>
            <a:r>
              <a:rPr lang="en-US" altLang="zh-CN" sz="2000" dirty="0" err="1">
                <a:solidFill>
                  <a:srgbClr val="7030A0"/>
                </a:solidFill>
              </a:rPr>
              <a:t>ThreadTest</a:t>
            </a:r>
            <a:r>
              <a:rPr lang="en-US" altLang="zh-CN" sz="2000" dirty="0">
                <a:solidFill>
                  <a:srgbClr val="7030A0"/>
                </a:solidFill>
              </a:rPr>
              <a:t>()</a:t>
            </a:r>
            <a:r>
              <a:rPr lang="zh-CN" altLang="zh-CN" sz="2000" dirty="0">
                <a:solidFill>
                  <a:srgbClr val="7030A0"/>
                </a:solidFill>
              </a:rPr>
              <a:t>，</a:t>
            </a:r>
            <a:r>
              <a:rPr lang="zh-CN" altLang="zh-CN" sz="2000" dirty="0"/>
              <a:t>代码如下：</a:t>
            </a:r>
            <a:endParaRPr lang="en-US" altLang="zh-CN" sz="2000" dirty="0"/>
          </a:p>
          <a:p>
            <a:pPr marL="514350" lvl="2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ThreadTest</a:t>
            </a:r>
            <a:r>
              <a:rPr lang="en-US" altLang="zh-CN" sz="1800" dirty="0"/>
              <a:t>()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{</a:t>
            </a:r>
            <a:endParaRPr lang="zh-CN" altLang="zh-CN" sz="1800" dirty="0"/>
          </a:p>
          <a:p>
            <a:pPr marL="857250" lvl="3" indent="0">
              <a:buNone/>
            </a:pPr>
            <a:r>
              <a:rPr lang="en-US" altLang="zh-CN" dirty="0"/>
              <a:t>DEBUG(’t’,  "Entering </a:t>
            </a:r>
            <a:r>
              <a:rPr lang="en-US" altLang="zh-CN" dirty="0" err="1"/>
              <a:t>SimpleTest</a:t>
            </a:r>
            <a:r>
              <a:rPr lang="en-US" altLang="zh-CN" dirty="0"/>
              <a:t>");</a:t>
            </a:r>
            <a:endParaRPr lang="zh-CN" altLang="zh-CN" dirty="0"/>
          </a:p>
          <a:p>
            <a:pPr marL="857250" lvl="3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857250" lvl="3" indent="0">
              <a:buNone/>
            </a:pPr>
            <a:r>
              <a:rPr lang="en-US" altLang="zh-CN" dirty="0"/>
              <a:t>Thread *t = new Thread("forked thread");</a:t>
            </a:r>
            <a:endParaRPr lang="zh-CN" altLang="zh-CN" dirty="0"/>
          </a:p>
          <a:p>
            <a:pPr marL="857250" lvl="3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857250" lvl="3" indent="0">
              <a:buNone/>
            </a:pPr>
            <a:r>
              <a:rPr lang="en-US" altLang="zh-CN" dirty="0"/>
              <a:t>t-&gt;Fork(</a:t>
            </a:r>
            <a:r>
              <a:rPr lang="en-US" altLang="zh-CN" dirty="0" err="1"/>
              <a:t>SimpleThread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en-US" altLang="zh-CN" dirty="0"/>
              <a:t>);</a:t>
            </a:r>
            <a:endParaRPr lang="zh-CN" altLang="zh-CN" dirty="0"/>
          </a:p>
          <a:p>
            <a:pPr marL="857250" lvl="3" indent="0">
              <a:buNone/>
            </a:pPr>
            <a:r>
              <a:rPr lang="en-US" altLang="zh-CN" dirty="0" err="1">
                <a:solidFill>
                  <a:srgbClr val="7030A0"/>
                </a:solidFill>
              </a:rPr>
              <a:t>SimpleThread</a:t>
            </a:r>
            <a:r>
              <a:rPr lang="en-US" altLang="zh-CN" dirty="0">
                <a:solidFill>
                  <a:srgbClr val="7030A0"/>
                </a:solidFill>
              </a:rPr>
              <a:t>(0)</a:t>
            </a:r>
            <a:r>
              <a:rPr lang="en-US" altLang="zh-CN" dirty="0"/>
              <a:t>;   //</a:t>
            </a:r>
            <a:r>
              <a:rPr lang="zh-CN" altLang="en-US" dirty="0">
                <a:solidFill>
                  <a:srgbClr val="C00000"/>
                </a:solidFill>
              </a:rPr>
              <a:t>线程“</a:t>
            </a:r>
            <a:r>
              <a:rPr lang="en-US" altLang="zh-CN" dirty="0">
                <a:solidFill>
                  <a:srgbClr val="C00000"/>
                </a:solidFill>
              </a:rPr>
              <a:t>main</a:t>
            </a:r>
            <a:r>
              <a:rPr lang="zh-CN" altLang="en-US" dirty="0">
                <a:solidFill>
                  <a:srgbClr val="C00000"/>
                </a:solidFill>
              </a:rPr>
              <a:t>”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7030A0"/>
                </a:solidFill>
              </a:rPr>
              <a:t>只有该线程不是通过</a:t>
            </a:r>
            <a:r>
              <a:rPr lang="en-US" altLang="zh-CN" dirty="0">
                <a:solidFill>
                  <a:srgbClr val="7030A0"/>
                </a:solidFill>
              </a:rPr>
              <a:t>Fork()</a:t>
            </a:r>
            <a:r>
              <a:rPr lang="zh-CN" altLang="en-US" dirty="0">
                <a:solidFill>
                  <a:srgbClr val="7030A0"/>
                </a:solidFill>
              </a:rPr>
              <a:t>创建的</a:t>
            </a:r>
            <a:endParaRPr lang="zh-CN" altLang="zh-CN" dirty="0">
              <a:solidFill>
                <a:srgbClr val="7030A0"/>
              </a:solidFill>
            </a:endParaRPr>
          </a:p>
          <a:p>
            <a:pPr marL="514350" lvl="2" indent="0">
              <a:buNone/>
            </a:pPr>
            <a:r>
              <a:rPr lang="en-US" altLang="zh-CN" sz="1800" dirty="0" smtClean="0"/>
              <a:t>}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注：关于</a:t>
            </a:r>
            <a:r>
              <a:rPr lang="en-US" altLang="zh-CN" sz="2000" dirty="0" smtClean="0"/>
              <a:t>DEBUG</a:t>
            </a:r>
            <a:r>
              <a:rPr lang="en-US" altLang="zh-CN" sz="2000" dirty="0"/>
              <a:t>(’t’,  "Entering </a:t>
            </a:r>
            <a:r>
              <a:rPr lang="en-US" altLang="zh-CN" sz="2000" dirty="0" err="1"/>
              <a:t>SimpleTest</a:t>
            </a:r>
            <a:r>
              <a:rPr lang="en-US" altLang="zh-CN" sz="2000" dirty="0"/>
              <a:t>");</a:t>
            </a:r>
            <a:endParaRPr lang="zh-CN" altLang="zh-CN" sz="2000" dirty="0"/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Nachos –d t   //</a:t>
            </a:r>
            <a:r>
              <a:rPr lang="zh-CN" altLang="en-US" sz="1800" dirty="0" smtClean="0"/>
              <a:t>输出信息</a:t>
            </a:r>
            <a:r>
              <a:rPr lang="en-US" altLang="zh-CN" sz="1800" dirty="0"/>
              <a:t>"Entering </a:t>
            </a:r>
            <a:r>
              <a:rPr lang="en-US" altLang="zh-CN" sz="1800" dirty="0" err="1"/>
              <a:t>SimpleTest</a:t>
            </a:r>
            <a:r>
              <a:rPr lang="en-US" altLang="zh-CN" sz="1800" dirty="0" smtClean="0"/>
              <a:t>"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函数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SimpleThread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</a:t>
            </a:r>
            <a:r>
              <a:rPr lang="zh-CN" altLang="en-US" sz="2000" dirty="0"/>
              <a:t>的代码见下页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64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gdb</a:t>
            </a:r>
            <a:r>
              <a:rPr lang="zh-CN" altLang="en-US" dirty="0"/>
              <a:t>跟踪上下文切换的过程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函数</a:t>
            </a:r>
            <a:r>
              <a:rPr lang="en-US" altLang="zh-CN" sz="2000" dirty="0" err="1"/>
              <a:t>SimpleThread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</a:t>
            </a:r>
            <a:r>
              <a:rPr lang="zh-CN" altLang="en-US" sz="2000" dirty="0"/>
              <a:t>的</a:t>
            </a:r>
            <a:r>
              <a:rPr lang="zh-CN" altLang="zh-CN" sz="2000" dirty="0"/>
              <a:t>代码如下：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lvl="1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SimpleThread</a:t>
            </a:r>
            <a:r>
              <a:rPr lang="en-US" altLang="zh-CN" sz="1800" dirty="0"/>
              <a:t>(_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which)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{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int num;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for (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 = 0; 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  &lt; 5; 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++) {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("*** thread  %d  looped  %d  times\n", (int) which,  num);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-&gt;</a:t>
            </a:r>
            <a:r>
              <a:rPr lang="en-US" altLang="zh-CN" sz="1800" dirty="0">
                <a:solidFill>
                  <a:srgbClr val="C00000"/>
                </a:solidFill>
              </a:rPr>
              <a:t>Yield();   </a:t>
            </a:r>
            <a:r>
              <a:rPr lang="en-US" altLang="zh-CN" sz="1800" dirty="0"/>
              <a:t>//</a:t>
            </a:r>
            <a:r>
              <a:rPr lang="zh-CN" altLang="en-US" sz="1800" dirty="0"/>
              <a:t>将当前线程放入就绪队列，调度其它就绪线程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}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58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gdb</a:t>
            </a:r>
            <a:r>
              <a:rPr lang="zh-CN" altLang="en-US" dirty="0"/>
              <a:t>跟踪上下文切换的过程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../code/threads/thread.cc</a:t>
            </a:r>
            <a:r>
              <a:rPr lang="zh-CN" altLang="en-US" sz="2000" dirty="0" smtClean="0"/>
              <a:t>中，</a:t>
            </a:r>
            <a:r>
              <a:rPr lang="zh-CN" altLang="zh-CN" sz="2000" dirty="0" smtClean="0"/>
              <a:t>函数</a:t>
            </a:r>
            <a:r>
              <a:rPr lang="en-US" altLang="zh-CN" sz="2000" dirty="0"/>
              <a:t>Thread::Yield 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的</a:t>
            </a:r>
            <a:r>
              <a:rPr lang="zh-CN" altLang="zh-CN" sz="2000" dirty="0"/>
              <a:t>代码如下</a:t>
            </a:r>
            <a:r>
              <a:rPr lang="zh-CN" altLang="zh-CN" sz="2000" dirty="0" smtClean="0"/>
              <a:t>：</a:t>
            </a:r>
            <a:endParaRPr lang="en-US" altLang="zh-CN" sz="2000" dirty="0"/>
          </a:p>
          <a:p>
            <a:pPr marL="285750" lvl="1" indent="0">
              <a:buNone/>
            </a:pPr>
            <a:r>
              <a:rPr lang="en-US" altLang="zh-CN" sz="1800" dirty="0"/>
              <a:t>v</a:t>
            </a:r>
            <a:r>
              <a:rPr lang="en-US" altLang="zh-CN" sz="1800" dirty="0" smtClean="0"/>
              <a:t>oid  Thread</a:t>
            </a:r>
            <a:r>
              <a:rPr lang="en-US" altLang="zh-CN" sz="1800" dirty="0"/>
              <a:t>::Yield </a:t>
            </a:r>
            <a:r>
              <a:rPr lang="en-US" altLang="zh-CN" sz="1800" dirty="0" smtClean="0"/>
              <a:t>()   {    </a:t>
            </a:r>
          </a:p>
          <a:p>
            <a:pPr marL="285750"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Thread </a:t>
            </a:r>
            <a:r>
              <a:rPr lang="en-US" altLang="zh-CN" sz="1800" dirty="0"/>
              <a:t>*</a:t>
            </a:r>
            <a:r>
              <a:rPr lang="en-US" altLang="zh-CN" sz="1800" dirty="0" err="1"/>
              <a:t>nextThread</a:t>
            </a:r>
            <a:r>
              <a:rPr lang="en-US" altLang="zh-CN" sz="1800" dirty="0" smtClean="0"/>
              <a:t>;</a:t>
            </a:r>
          </a:p>
          <a:p>
            <a:pPr marL="285750" lvl="1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</a:rPr>
              <a:t>       </a:t>
            </a:r>
            <a:r>
              <a:rPr lang="en-US" altLang="zh-CN" sz="1800" dirty="0" err="1">
                <a:solidFill>
                  <a:srgbClr val="C00000"/>
                </a:solidFill>
              </a:rPr>
              <a:t>IntStatus</a:t>
            </a: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</a:rPr>
              <a:t>oldLevel</a:t>
            </a:r>
            <a:r>
              <a:rPr lang="en-US" altLang="zh-CN" sz="1800" dirty="0">
                <a:solidFill>
                  <a:srgbClr val="C00000"/>
                </a:solidFill>
              </a:rPr>
              <a:t> = interrupt-&gt;</a:t>
            </a:r>
            <a:r>
              <a:rPr lang="en-US" altLang="zh-CN" sz="1800" dirty="0" err="1">
                <a:solidFill>
                  <a:srgbClr val="C00000"/>
                </a:solidFill>
              </a:rPr>
              <a:t>SetLevel</a:t>
            </a:r>
            <a:r>
              <a:rPr lang="en-US" altLang="zh-CN" sz="1800" dirty="0">
                <a:solidFill>
                  <a:srgbClr val="C00000"/>
                </a:solidFill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</a:rPr>
              <a:t>IntOff</a:t>
            </a:r>
            <a:r>
              <a:rPr lang="en-US" altLang="zh-CN" sz="1800" dirty="0" smtClean="0">
                <a:solidFill>
                  <a:srgbClr val="C00000"/>
                </a:solidFill>
              </a:rPr>
              <a:t>);</a:t>
            </a:r>
          </a:p>
          <a:p>
            <a:pPr marL="285750" lvl="1" indent="0"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/>
              <a:t>ASSERT(this ==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);  </a:t>
            </a:r>
            <a:endParaRPr lang="en-US" altLang="zh-CN" sz="1800" dirty="0" smtClean="0"/>
          </a:p>
          <a:p>
            <a:pPr marL="285750"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en-US" altLang="zh-CN" sz="1800" dirty="0"/>
              <a:t>DEBUG('t', "Yielding thread \"%s\"\n", </a:t>
            </a:r>
            <a:r>
              <a:rPr lang="en-US" altLang="zh-CN" sz="1800" dirty="0" err="1"/>
              <a:t>getName</a:t>
            </a:r>
            <a:r>
              <a:rPr lang="en-US" altLang="zh-CN" sz="1800" dirty="0"/>
              <a:t>()); </a:t>
            </a:r>
            <a:endParaRPr lang="en-US" altLang="zh-CN" sz="1800" dirty="0" smtClean="0"/>
          </a:p>
          <a:p>
            <a:pPr marL="285750"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en-US" altLang="zh-CN" sz="1800" dirty="0" err="1"/>
              <a:t>nextThread</a:t>
            </a:r>
            <a:r>
              <a:rPr lang="en-US" altLang="zh-CN" sz="1800" dirty="0"/>
              <a:t> = scheduler-&gt;</a:t>
            </a:r>
            <a:r>
              <a:rPr lang="en-US" altLang="zh-CN" sz="1800" dirty="0" err="1"/>
              <a:t>FindNextToRun</a:t>
            </a:r>
            <a:r>
              <a:rPr lang="en-US" altLang="zh-CN" sz="1800" dirty="0"/>
              <a:t>();  </a:t>
            </a:r>
            <a:endParaRPr lang="en-US" altLang="zh-CN" sz="1800" dirty="0" smtClean="0"/>
          </a:p>
          <a:p>
            <a:pPr marL="285750"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en-US" altLang="zh-CN" sz="1800" dirty="0"/>
              <a:t>if (</a:t>
            </a:r>
            <a:r>
              <a:rPr lang="en-US" altLang="zh-CN" sz="1800" dirty="0" err="1"/>
              <a:t>nextThread</a:t>
            </a:r>
            <a:r>
              <a:rPr lang="en-US" altLang="zh-CN" sz="1800" dirty="0"/>
              <a:t> != NULL) {	</a:t>
            </a:r>
            <a:endParaRPr lang="en-US" altLang="zh-CN" sz="1800" dirty="0" smtClean="0"/>
          </a:p>
          <a:p>
            <a:pPr marL="285750"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scheduler-</a:t>
            </a:r>
            <a:r>
              <a:rPr lang="en-US" altLang="zh-CN" sz="1800" dirty="0"/>
              <a:t>&gt;</a:t>
            </a:r>
            <a:r>
              <a:rPr lang="en-US" altLang="zh-CN" sz="1800" dirty="0" err="1"/>
              <a:t>ReadyToRun</a:t>
            </a:r>
            <a:r>
              <a:rPr lang="en-US" altLang="zh-CN" sz="1800" dirty="0"/>
              <a:t>(this</a:t>
            </a:r>
            <a:r>
              <a:rPr lang="en-US" altLang="zh-CN" sz="1800" dirty="0" smtClean="0"/>
              <a:t>);</a:t>
            </a:r>
          </a:p>
          <a:p>
            <a:pPr marL="285750"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en-US" altLang="zh-CN" sz="1800" dirty="0"/>
              <a:t>	</a:t>
            </a:r>
            <a:r>
              <a:rPr lang="en-US" altLang="zh-CN" sz="1800" dirty="0" smtClean="0"/>
              <a:t>     scheduler-</a:t>
            </a:r>
            <a:r>
              <a:rPr lang="en-US" altLang="zh-CN" sz="1800" dirty="0"/>
              <a:t>&gt;Run(</a:t>
            </a:r>
            <a:r>
              <a:rPr lang="en-US" altLang="zh-CN" sz="1800" dirty="0" err="1"/>
              <a:t>nextThread</a:t>
            </a:r>
            <a:r>
              <a:rPr lang="en-US" altLang="zh-CN" sz="1800" dirty="0"/>
              <a:t>);   // </a:t>
            </a:r>
            <a:r>
              <a:rPr lang="en-US" altLang="zh-CN" sz="1800" b="1" dirty="0">
                <a:solidFill>
                  <a:srgbClr val="0016E2"/>
                </a:solidFill>
              </a:rPr>
              <a:t>SWITCH(</a:t>
            </a:r>
            <a:r>
              <a:rPr lang="en-US" altLang="zh-CN" sz="1800" b="1" dirty="0" err="1">
                <a:solidFill>
                  <a:srgbClr val="0016E2"/>
                </a:solidFill>
              </a:rPr>
              <a:t>oldThread</a:t>
            </a:r>
            <a:r>
              <a:rPr lang="en-US" altLang="zh-CN" sz="1800" b="1" dirty="0">
                <a:solidFill>
                  <a:srgbClr val="0016E2"/>
                </a:solidFill>
              </a:rPr>
              <a:t>, </a:t>
            </a:r>
            <a:r>
              <a:rPr lang="en-US" altLang="zh-CN" sz="1800" b="1" dirty="0" err="1">
                <a:solidFill>
                  <a:srgbClr val="0016E2"/>
                </a:solidFill>
              </a:rPr>
              <a:t>nextThread</a:t>
            </a:r>
            <a:r>
              <a:rPr lang="en-US" altLang="zh-CN" sz="1800" b="1" dirty="0">
                <a:solidFill>
                  <a:srgbClr val="0016E2"/>
                </a:solidFill>
              </a:rPr>
              <a:t>);</a:t>
            </a:r>
            <a:endParaRPr lang="en-US" altLang="zh-CN" sz="1800" b="1" dirty="0" smtClean="0">
              <a:solidFill>
                <a:srgbClr val="0016E2"/>
              </a:solidFill>
            </a:endParaRPr>
          </a:p>
          <a:p>
            <a:pPr marL="285750" lvl="1" indent="0">
              <a:buNone/>
            </a:pPr>
            <a:r>
              <a:rPr lang="en-US" altLang="zh-CN" sz="1800" dirty="0" smtClean="0"/>
              <a:t>        }</a:t>
            </a:r>
          </a:p>
          <a:p>
            <a:pPr marL="285750" lvl="1" indent="0">
              <a:buNone/>
            </a:pPr>
            <a:r>
              <a:rPr lang="en-US" altLang="zh-CN" sz="1800" dirty="0" smtClean="0">
                <a:solidFill>
                  <a:srgbClr val="C00000"/>
                </a:solidFill>
              </a:rPr>
              <a:t>      (</a:t>
            </a:r>
            <a:r>
              <a:rPr lang="en-US" altLang="zh-CN" sz="1800" dirty="0">
                <a:solidFill>
                  <a:srgbClr val="C00000"/>
                </a:solidFill>
              </a:rPr>
              <a:t>void) interrupt-&gt;</a:t>
            </a:r>
            <a:r>
              <a:rPr lang="en-US" altLang="zh-CN" sz="1800" dirty="0" err="1">
                <a:solidFill>
                  <a:srgbClr val="C00000"/>
                </a:solidFill>
              </a:rPr>
              <a:t>SetLevel</a:t>
            </a:r>
            <a:r>
              <a:rPr lang="en-US" altLang="zh-CN" sz="1800" dirty="0">
                <a:solidFill>
                  <a:srgbClr val="C00000"/>
                </a:solidFill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</a:rPr>
              <a:t>oldLevel</a:t>
            </a:r>
            <a:r>
              <a:rPr lang="en-US" altLang="zh-CN" sz="1800" dirty="0" smtClean="0">
                <a:solidFill>
                  <a:srgbClr val="C00000"/>
                </a:solidFill>
              </a:rPr>
              <a:t>);</a:t>
            </a:r>
          </a:p>
          <a:p>
            <a:pPr marL="285750"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}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66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理解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50881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、理解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的启动与关闭流程</a:t>
            </a:r>
            <a:endParaRPr lang="en-US" altLang="zh-CN" sz="2000" dirty="0" smtClean="0"/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从</a:t>
            </a:r>
            <a:r>
              <a:rPr lang="en-US" altLang="zh-CN" sz="1800" dirty="0" smtClean="0"/>
              <a:t>../threads/main.cc</a:t>
            </a:r>
            <a:r>
              <a:rPr lang="zh-CN" altLang="en-US" sz="1800" dirty="0" smtClean="0"/>
              <a:t>开始，分析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源代码</a:t>
            </a:r>
            <a:endParaRPr lang="en-US" altLang="zh-CN" sz="1800" dirty="0" smtClean="0"/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理解</a:t>
            </a:r>
            <a:r>
              <a:rPr lang="en-US" altLang="zh-CN" sz="1800" dirty="0"/>
              <a:t>Nachos</a:t>
            </a:r>
            <a:r>
              <a:rPr lang="zh-CN" altLang="en-US" sz="1800" dirty="0"/>
              <a:t>的启动与关闭</a:t>
            </a:r>
            <a:r>
              <a:rPr lang="zh-CN" altLang="en-US" sz="1800" dirty="0" smtClean="0"/>
              <a:t>流程</a:t>
            </a:r>
            <a:endParaRPr lang="en-US" altLang="zh-CN" sz="1800" dirty="0" smtClean="0"/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理解一些常用的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启动参数（参见</a:t>
            </a:r>
            <a:r>
              <a:rPr lang="en-US" altLang="zh-CN" sz="1800" dirty="0" smtClean="0"/>
              <a:t>../code/threads/thread.cc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971550" lvl="1">
              <a:buFont typeface="Arial" panose="020B0604020202020204" pitchFamily="34" charset="0"/>
              <a:buChar char="•"/>
            </a:pP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3488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理解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179456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、根据运行结果，理解</a:t>
            </a:r>
            <a:endParaRPr lang="en-US" altLang="zh-CN" sz="2000" dirty="0" smtClean="0"/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Nachos</a:t>
            </a:r>
            <a:r>
              <a:rPr lang="zh-CN" altLang="en-US" sz="1800" dirty="0" smtClean="0"/>
              <a:t>中第一个线程是如何产生的？</a:t>
            </a:r>
            <a:endParaRPr lang="en-US" altLang="zh-CN" sz="1800" dirty="0" smtClean="0"/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Nachos</a:t>
            </a:r>
            <a:r>
              <a:rPr lang="zh-CN" altLang="en-US" sz="1800" dirty="0" smtClean="0"/>
              <a:t>中除第一个线程之外的其它线程是如何创建的？</a:t>
            </a:r>
            <a:endParaRPr lang="en-US" altLang="zh-CN" sz="1800" dirty="0" smtClean="0"/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线程调度的机理与实现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99861D0-C4BA-454E-88AD-CCE732D4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6000" y="3133817"/>
            <a:ext cx="7029450" cy="322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80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理解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利用</a:t>
            </a:r>
            <a:r>
              <a:rPr lang="en-US" altLang="zh-CN" sz="2000" dirty="0" err="1"/>
              <a:t>gdb</a:t>
            </a:r>
            <a:r>
              <a:rPr lang="zh-CN" altLang="zh-CN" sz="2000" dirty="0"/>
              <a:t>工具跟踪</a:t>
            </a:r>
            <a:r>
              <a:rPr lang="en-US" altLang="zh-CN" sz="2000" dirty="0"/>
              <a:t>Nachos</a:t>
            </a:r>
            <a:r>
              <a:rPr lang="zh-CN" altLang="zh-CN" sz="2000" dirty="0"/>
              <a:t>的执行过程以及跟踪上下文切换函数</a:t>
            </a:r>
            <a:r>
              <a:rPr lang="en-US" altLang="zh-CN" sz="2000" dirty="0"/>
              <a:t>SWITCH()</a:t>
            </a:r>
            <a:r>
              <a:rPr lang="zh-CN" altLang="zh-CN" sz="2000" dirty="0"/>
              <a:t>及函数</a:t>
            </a:r>
            <a:r>
              <a:rPr lang="en-US" altLang="zh-CN" sz="2000" dirty="0" err="1"/>
              <a:t>ThreadRoot</a:t>
            </a:r>
            <a:r>
              <a:rPr lang="en-US" altLang="zh-CN" sz="2000" dirty="0"/>
              <a:t>()</a:t>
            </a:r>
            <a:r>
              <a:rPr lang="zh-CN" altLang="zh-CN" sz="2000" dirty="0"/>
              <a:t>的执行过程。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熟悉跟踪过程后，回答下列问题：</a:t>
            </a:r>
            <a:endParaRPr lang="en-US" altLang="zh-CN" sz="2000" dirty="0"/>
          </a:p>
          <a:p>
            <a:pPr lvl="1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）在你所生成的</a:t>
            </a:r>
            <a:r>
              <a:rPr lang="en-US" altLang="zh-CN" sz="1800" dirty="0"/>
              <a:t>Nachos</a:t>
            </a:r>
            <a:r>
              <a:rPr lang="zh-CN" altLang="zh-CN" sz="1800" dirty="0"/>
              <a:t>系统中，下述函数的地址是多少？并说明找到这些函数地址的过程及方法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800" dirty="0" err="1"/>
              <a:t>i</a:t>
            </a:r>
            <a:r>
              <a:rPr lang="en-US" altLang="zh-CN" sz="1800" dirty="0"/>
              <a:t>. </a:t>
            </a:r>
            <a:r>
              <a:rPr lang="en-US" altLang="zh-CN" sz="1800" dirty="0" err="1"/>
              <a:t>InterruptEnable</a:t>
            </a:r>
            <a:r>
              <a:rPr lang="en-US" altLang="zh-CN" sz="1800" dirty="0"/>
              <a:t>()</a:t>
            </a:r>
            <a:endParaRPr lang="zh-CN" altLang="zh-CN" sz="18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800" dirty="0"/>
              <a:t>ii. </a:t>
            </a:r>
            <a:r>
              <a:rPr lang="en-US" altLang="zh-CN" sz="1800" dirty="0" err="1"/>
              <a:t>SimpleThread</a:t>
            </a:r>
            <a:r>
              <a:rPr lang="en-US" altLang="zh-CN" sz="1800" dirty="0"/>
              <a:t>() </a:t>
            </a:r>
            <a:endParaRPr lang="zh-CN" altLang="zh-CN" sz="18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800" dirty="0"/>
              <a:t>iii. </a:t>
            </a:r>
            <a:r>
              <a:rPr lang="en-US" altLang="zh-CN" sz="1800" dirty="0" err="1"/>
              <a:t>ThreadFinish</a:t>
            </a:r>
            <a:r>
              <a:rPr lang="en-US" altLang="zh-CN" sz="1800" dirty="0"/>
              <a:t>()</a:t>
            </a:r>
            <a:endParaRPr lang="zh-CN" altLang="zh-CN" sz="18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800" dirty="0"/>
              <a:t>iv. </a:t>
            </a:r>
            <a:r>
              <a:rPr lang="en-US" altLang="zh-CN" sz="1800" dirty="0" err="1"/>
              <a:t>ThreadRoot</a:t>
            </a:r>
            <a:r>
              <a:rPr lang="en-US" altLang="zh-CN" sz="1800" dirty="0"/>
              <a:t>()</a:t>
            </a:r>
          </a:p>
          <a:p>
            <a:pPr marL="1085850" lvl="1" indent="-285750"/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</a:t>
            </a: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）下述线程对象的地址是多少？并说明找到这些对象地址的过程及方法。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CN" sz="1800" dirty="0" err="1"/>
              <a:t>i</a:t>
            </a:r>
            <a:r>
              <a:rPr lang="en-US" altLang="zh-CN" sz="1800" dirty="0"/>
              <a:t>. the main thread of the Nachos</a:t>
            </a:r>
            <a:endParaRPr lang="zh-CN" altLang="zh-CN" sz="180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CN" sz="1800" dirty="0"/>
              <a:t>ii. the forked thread created by the main thread</a:t>
            </a:r>
            <a:endParaRPr lang="zh-CN" altLang="zh-CN" sz="1800" dirty="0"/>
          </a:p>
          <a:p>
            <a:pPr marL="2000250" lvl="4" indent="-285750">
              <a:buFont typeface="Wingdings" panose="05000000000000000000" pitchFamily="2" charset="2"/>
              <a:buChar char="ü"/>
            </a:pP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4769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理解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熟悉跟踪过程后，回答下列问题：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lvl="1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）当主线程第一次运行</a:t>
            </a:r>
            <a:r>
              <a:rPr lang="en-US" altLang="zh-CN" sz="1800" dirty="0"/>
              <a:t>SWITCH()</a:t>
            </a:r>
            <a:r>
              <a:rPr lang="zh-CN" altLang="zh-CN" sz="1800" dirty="0"/>
              <a:t>函数，执行到函数</a:t>
            </a:r>
            <a:r>
              <a:rPr lang="en-US" altLang="zh-CN" sz="1800" dirty="0"/>
              <a:t>SWITCH()</a:t>
            </a:r>
            <a:r>
              <a:rPr lang="zh-CN" altLang="zh-CN" sz="1800" dirty="0"/>
              <a:t>的最后一条指令</a:t>
            </a:r>
            <a:r>
              <a:rPr lang="en-US" altLang="zh-CN" sz="1800" dirty="0"/>
              <a:t>ret</a:t>
            </a:r>
            <a:r>
              <a:rPr lang="zh-CN" altLang="zh-CN" sz="1800" dirty="0"/>
              <a:t>时，</a:t>
            </a:r>
            <a:r>
              <a:rPr lang="en-US" altLang="zh-CN" sz="1800" dirty="0"/>
              <a:t>CPU</a:t>
            </a:r>
            <a:r>
              <a:rPr lang="zh-CN" altLang="zh-CN" sz="1800" dirty="0"/>
              <a:t>返回的地址是多少？ 该地址对应程序的什么位置？</a:t>
            </a:r>
            <a:endParaRPr lang="en-US" altLang="zh-CN" sz="1800" dirty="0"/>
          </a:p>
          <a:p>
            <a:pPr marL="285750" lvl="1" indent="0">
              <a:buNone/>
            </a:pPr>
            <a:endParaRPr lang="en-US" altLang="zh-CN" sz="1800" dirty="0"/>
          </a:p>
          <a:p>
            <a:pPr marL="285750" lvl="1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）当调用</a:t>
            </a:r>
            <a:r>
              <a:rPr lang="en-US" altLang="zh-CN" sz="1800" dirty="0"/>
              <a:t>Fork()</a:t>
            </a:r>
            <a:r>
              <a:rPr lang="zh-CN" altLang="zh-CN" sz="1800" dirty="0"/>
              <a:t>新建的线程首次运行</a:t>
            </a:r>
            <a:r>
              <a:rPr lang="en-US" altLang="zh-CN" sz="1800" dirty="0"/>
              <a:t>SWITCH()</a:t>
            </a:r>
            <a:r>
              <a:rPr lang="zh-CN" altLang="zh-CN" sz="1800" dirty="0"/>
              <a:t>函数时，当执行到函数</a:t>
            </a:r>
            <a:r>
              <a:rPr lang="en-US" altLang="zh-CN" sz="1800" dirty="0"/>
              <a:t>SWITCH()</a:t>
            </a:r>
            <a:r>
              <a:rPr lang="zh-CN" altLang="zh-CN" sz="1800" dirty="0"/>
              <a:t>的最后一条指令</a:t>
            </a:r>
            <a:r>
              <a:rPr lang="en-US" altLang="zh-CN" sz="1800" dirty="0"/>
              <a:t>ret</a:t>
            </a:r>
            <a:r>
              <a:rPr lang="zh-CN" altLang="zh-CN" sz="1800" dirty="0"/>
              <a:t>时，</a:t>
            </a:r>
            <a:r>
              <a:rPr lang="en-US" altLang="zh-CN" sz="1800" dirty="0"/>
              <a:t>CPU</a:t>
            </a:r>
            <a:r>
              <a:rPr lang="zh-CN" altLang="zh-CN" sz="1800" dirty="0"/>
              <a:t>返回的地址是多少？ 该地址对应程序的什么位置？</a:t>
            </a:r>
          </a:p>
          <a:p>
            <a:pPr marL="285750" lvl="1" indent="0">
              <a:buNone/>
            </a:pPr>
            <a:endParaRPr lang="zh-CN" altLang="zh-CN" sz="1800" dirty="0"/>
          </a:p>
          <a:p>
            <a:pPr marL="1085850" lvl="1" indent="-285750"/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</a:t>
            </a: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04180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实验二 </a:t>
            </a:r>
            <a:r>
              <a:rPr lang="x-none" altLang="zh-CN" dirty="0"/>
              <a:t>Nachos的Makefiles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目的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熟悉</a:t>
            </a:r>
            <a:r>
              <a:rPr lang="en-US" altLang="zh-CN" sz="1800" dirty="0" err="1"/>
              <a:t>Makefile</a:t>
            </a:r>
            <a:r>
              <a:rPr lang="zh-CN" altLang="en-US" sz="1800" dirty="0"/>
              <a:t>的使用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理解</a:t>
            </a:r>
            <a:r>
              <a:rPr lang="en-US" altLang="zh-CN" sz="1800" dirty="0"/>
              <a:t>Nachos</a:t>
            </a:r>
            <a:r>
              <a:rPr lang="zh-CN" altLang="en-US" sz="1800" dirty="0"/>
              <a:t>中</a:t>
            </a:r>
            <a:r>
              <a:rPr lang="en-US" altLang="zh-CN" sz="1800" dirty="0" err="1"/>
              <a:t>Makefile</a:t>
            </a:r>
            <a:r>
              <a:rPr lang="zh-CN" altLang="en-US" sz="1800" dirty="0"/>
              <a:t>的使用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任务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将实验三需要修改的文件，及涉及到的文件复制到工作目录</a:t>
            </a:r>
            <a:r>
              <a:rPr lang="en-US" altLang="zh-CN" sz="1800" dirty="0"/>
              <a:t>../lab3</a:t>
            </a:r>
            <a:r>
              <a:rPr lang="zh-CN" altLang="en-US" sz="1800" dirty="0"/>
              <a:t>中，以在</a:t>
            </a:r>
            <a:r>
              <a:rPr lang="en-US" altLang="zh-CN" sz="1800" dirty="0"/>
              <a:t>../lab3</a:t>
            </a:r>
            <a:r>
              <a:rPr lang="zh-CN" altLang="en-US" sz="1800" dirty="0"/>
              <a:t>中完成该实验；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将实验</a:t>
            </a:r>
            <a:r>
              <a:rPr lang="en-US" altLang="zh-CN" sz="1800" dirty="0"/>
              <a:t>4</a:t>
            </a:r>
            <a:r>
              <a:rPr lang="zh-CN" altLang="en-US" sz="1800" dirty="0"/>
              <a:t>、</a:t>
            </a:r>
            <a:r>
              <a:rPr lang="en-US" altLang="zh-CN" sz="1800" dirty="0"/>
              <a:t>5</a:t>
            </a:r>
            <a:r>
              <a:rPr lang="zh-CN" altLang="en-US" sz="1800" dirty="0"/>
              <a:t>需要修改的文件，及涉及到的文件复制到工作目录</a:t>
            </a:r>
            <a:r>
              <a:rPr lang="en-US" altLang="zh-CN" sz="1800" dirty="0"/>
              <a:t>../lab5</a:t>
            </a:r>
            <a:r>
              <a:rPr lang="zh-CN" altLang="en-US" sz="1800" dirty="0"/>
              <a:t>中，以在</a:t>
            </a:r>
            <a:r>
              <a:rPr lang="en-US" altLang="zh-CN" sz="1800" dirty="0"/>
              <a:t>../lab5</a:t>
            </a:r>
            <a:r>
              <a:rPr lang="zh-CN" altLang="en-US" sz="1800" dirty="0"/>
              <a:t>中完成该实验；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将实验</a:t>
            </a:r>
            <a:r>
              <a:rPr lang="en-US" altLang="zh-CN" sz="1800" dirty="0"/>
              <a:t>6</a:t>
            </a:r>
            <a:r>
              <a:rPr lang="zh-CN" altLang="en-US" sz="1800" dirty="0"/>
              <a:t>、</a:t>
            </a:r>
            <a:r>
              <a:rPr lang="en-US" altLang="zh-CN" sz="1800" dirty="0"/>
              <a:t>7</a:t>
            </a:r>
            <a:r>
              <a:rPr lang="zh-CN" altLang="en-US" sz="1800" dirty="0"/>
              <a:t>、</a:t>
            </a:r>
            <a:r>
              <a:rPr lang="en-US" altLang="zh-CN" sz="1800" dirty="0"/>
              <a:t>8</a:t>
            </a:r>
            <a:r>
              <a:rPr lang="zh-CN" altLang="en-US" sz="1800" dirty="0"/>
              <a:t>需要修改的文件，及涉及到的文件复制到工作目录</a:t>
            </a:r>
            <a:r>
              <a:rPr lang="en-US" altLang="zh-CN" sz="1800" dirty="0"/>
              <a:t>../lab7-8</a:t>
            </a:r>
            <a:r>
              <a:rPr lang="zh-CN" altLang="en-US" sz="1800" dirty="0"/>
              <a:t>中，以在</a:t>
            </a:r>
            <a:r>
              <a:rPr lang="en-US" altLang="zh-CN" sz="1800" dirty="0"/>
              <a:t>../lab7-8</a:t>
            </a:r>
            <a:r>
              <a:rPr lang="zh-CN" altLang="en-US" sz="1800" dirty="0"/>
              <a:t>中完成该实验；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9870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  <a:pPr algn="r"/>
              <a:t>19</a:t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125538" y="1571626"/>
            <a:ext cx="7327900" cy="823232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03134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实验一 </a:t>
            </a:r>
            <a:r>
              <a:rPr lang="x-none" altLang="zh-CN" dirty="0"/>
              <a:t>Nachos系统的安装与调试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实验目的</a:t>
            </a:r>
            <a:endParaRPr lang="en-US" altLang="zh-CN" sz="2000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7030A0"/>
                </a:solidFill>
              </a:rPr>
              <a:t>正确</a:t>
            </a:r>
            <a:r>
              <a:rPr lang="zh-CN" altLang="zh-CN" sz="1800" dirty="0" smtClean="0">
                <a:solidFill>
                  <a:srgbClr val="7030A0"/>
                </a:solidFill>
              </a:rPr>
              <a:t>安装</a:t>
            </a:r>
            <a:r>
              <a:rPr lang="zh-CN" altLang="en-US" sz="1800" dirty="0" smtClean="0">
                <a:solidFill>
                  <a:srgbClr val="7030A0"/>
                </a:solidFill>
              </a:rPr>
              <a:t>、</a:t>
            </a:r>
            <a:r>
              <a:rPr lang="zh-CN" altLang="zh-CN" sz="1800" dirty="0" smtClean="0">
                <a:solidFill>
                  <a:srgbClr val="7030A0"/>
                </a:solidFill>
              </a:rPr>
              <a:t>编译</a:t>
            </a:r>
            <a:r>
              <a:rPr lang="zh-CN" altLang="en-US" sz="1800" dirty="0" smtClean="0">
                <a:solidFill>
                  <a:srgbClr val="7030A0"/>
                </a:solidFill>
              </a:rPr>
              <a:t>、测试</a:t>
            </a:r>
            <a:r>
              <a:rPr lang="en-US" altLang="zh-CN" sz="1800" dirty="0" smtClean="0"/>
              <a:t>Nachos</a:t>
            </a:r>
            <a:r>
              <a:rPr lang="zh-CN" altLang="zh-CN" sz="1800" dirty="0"/>
              <a:t>系统，理解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系统的</a:t>
            </a:r>
            <a:r>
              <a:rPr lang="zh-CN" altLang="zh-CN" sz="1800" dirty="0">
                <a:solidFill>
                  <a:srgbClr val="7030A0"/>
                </a:solidFill>
              </a:rPr>
              <a:t>组织</a:t>
            </a:r>
            <a:r>
              <a:rPr lang="zh-CN" altLang="zh-CN" sz="1800" dirty="0" smtClean="0">
                <a:solidFill>
                  <a:srgbClr val="7030A0"/>
                </a:solidFill>
              </a:rPr>
              <a:t>结构</a:t>
            </a:r>
            <a:r>
              <a:rPr lang="zh-CN" altLang="zh-CN" sz="1800" dirty="0" smtClean="0"/>
              <a:t>；</a:t>
            </a:r>
            <a:endParaRPr lang="zh-CN" altLang="zh-CN" sz="1800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1800" dirty="0" smtClean="0">
                <a:solidFill>
                  <a:srgbClr val="7030A0"/>
                </a:solidFill>
              </a:rPr>
              <a:t>安装</a:t>
            </a:r>
            <a:r>
              <a:rPr lang="zh-CN" altLang="en-US" sz="1800" dirty="0" smtClean="0">
                <a:solidFill>
                  <a:srgbClr val="7030A0"/>
                </a:solidFill>
              </a:rPr>
              <a:t>、</a:t>
            </a:r>
            <a:r>
              <a:rPr lang="zh-CN" altLang="zh-CN" sz="1800" dirty="0" smtClean="0">
                <a:solidFill>
                  <a:srgbClr val="7030A0"/>
                </a:solidFill>
              </a:rPr>
              <a:t>测试</a:t>
            </a:r>
            <a:r>
              <a:rPr lang="en-US" altLang="zh-CN" sz="1800" dirty="0" err="1"/>
              <a:t>gcc</a:t>
            </a:r>
            <a:r>
              <a:rPr lang="en-US" altLang="zh-CN" sz="1800" dirty="0"/>
              <a:t> MIPS</a:t>
            </a:r>
            <a:r>
              <a:rPr lang="zh-CN" altLang="zh-CN" sz="1800" dirty="0"/>
              <a:t>交叉编译器</a:t>
            </a:r>
            <a:r>
              <a:rPr lang="zh-CN" altLang="zh-CN" sz="1800" dirty="0" smtClean="0"/>
              <a:t>；</a:t>
            </a:r>
            <a:endParaRPr lang="en-US" altLang="zh-CN" sz="18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熟悉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启动时一些常用的参数</a:t>
            </a:r>
            <a:endParaRPr lang="zh-CN" altLang="zh-CN" sz="1800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1800" dirty="0"/>
              <a:t>掌握利用</a:t>
            </a:r>
            <a:r>
              <a:rPr lang="en-US" altLang="zh-CN" sz="1800" dirty="0"/>
              <a:t>Linux</a:t>
            </a:r>
            <a:r>
              <a:rPr lang="zh-CN" altLang="zh-CN" sz="1800" dirty="0"/>
              <a:t>调试工具</a:t>
            </a:r>
            <a:r>
              <a:rPr lang="en-US" altLang="zh-CN" sz="1800" dirty="0">
                <a:solidFill>
                  <a:srgbClr val="7030A0"/>
                </a:solidFill>
              </a:rPr>
              <a:t>GDB</a:t>
            </a:r>
            <a:r>
              <a:rPr lang="zh-CN" altLang="zh-CN" sz="1800" dirty="0"/>
              <a:t>调试跟踪</a:t>
            </a:r>
            <a:r>
              <a:rPr lang="en-US" altLang="zh-CN" sz="1800" dirty="0"/>
              <a:t>Nachos</a:t>
            </a:r>
            <a:r>
              <a:rPr lang="zh-CN" altLang="zh-CN" sz="1800" dirty="0"/>
              <a:t>的</a:t>
            </a:r>
            <a:r>
              <a:rPr lang="zh-CN" altLang="zh-CN" sz="1800" dirty="0">
                <a:solidFill>
                  <a:srgbClr val="7030A0"/>
                </a:solidFill>
              </a:rPr>
              <a:t>执行过程</a:t>
            </a:r>
            <a:r>
              <a:rPr lang="zh-CN" altLang="zh-CN" sz="1800" dirty="0"/>
              <a:t>；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阅读</a:t>
            </a:r>
            <a:r>
              <a:rPr lang="en-US" altLang="zh-CN" sz="1800" dirty="0"/>
              <a:t>Nachos</a:t>
            </a:r>
            <a:r>
              <a:rPr lang="zh-CN" altLang="zh-CN" sz="1800" dirty="0"/>
              <a:t>的相关</a:t>
            </a:r>
            <a:r>
              <a:rPr lang="zh-CN" altLang="zh-CN" sz="1800" dirty="0" smtClean="0"/>
              <a:t>源代码</a:t>
            </a:r>
            <a:endParaRPr lang="en-US" altLang="zh-CN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1600" dirty="0" smtClean="0"/>
              <a:t>理解</a:t>
            </a:r>
            <a:r>
              <a:rPr lang="en-US" altLang="zh-CN" sz="1600" dirty="0" smtClean="0">
                <a:solidFill>
                  <a:srgbClr val="7030A0"/>
                </a:solidFill>
              </a:rPr>
              <a:t>Nachos</a:t>
            </a:r>
            <a:r>
              <a:rPr lang="zh-CN" altLang="zh-CN" sz="1600" dirty="0" smtClean="0"/>
              <a:t>的</a:t>
            </a:r>
            <a:r>
              <a:rPr lang="zh-CN" altLang="en-US" sz="1600" dirty="0" smtClean="0"/>
              <a:t>启动、关机过程</a:t>
            </a:r>
            <a:endParaRPr lang="en-US" altLang="zh-CN" sz="16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了解</a:t>
            </a:r>
            <a:r>
              <a:rPr lang="en-US" altLang="zh-CN" sz="1600" dirty="0" smtClean="0"/>
              <a:t>Nachos</a:t>
            </a:r>
            <a:r>
              <a:rPr lang="zh-CN" altLang="en-US" sz="1600" dirty="0" smtClean="0"/>
              <a:t>的第一个线程的产生</a:t>
            </a:r>
            <a:r>
              <a:rPr lang="zh-CN" altLang="en-US" sz="1600" dirty="0" smtClean="0"/>
              <a:t>方法</a:t>
            </a:r>
            <a:r>
              <a:rPr lang="zh-CN" altLang="en-US" sz="1600" dirty="0"/>
              <a:t>、</a:t>
            </a:r>
            <a:r>
              <a:rPr lang="zh-CN" altLang="en-US" sz="1600" dirty="0" smtClean="0"/>
              <a:t>后续</a:t>
            </a:r>
            <a:r>
              <a:rPr lang="zh-CN" altLang="en-US" sz="1600" dirty="0" smtClean="0"/>
              <a:t>线程</a:t>
            </a:r>
            <a:r>
              <a:rPr lang="zh-CN" altLang="en-US" sz="1600" dirty="0"/>
              <a:t>的创建方法，</a:t>
            </a:r>
            <a:r>
              <a:rPr lang="zh-CN" altLang="en-US" sz="1600" dirty="0" smtClean="0"/>
              <a:t>以及</a:t>
            </a:r>
            <a:r>
              <a:rPr lang="en-US" altLang="zh-CN" sz="1600" dirty="0" err="1" smtClean="0"/>
              <a:t>ideler</a:t>
            </a:r>
            <a:r>
              <a:rPr lang="zh-CN" altLang="zh-CN" sz="1600" dirty="0"/>
              <a:t>进程的创建与使用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进而了解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Windows</a:t>
            </a:r>
            <a:r>
              <a:rPr lang="zh-CN" altLang="en-US" sz="1400" dirty="0" smtClean="0"/>
              <a:t>等实际操作系统中第一个进程的产生</a:t>
            </a:r>
            <a:r>
              <a:rPr lang="zh-CN" altLang="en-US" sz="1400" dirty="0" smtClean="0"/>
              <a:t>过程，以及</a:t>
            </a:r>
            <a:r>
              <a:rPr lang="en-US" altLang="zh-CN" sz="1400" dirty="0" smtClean="0"/>
              <a:t>idler</a:t>
            </a:r>
            <a:r>
              <a:rPr lang="zh-CN" altLang="en-US" sz="1400" dirty="0" smtClean="0"/>
              <a:t>进程的创建与作用；</a:t>
            </a:r>
            <a:endParaRPr lang="en-US" altLang="zh-CN" sz="14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结合</a:t>
            </a:r>
            <a:r>
              <a:rPr lang="en-US" altLang="zh-CN" sz="1600" dirty="0" smtClean="0"/>
              <a:t>Nachos</a:t>
            </a:r>
            <a:r>
              <a:rPr lang="zh-CN" altLang="en-US" sz="1600" dirty="0" smtClean="0"/>
              <a:t>的测试结果，理解</a:t>
            </a:r>
            <a:r>
              <a:rPr lang="en-US" altLang="zh-CN" sz="1600" dirty="0" smtClean="0"/>
              <a:t>Nachos</a:t>
            </a:r>
            <a:r>
              <a:rPr lang="zh-CN" altLang="en-US" sz="1600" dirty="0" smtClean="0"/>
              <a:t>的线程调度方法；</a:t>
            </a:r>
            <a:endParaRPr lang="en-US" altLang="zh-CN" sz="16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结合定时器</a:t>
            </a:r>
            <a:r>
              <a:rPr lang="en-US" altLang="zh-CN" sz="1600" dirty="0" smtClean="0"/>
              <a:t>Timer</a:t>
            </a:r>
            <a:r>
              <a:rPr lang="zh-CN" altLang="en-US" sz="1600" dirty="0" smtClean="0"/>
              <a:t>，理解</a:t>
            </a:r>
            <a:r>
              <a:rPr lang="en-US" altLang="zh-CN" sz="1600" dirty="0" smtClean="0"/>
              <a:t>RR</a:t>
            </a:r>
            <a:r>
              <a:rPr lang="zh-CN" altLang="en-US" sz="1600" dirty="0" smtClean="0"/>
              <a:t>调度算法的实现；</a:t>
            </a:r>
            <a:endParaRPr lang="en-US" altLang="zh-CN" sz="16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1600" dirty="0"/>
              <a:t>通过跟踪</a:t>
            </a:r>
            <a:r>
              <a:rPr lang="en-US" altLang="zh-CN" sz="1600" dirty="0"/>
              <a:t>Nachos</a:t>
            </a:r>
            <a:r>
              <a:rPr lang="zh-CN" altLang="zh-CN" sz="1600" dirty="0"/>
              <a:t>的</a:t>
            </a:r>
            <a:r>
              <a:rPr lang="en-US" altLang="zh-CN" sz="1600" dirty="0"/>
              <a:t>C++</a:t>
            </a:r>
            <a:r>
              <a:rPr lang="zh-CN" altLang="zh-CN" sz="1600" dirty="0"/>
              <a:t>程序</a:t>
            </a:r>
            <a:r>
              <a:rPr lang="zh-CN" altLang="en-US" sz="1600" dirty="0"/>
              <a:t>，以及</a:t>
            </a:r>
            <a:r>
              <a:rPr lang="zh-CN" altLang="en-US" sz="1600" dirty="0">
                <a:solidFill>
                  <a:srgbClr val="7030A0"/>
                </a:solidFill>
              </a:rPr>
              <a:t>上下文切换</a:t>
            </a:r>
            <a:r>
              <a:rPr lang="zh-CN" altLang="en-US" sz="1600" dirty="0"/>
              <a:t>部分的</a:t>
            </a:r>
            <a:r>
              <a:rPr lang="zh-CN" altLang="zh-CN" sz="1600" dirty="0"/>
              <a:t>汇编代码，理解</a:t>
            </a:r>
            <a:r>
              <a:rPr lang="en-US" altLang="zh-CN" sz="1600" dirty="0"/>
              <a:t>Nachos</a:t>
            </a:r>
            <a:r>
              <a:rPr lang="zh-CN" altLang="zh-CN" sz="1600" dirty="0"/>
              <a:t>中线程上下文切换的过程</a:t>
            </a:r>
            <a:r>
              <a:rPr lang="zh-CN" altLang="zh-CN" sz="1600" dirty="0" smtClean="0"/>
              <a:t>。</a:t>
            </a:r>
            <a:r>
              <a:rPr lang="zh-CN" altLang="en-US" sz="1600" dirty="0" smtClean="0"/>
              <a:t>（可以通过</a:t>
            </a:r>
            <a:r>
              <a:rPr lang="en-US" altLang="zh-CN" sz="1600" dirty="0" smtClean="0"/>
              <a:t>GDB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理解启动时相关参数的含义</a:t>
            </a:r>
            <a:endParaRPr lang="zh-CN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399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实验一 </a:t>
            </a:r>
            <a:r>
              <a:rPr lang="x-none" altLang="zh-CN" dirty="0"/>
              <a:t>Nachos系统的安装与调试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实验任务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 Install the LINUX operating system (optional)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1800" dirty="0"/>
              <a:t> 假设已安装</a:t>
            </a:r>
            <a:r>
              <a:rPr lang="en-US" altLang="zh-CN" sz="1800" dirty="0"/>
              <a:t>32</a:t>
            </a:r>
            <a:r>
              <a:rPr lang="zh-CN" altLang="en-US" sz="1800" dirty="0"/>
              <a:t>位</a:t>
            </a:r>
            <a:r>
              <a:rPr lang="en-US" altLang="zh-CN" sz="1800" dirty="0"/>
              <a:t>Linux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 Install the </a:t>
            </a:r>
            <a:r>
              <a:rPr lang="en-US" altLang="zh-CN" dirty="0">
                <a:solidFill>
                  <a:srgbClr val="7030A0"/>
                </a:solidFill>
              </a:rPr>
              <a:t>Nachos</a:t>
            </a:r>
            <a:r>
              <a:rPr lang="en-US" altLang="zh-CN" dirty="0"/>
              <a:t> system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 Install </a:t>
            </a:r>
            <a:r>
              <a:rPr lang="en-US" altLang="zh-CN" dirty="0" err="1">
                <a:solidFill>
                  <a:srgbClr val="7030A0"/>
                </a:solidFill>
              </a:rPr>
              <a:t>gcc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mips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/>
              <a:t>cross compiler </a:t>
            </a:r>
            <a:endParaRPr lang="zh-CN" altLang="zh-CN" sz="1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 Compile and test the Nachos system installed </a:t>
            </a:r>
            <a:endParaRPr lang="zh-CN" altLang="zh-CN" sz="1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 Exercise with </a:t>
            </a:r>
            <a:r>
              <a:rPr lang="en-US" altLang="zh-CN" dirty="0" err="1"/>
              <a:t>gdb</a:t>
            </a:r>
            <a:r>
              <a:rPr lang="en-US" altLang="zh-CN" dirty="0"/>
              <a:t> </a:t>
            </a:r>
            <a:endParaRPr lang="zh-CN" altLang="zh-CN" sz="1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7030A0"/>
                </a:solidFill>
              </a:rPr>
              <a:t>Context</a:t>
            </a:r>
            <a:r>
              <a:rPr lang="en-US" altLang="zh-CN" dirty="0"/>
              <a:t> switch in Nachos</a:t>
            </a:r>
            <a:endParaRPr lang="zh-CN" altLang="zh-CN" sz="1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887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Nachos</a:t>
            </a:r>
            <a:r>
              <a:rPr lang="zh-CN" altLang="en-US" dirty="0"/>
              <a:t>及交叉编译器</a:t>
            </a:r>
            <a:endParaRPr lang="en-US" altLang="zh-CN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930195"/>
            <a:ext cx="8080375" cy="564589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安装</a:t>
            </a:r>
            <a:r>
              <a:rPr lang="en-US" altLang="zh-CN" sz="1800" dirty="0"/>
              <a:t>Nachos</a:t>
            </a:r>
            <a:r>
              <a:rPr lang="zh-CN" altLang="en-US" sz="1800" dirty="0"/>
              <a:t>及交叉编译器</a:t>
            </a:r>
            <a:endParaRPr lang="en-US" altLang="zh-CN" sz="1800" dirty="0"/>
          </a:p>
          <a:p>
            <a:pPr marL="971550" lvl="1">
              <a:lnSpc>
                <a:spcPct val="120000"/>
              </a:lnSpc>
            </a:pPr>
            <a:r>
              <a:rPr lang="zh-CN" altLang="en-US" sz="1600" dirty="0"/>
              <a:t>复制</a:t>
            </a:r>
            <a:r>
              <a:rPr lang="en-US" altLang="zh-CN" sz="1600" dirty="0"/>
              <a:t>nachos-3.4.tar.gz</a:t>
            </a:r>
            <a:r>
              <a:rPr lang="zh-CN" altLang="en-US" sz="1600" dirty="0"/>
              <a:t>到自己喜欢的目录中，如：</a:t>
            </a:r>
            <a:r>
              <a:rPr lang="en-US" altLang="zh-CN" sz="1600" dirty="0"/>
              <a:t>home/nachos</a:t>
            </a:r>
          </a:p>
          <a:p>
            <a:pPr marL="971550" lvl="1">
              <a:lnSpc>
                <a:spcPct val="120000"/>
              </a:lnSpc>
            </a:pPr>
            <a:r>
              <a:rPr lang="zh-CN" altLang="en-US" sz="1600" dirty="0"/>
              <a:t>进入该目录</a:t>
            </a:r>
            <a:endParaRPr lang="en-US" altLang="zh-CN" sz="1600" dirty="0"/>
          </a:p>
          <a:p>
            <a:pPr marL="971550" lvl="1">
              <a:lnSpc>
                <a:spcPct val="120000"/>
              </a:lnSpc>
            </a:pPr>
            <a:r>
              <a:rPr lang="zh-CN" altLang="en-US" sz="1600" dirty="0"/>
              <a:t>在命令终端上利用</a:t>
            </a:r>
            <a:r>
              <a:rPr lang="en" altLang="zh-CN" sz="1600" dirty="0"/>
              <a:t>tar </a:t>
            </a:r>
            <a:r>
              <a:rPr lang="en-US" altLang="zh-CN" sz="1600" dirty="0"/>
              <a:t>–</a:t>
            </a:r>
            <a:r>
              <a:rPr lang="en" altLang="zh-CN" sz="1600" dirty="0"/>
              <a:t>xzvf </a:t>
            </a:r>
            <a:r>
              <a:rPr lang="en-US" altLang="zh-CN" sz="1600" dirty="0"/>
              <a:t>nachos-3.4.tar.gz</a:t>
            </a:r>
            <a:r>
              <a:rPr lang="zh-CN" altLang="en-US" sz="1600" dirty="0"/>
              <a:t>，或基于图形界面在当前目录下解压</a:t>
            </a:r>
            <a:r>
              <a:rPr lang="en-US" altLang="zh-CN" sz="1600" dirty="0"/>
              <a:t>nachos-3.4.tar.gz</a:t>
            </a:r>
          </a:p>
          <a:p>
            <a:pPr marL="971550" lvl="1">
              <a:lnSpc>
                <a:spcPct val="120000"/>
              </a:lnSpc>
            </a:pPr>
            <a:r>
              <a:rPr lang="zh-CN" altLang="en-US" sz="1600" dirty="0"/>
              <a:t>进入</a:t>
            </a:r>
            <a:r>
              <a:rPr lang="en-US" altLang="zh-CN" sz="1600" dirty="0"/>
              <a:t>root</a:t>
            </a:r>
            <a:r>
              <a:rPr lang="zh-CN" altLang="en-US" sz="1600" dirty="0"/>
              <a:t>账户，将</a:t>
            </a:r>
            <a:r>
              <a:rPr lang="en-US" altLang="zh-CN" sz="1600" dirty="0"/>
              <a:t>gcc-2.8.1-mips.tar.gz</a:t>
            </a:r>
            <a:r>
              <a:rPr lang="zh-CN" altLang="en-US" sz="1600" dirty="0"/>
              <a:t>复制到 </a:t>
            </a:r>
            <a:r>
              <a:rPr lang="en-US" altLang="zh-CN" sz="1600" dirty="0">
                <a:solidFill>
                  <a:srgbClr val="C00000"/>
                </a:solidFill>
              </a:rPr>
              <a:t>/</a:t>
            </a:r>
            <a:r>
              <a:rPr lang="en-US" altLang="zh-CN" sz="1600" dirty="0" err="1">
                <a:solidFill>
                  <a:srgbClr val="C00000"/>
                </a:solidFill>
              </a:rPr>
              <a:t>usr</a:t>
            </a:r>
            <a:r>
              <a:rPr lang="en-US" altLang="zh-CN" sz="1600" dirty="0">
                <a:solidFill>
                  <a:srgbClr val="C00000"/>
                </a:solidFill>
              </a:rPr>
              <a:t>/local</a:t>
            </a:r>
            <a:r>
              <a:rPr lang="zh-CN" altLang="en-US" sz="1600" dirty="0"/>
              <a:t>系统目录中</a:t>
            </a:r>
            <a:endParaRPr lang="en-US" altLang="zh-CN" sz="1600" dirty="0"/>
          </a:p>
          <a:p>
            <a:pPr marL="971550" lvl="1">
              <a:lnSpc>
                <a:spcPct val="120000"/>
              </a:lnSpc>
            </a:pPr>
            <a:r>
              <a:rPr lang="zh-CN" altLang="en-US" sz="1600" dirty="0"/>
              <a:t>在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</a:rPr>
              <a:t>usr</a:t>
            </a:r>
            <a:r>
              <a:rPr lang="en-US" altLang="zh-CN" sz="1600" dirty="0">
                <a:solidFill>
                  <a:srgbClr val="FF0000"/>
                </a:solidFill>
              </a:rPr>
              <a:t>/local</a:t>
            </a:r>
            <a:r>
              <a:rPr lang="zh-CN" altLang="en-US" sz="1600" dirty="0"/>
              <a:t>目录下利用</a:t>
            </a:r>
            <a:r>
              <a:rPr lang="en" altLang="zh-CN" sz="1600" dirty="0"/>
              <a:t>tar –xzvf </a:t>
            </a:r>
            <a:r>
              <a:rPr lang="en-US" altLang="zh-CN" sz="1600" dirty="0"/>
              <a:t>gcc-2.8.1-mips.tar.gz</a:t>
            </a:r>
            <a:r>
              <a:rPr lang="zh-CN" altLang="en-US" sz="1600" dirty="0"/>
              <a:t>，解压</a:t>
            </a:r>
            <a:r>
              <a:rPr lang="en-US" altLang="zh-CN" sz="1600" dirty="0"/>
              <a:t>gcc-2.8.1-mips.tar.gz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思考：为什么</a:t>
            </a:r>
            <a:r>
              <a:rPr lang="en-US" altLang="zh-CN" sz="1800" dirty="0"/>
              <a:t>gcc-2.8.1-mips.tar.gz</a:t>
            </a:r>
            <a:r>
              <a:rPr lang="zh-CN" altLang="en-US" sz="1800" dirty="0"/>
              <a:t>一定要安装在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</a:t>
            </a:r>
            <a:r>
              <a:rPr lang="zh-CN" altLang="en-US" sz="1800" dirty="0"/>
              <a:t>目录中？</a:t>
            </a:r>
            <a:endParaRPr lang="en-US" altLang="zh-CN" sz="1800" dirty="0"/>
          </a:p>
          <a:p>
            <a:pPr marL="971550" lvl="1">
              <a:lnSpc>
                <a:spcPct val="120000"/>
              </a:lnSpc>
            </a:pPr>
            <a:r>
              <a:rPr lang="zh-CN" altLang="en-US" sz="1600" dirty="0"/>
              <a:t>打开</a:t>
            </a:r>
            <a:r>
              <a:rPr lang="en-US" altLang="zh-CN" sz="1600" dirty="0"/>
              <a:t>code/</a:t>
            </a:r>
            <a:r>
              <a:rPr lang="en-US" altLang="zh-CN" sz="1600" dirty="0" err="1"/>
              <a:t>Makefile.dep</a:t>
            </a:r>
            <a:r>
              <a:rPr lang="zh-CN" altLang="en-US" sz="1600" dirty="0"/>
              <a:t>，在大约</a:t>
            </a:r>
            <a:r>
              <a:rPr lang="en-US" altLang="zh-CN" sz="1600" dirty="0"/>
              <a:t>38</a:t>
            </a:r>
            <a:r>
              <a:rPr lang="zh-CN" altLang="en-US" sz="1600" dirty="0"/>
              <a:t>行左右，查看变量</a:t>
            </a:r>
            <a:r>
              <a:rPr lang="en-US" altLang="zh-CN" sz="1600" dirty="0"/>
              <a:t>GCCDIR</a:t>
            </a:r>
            <a:r>
              <a:rPr lang="zh-CN" altLang="en-US" sz="1600" dirty="0"/>
              <a:t>的值，会得到答案：</a:t>
            </a:r>
            <a:endParaRPr lang="en-US" altLang="zh-CN" sz="1600" dirty="0"/>
          </a:p>
          <a:p>
            <a:pPr marL="1314450" lvl="2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GCCDIR = /</a:t>
            </a:r>
            <a:r>
              <a:rPr lang="en-US" altLang="zh-CN" sz="1400" dirty="0" err="1"/>
              <a:t>usr</a:t>
            </a:r>
            <a:r>
              <a:rPr lang="en-US" altLang="zh-CN" sz="1400" dirty="0"/>
              <a:t>/local/</a:t>
            </a:r>
            <a:r>
              <a:rPr lang="en-US" altLang="zh-CN" sz="1400" dirty="0" err="1"/>
              <a:t>mips</a:t>
            </a:r>
            <a:r>
              <a:rPr lang="en-US" altLang="zh-CN" sz="1400" dirty="0"/>
              <a:t>/bin/</a:t>
            </a:r>
            <a:r>
              <a:rPr lang="en-US" altLang="zh-CN" sz="1400" dirty="0" err="1"/>
              <a:t>decstation-ultrix</a:t>
            </a:r>
            <a:r>
              <a:rPr lang="en-US" altLang="zh-CN" sz="1400" dirty="0"/>
              <a:t>-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交叉编译器用于将</a:t>
            </a:r>
            <a:r>
              <a:rPr lang="en-US" altLang="zh-CN" sz="1800" dirty="0" smtClean="0">
                <a:solidFill>
                  <a:srgbClr val="7030A0"/>
                </a:solidFill>
              </a:rPr>
              <a:t>../code/test</a:t>
            </a:r>
            <a:r>
              <a:rPr lang="zh-CN" altLang="en-US" sz="1800" dirty="0"/>
              <a:t>目录下的</a:t>
            </a:r>
            <a:r>
              <a:rPr lang="en-US" altLang="zh-CN" sz="1800" dirty="0"/>
              <a:t>Nachos</a:t>
            </a:r>
            <a:r>
              <a:rPr lang="zh-CN" altLang="en-US" sz="1800" dirty="0"/>
              <a:t>应用程序（如</a:t>
            </a:r>
            <a:r>
              <a:rPr lang="en-US" altLang="zh-CN" sz="1800" dirty="0" err="1"/>
              <a:t>halt.c</a:t>
            </a:r>
            <a:r>
              <a:rPr lang="zh-CN" altLang="en-US" sz="1800" dirty="0"/>
              <a:t>）编译成</a:t>
            </a:r>
            <a:r>
              <a:rPr lang="en-US" altLang="zh-CN" sz="1800" dirty="0" err="1"/>
              <a:t>coff</a:t>
            </a:r>
            <a:r>
              <a:rPr lang="zh-CN" altLang="en-US" sz="1800" dirty="0"/>
              <a:t>格式文件，</a:t>
            </a:r>
            <a:r>
              <a:rPr lang="zh-CN" altLang="en-US" sz="1800" dirty="0" smtClean="0"/>
              <a:t>经</a:t>
            </a:r>
            <a:r>
              <a:rPr lang="en-US" altLang="zh-CN" sz="1800" dirty="0" smtClean="0"/>
              <a:t>coff2noff</a:t>
            </a:r>
            <a:r>
              <a:rPr lang="zh-CN" altLang="en-US" sz="1800" dirty="0" smtClean="0"/>
              <a:t>转换</a:t>
            </a:r>
            <a:r>
              <a:rPr lang="zh-CN" altLang="en-US" sz="1800" dirty="0"/>
              <a:t>后会生成</a:t>
            </a:r>
            <a:r>
              <a:rPr lang="en-US" altLang="zh-CN" sz="1800" dirty="0"/>
              <a:t>Nachos</a:t>
            </a:r>
            <a:r>
              <a:rPr lang="zh-CN" altLang="en-US" sz="1800" dirty="0"/>
              <a:t>可执行的文件</a:t>
            </a:r>
            <a:r>
              <a:rPr lang="en-US" altLang="zh-CN" sz="1800" dirty="0" err="1"/>
              <a:t>halt.noff</a:t>
            </a:r>
            <a:endParaRPr lang="en-US" altLang="zh-CN" sz="1800" dirty="0"/>
          </a:p>
          <a:p>
            <a:pPr marL="971550" lvl="1">
              <a:lnSpc>
                <a:spcPct val="120000"/>
              </a:lnSpc>
            </a:pPr>
            <a:r>
              <a:rPr lang="en-US" altLang="zh-CN" sz="1600" dirty="0"/>
              <a:t>Nachos</a:t>
            </a:r>
            <a:r>
              <a:rPr lang="zh-CN" altLang="en-US" sz="1600" dirty="0"/>
              <a:t>模拟的</a:t>
            </a:r>
            <a:r>
              <a:rPr lang="en-US" altLang="zh-CN" sz="1600" dirty="0"/>
              <a:t>CPU</a:t>
            </a:r>
            <a:r>
              <a:rPr lang="zh-CN" altLang="en-US" sz="1600" dirty="0"/>
              <a:t>执行</a:t>
            </a:r>
            <a:r>
              <a:rPr lang="en-US" altLang="zh-CN" sz="1600" dirty="0"/>
              <a:t>MIPS</a:t>
            </a:r>
            <a:r>
              <a:rPr lang="zh-CN" altLang="en-US" sz="1600" dirty="0"/>
              <a:t>架构的指令</a:t>
            </a:r>
            <a:endParaRPr lang="en-US" altLang="zh-CN" sz="1600" dirty="0"/>
          </a:p>
          <a:p>
            <a:pPr marL="971550" lvl="1">
              <a:lnSpc>
                <a:spcPct val="120000"/>
              </a:lnSpc>
            </a:pPr>
            <a:r>
              <a:rPr lang="en-US" altLang="zh-CN" sz="1600" dirty="0" smtClean="0"/>
              <a:t>.</a:t>
            </a:r>
            <a:r>
              <a:rPr lang="en-US" altLang="zh-CN" sz="1600" dirty="0" err="1"/>
              <a:t>noff</a:t>
            </a:r>
            <a:r>
              <a:rPr lang="zh-CN" altLang="en-US" sz="1600" dirty="0"/>
              <a:t>可执行文件中的指令基于</a:t>
            </a:r>
            <a:r>
              <a:rPr lang="en-US" altLang="zh-CN" sz="1600" dirty="0"/>
              <a:t>MIPS</a:t>
            </a:r>
            <a:r>
              <a:rPr lang="zh-CN" altLang="en-US" sz="1600" dirty="0"/>
              <a:t>架构</a:t>
            </a:r>
            <a:endParaRPr lang="en-US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603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测试交叉编译器</a:t>
            </a:r>
            <a:endParaRPr lang="en-US" altLang="zh-CN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993429"/>
            <a:ext cx="8080375" cy="542512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测试交叉编译器</a:t>
            </a:r>
            <a:endParaRPr lang="en-US" altLang="zh-CN" sz="2000" dirty="0"/>
          </a:p>
          <a:p>
            <a:pPr marL="971550"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进入</a:t>
            </a:r>
            <a:r>
              <a:rPr lang="en-US" altLang="zh-CN" sz="1800" dirty="0"/>
              <a:t>Nachos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../code/test</a:t>
            </a:r>
            <a:r>
              <a:rPr lang="zh-CN" altLang="en-US" sz="1800" dirty="0"/>
              <a:t>目录（简称</a:t>
            </a:r>
            <a:r>
              <a:rPr lang="en-US" altLang="zh-CN" sz="1800" dirty="0"/>
              <a:t>../test</a:t>
            </a:r>
            <a:r>
              <a:rPr lang="zh-CN" altLang="en-US" sz="1800" dirty="0"/>
              <a:t>目录）</a:t>
            </a:r>
            <a:endParaRPr lang="en-US" altLang="zh-CN" sz="1800" dirty="0"/>
          </a:p>
          <a:p>
            <a:pPr marL="971550"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打开命令终端</a:t>
            </a:r>
            <a:endParaRPr lang="en-US" altLang="zh-CN" sz="1800" dirty="0"/>
          </a:p>
          <a:p>
            <a:pPr marL="971550"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依次运行：</a:t>
            </a:r>
            <a:r>
              <a:rPr lang="en-US" altLang="zh-CN" sz="1800" dirty="0"/>
              <a:t>make clean, make</a:t>
            </a:r>
          </a:p>
          <a:p>
            <a:pPr marL="971550"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根据结果查验交叉编译器是否正确安装运行</a:t>
            </a:r>
            <a:endParaRPr lang="en-US" altLang="zh-CN" sz="1800" dirty="0"/>
          </a:p>
          <a:p>
            <a:pPr marL="1314450" lvl="2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/>
              <a:t>如果</a:t>
            </a:r>
            <a:r>
              <a:rPr lang="en-US" altLang="zh-CN" sz="1600" dirty="0"/>
              <a:t>../test</a:t>
            </a:r>
            <a:r>
              <a:rPr lang="zh-CN" altLang="en-US" sz="1600" dirty="0"/>
              <a:t>目录下的几个</a:t>
            </a:r>
            <a:r>
              <a:rPr lang="en-US" altLang="zh-CN" sz="1600" dirty="0"/>
              <a:t>.c</a:t>
            </a:r>
            <a:r>
              <a:rPr lang="zh-CN" altLang="en-US" sz="1600" dirty="0"/>
              <a:t>文件都产生了相应的</a:t>
            </a:r>
            <a:r>
              <a:rPr lang="en-US" altLang="zh-CN" sz="1600" dirty="0"/>
              <a:t>.</a:t>
            </a:r>
            <a:r>
              <a:rPr lang="en-US" altLang="zh-CN" sz="1600" dirty="0" err="1"/>
              <a:t>noff</a:t>
            </a:r>
            <a:r>
              <a:rPr lang="zh-CN" altLang="en-US" sz="1600" dirty="0"/>
              <a:t>文件，则说明安装成功</a:t>
            </a:r>
            <a:endParaRPr lang="en-US" altLang="zh-CN" sz="1600" dirty="0"/>
          </a:p>
          <a:p>
            <a:pPr marL="1314450" lvl="2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/>
              <a:t>如果编译过程中没有出现错误，屏幕输出的最后几行信息大致如下，说明交叉编译器已正确安装运行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7030A0"/>
                </a:solidFill>
              </a:rPr>
              <a:t>make clean</a:t>
            </a:r>
            <a:r>
              <a:rPr lang="en-US" altLang="zh-CN" sz="2000" dirty="0"/>
              <a:t>: </a:t>
            </a:r>
            <a:r>
              <a:rPr lang="zh-CN" altLang="en-US" sz="2000" dirty="0"/>
              <a:t>参见</a:t>
            </a:r>
            <a:r>
              <a:rPr lang="en-US" altLang="zh-CN" sz="2000" dirty="0">
                <a:solidFill>
                  <a:srgbClr val="0016E2"/>
                </a:solidFill>
              </a:rPr>
              <a:t>code/</a:t>
            </a:r>
            <a:r>
              <a:rPr lang="en-US" altLang="zh-CN" sz="2000" dirty="0" err="1">
                <a:solidFill>
                  <a:srgbClr val="0016E2"/>
                </a:solidFill>
              </a:rPr>
              <a:t>Makefile.common</a:t>
            </a:r>
            <a:r>
              <a:rPr lang="zh-CN" altLang="en-US" sz="2000" dirty="0"/>
              <a:t>文件中的最后几行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清除当前目录下的</a:t>
            </a:r>
            <a:r>
              <a:rPr lang="en-US" altLang="zh-CN" sz="2000" dirty="0"/>
              <a:t>\arch\unknown-i386-linux\bin, depends, objects</a:t>
            </a:r>
            <a:r>
              <a:rPr lang="zh-CN" altLang="en-US" sz="2000" dirty="0"/>
              <a:t>目录中已产生的目标文件、依赖文件，以及可执行文件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200E3A-DD81-4A73-992E-FE4AEC82B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54" y="3537316"/>
            <a:ext cx="70580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8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Nachos</a:t>
            </a:r>
            <a:r>
              <a:rPr lang="zh-CN" altLang="en-US" dirty="0"/>
              <a:t>的基本内核</a:t>
            </a:r>
            <a:endParaRPr lang="en-US" altLang="zh-CN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993430"/>
            <a:ext cx="8080375" cy="555058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进入目录</a:t>
            </a:r>
            <a:r>
              <a:rPr lang="en-US" altLang="zh-CN" sz="2000" dirty="0"/>
              <a:t>../threads</a:t>
            </a:r>
            <a:r>
              <a:rPr lang="zh-CN" altLang="en-US" sz="2000" dirty="0"/>
              <a:t>，打开命令终端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依次运行：</a:t>
            </a:r>
            <a:r>
              <a:rPr lang="en-US" altLang="zh-CN" sz="2000" dirty="0">
                <a:solidFill>
                  <a:srgbClr val="7030A0"/>
                </a:solidFill>
              </a:rPr>
              <a:t>make clean</a:t>
            </a:r>
            <a:r>
              <a:rPr lang="zh-CN" altLang="en-US" sz="2000" dirty="0">
                <a:solidFill>
                  <a:srgbClr val="7030A0"/>
                </a:solidFill>
              </a:rPr>
              <a:t>，</a:t>
            </a:r>
            <a:r>
              <a:rPr lang="en-US" altLang="zh-CN" sz="2000" dirty="0">
                <a:solidFill>
                  <a:srgbClr val="7030A0"/>
                </a:solidFill>
              </a:rPr>
              <a:t>make</a:t>
            </a:r>
            <a:r>
              <a:rPr lang="zh-CN" altLang="en-US" sz="2000" dirty="0"/>
              <a:t>，编译</a:t>
            </a:r>
            <a:r>
              <a:rPr lang="en-US" altLang="zh-CN" sz="2000" dirty="0"/>
              <a:t>Nachos</a:t>
            </a:r>
            <a:r>
              <a:rPr lang="zh-CN" altLang="en-US" sz="2000" dirty="0"/>
              <a:t>系统，忽略编译过程中出现的</a:t>
            </a:r>
            <a:r>
              <a:rPr lang="en-US" altLang="zh-CN" sz="2000" dirty="0"/>
              <a:t>warnings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如果编译过程中没有出现错误，会在当前目录中产生一个符号链接文件</a:t>
            </a:r>
            <a:r>
              <a:rPr lang="en-US" altLang="zh-CN" sz="2000" dirty="0"/>
              <a:t>nachos</a:t>
            </a:r>
            <a:r>
              <a:rPr lang="zh-CN" altLang="en-US" sz="2000" dirty="0"/>
              <a:t>（原文件在</a:t>
            </a:r>
            <a:r>
              <a:rPr lang="en-US" altLang="zh-CN" sz="2000" dirty="0"/>
              <a:t>../threads/arch/unknown-i386-linux/bin</a:t>
            </a:r>
            <a:r>
              <a:rPr lang="zh-CN" altLang="en-US" sz="2000" dirty="0"/>
              <a:t>中）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4174D9-B7E7-4197-B5D6-EB2C440D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11" y="3053919"/>
            <a:ext cx="7010400" cy="234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3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Nachos</a:t>
            </a:r>
            <a:r>
              <a:rPr lang="zh-CN" altLang="en-US" dirty="0"/>
              <a:t>的基本内核</a:t>
            </a:r>
            <a:endParaRPr lang="en-US" altLang="zh-CN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993430"/>
            <a:ext cx="8080375" cy="555058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运行</a:t>
            </a:r>
            <a:r>
              <a:rPr lang="en-US" altLang="zh-CN" sz="2000" dirty="0"/>
              <a:t>./nachos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如果屏幕输出如下页所示的信息，则说明</a:t>
            </a:r>
            <a:r>
              <a:rPr lang="en-US" altLang="zh-CN" sz="2000" dirty="0"/>
              <a:t>nachos</a:t>
            </a:r>
            <a:r>
              <a:rPr lang="zh-CN" altLang="en-US" sz="2000" dirty="0"/>
              <a:t>安装成功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16E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16E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16E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16E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16E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16E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16E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16E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16E2"/>
                </a:solidFill>
              </a:rPr>
              <a:t>分析</a:t>
            </a:r>
            <a:r>
              <a:rPr lang="en-US" altLang="zh-CN" sz="2000" dirty="0">
                <a:solidFill>
                  <a:srgbClr val="0016E2"/>
                </a:solidFill>
              </a:rPr>
              <a:t>../threads/main.cc,</a:t>
            </a:r>
            <a:r>
              <a:rPr lang="zh-CN" altLang="en-US" sz="2000" dirty="0">
                <a:solidFill>
                  <a:srgbClr val="0016E2"/>
                </a:solidFill>
              </a:rPr>
              <a:t> </a:t>
            </a:r>
            <a:r>
              <a:rPr lang="en-US" altLang="zh-CN" sz="2000" dirty="0">
                <a:solidFill>
                  <a:srgbClr val="0016E2"/>
                </a:solidFill>
              </a:rPr>
              <a:t>thread.cc, threadtest.cc</a:t>
            </a:r>
            <a:r>
              <a:rPr lang="zh-CN" altLang="en-US" sz="2000" dirty="0">
                <a:solidFill>
                  <a:srgbClr val="0016E2"/>
                </a:solidFill>
              </a:rPr>
              <a:t>，解释为什么</a:t>
            </a:r>
            <a:r>
              <a:rPr lang="zh-CN" altLang="en-US" sz="2000">
                <a:solidFill>
                  <a:srgbClr val="0016E2"/>
                </a:solidFill>
              </a:rPr>
              <a:t>会输出上述结果</a:t>
            </a:r>
            <a:r>
              <a:rPr lang="zh-CN" altLang="en-US" sz="2000" dirty="0">
                <a:solidFill>
                  <a:srgbClr val="0016E2"/>
                </a:solidFill>
              </a:rPr>
              <a:t>；</a:t>
            </a:r>
            <a:endParaRPr lang="en-US" altLang="zh-CN" sz="2000" dirty="0">
              <a:solidFill>
                <a:srgbClr val="0016E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99861D0-C4BA-454E-88AD-CCE732D4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67885" y="1890944"/>
            <a:ext cx="7029450" cy="361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99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Nachos</a:t>
            </a:r>
            <a:r>
              <a:rPr lang="zh-CN" altLang="en-US" dirty="0"/>
              <a:t>的基本内核</a:t>
            </a:r>
            <a:endParaRPr lang="en-US" altLang="zh-CN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993430"/>
            <a:ext cx="8080375" cy="555058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将</a:t>
            </a:r>
            <a:r>
              <a:rPr lang="en-US" altLang="zh-CN" sz="2000" dirty="0"/>
              <a:t>../threads/</a:t>
            </a:r>
            <a:r>
              <a:rPr lang="en-US" altLang="zh-CN" sz="2000" dirty="0" err="1"/>
              <a:t>main,cc</a:t>
            </a:r>
            <a:r>
              <a:rPr lang="zh-CN" altLang="en-US" sz="2000" dirty="0"/>
              <a:t>中大约</a:t>
            </a:r>
            <a:r>
              <a:rPr lang="en-US" altLang="zh-CN" sz="2000" dirty="0"/>
              <a:t>92</a:t>
            </a:r>
            <a:r>
              <a:rPr lang="zh-CN" altLang="en-US" sz="2000" dirty="0"/>
              <a:t>行的</a:t>
            </a:r>
            <a:r>
              <a:rPr lang="en-US" altLang="zh-CN" sz="2000" dirty="0">
                <a:solidFill>
                  <a:srgbClr val="C00000"/>
                </a:solidFill>
              </a:rPr>
              <a:t>#if 0 </a:t>
            </a:r>
            <a:r>
              <a:rPr lang="zh-CN" altLang="en-US" sz="2000" dirty="0"/>
              <a:t>修改为</a:t>
            </a:r>
            <a:r>
              <a:rPr lang="en-US" altLang="zh-CN" sz="2000" dirty="0">
                <a:solidFill>
                  <a:srgbClr val="C00000"/>
                </a:solidFill>
              </a:rPr>
              <a:t>#if 1</a:t>
            </a:r>
            <a:r>
              <a:rPr lang="zh-CN" altLang="en-US" sz="2000" dirty="0"/>
              <a:t>，即允许执行函数</a:t>
            </a:r>
            <a:r>
              <a:rPr lang="en-US" altLang="zh-CN" sz="2000" dirty="0" err="1"/>
              <a:t>SynchTest</a:t>
            </a:r>
            <a:r>
              <a:rPr lang="en-US" altLang="zh-CN" sz="2000" dirty="0"/>
              <a:t>();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运行</a:t>
            </a:r>
            <a:r>
              <a:rPr lang="en-US" altLang="zh-CN" sz="2000" dirty="0"/>
              <a:t>make</a:t>
            </a:r>
            <a:r>
              <a:rPr lang="zh-CN" altLang="en-US" sz="2000" dirty="0"/>
              <a:t>重新编译运行</a:t>
            </a:r>
            <a:r>
              <a:rPr lang="en-US" altLang="zh-CN" sz="2000" dirty="0"/>
              <a:t>Nachos</a:t>
            </a:r>
            <a:r>
              <a:rPr lang="zh-CN" altLang="en-US" sz="2000" dirty="0"/>
              <a:t>，测试利用</a:t>
            </a:r>
            <a:r>
              <a:rPr lang="en-US" altLang="zh-CN" sz="2000" dirty="0"/>
              <a:t>Nachos</a:t>
            </a:r>
            <a:r>
              <a:rPr lang="zh-CN" altLang="en-US" sz="2000" dirty="0"/>
              <a:t>锁机制及条件变量实现的</a:t>
            </a:r>
            <a:r>
              <a:rPr lang="en-US" altLang="zh-CN" sz="2000" dirty="0"/>
              <a:t>Nachos</a:t>
            </a:r>
            <a:r>
              <a:rPr lang="zh-CN" altLang="en-US" sz="2000" dirty="0"/>
              <a:t>中线程的同步功能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862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Nachos</a:t>
            </a:r>
            <a:r>
              <a:rPr lang="zh-CN" altLang="en-US" dirty="0"/>
              <a:t>的其它模块</a:t>
            </a:r>
            <a:endParaRPr lang="en-US" altLang="zh-CN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993430"/>
            <a:ext cx="8080375" cy="555058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分别进入其它目录，如</a:t>
            </a:r>
            <a:r>
              <a:rPr lang="en-US" altLang="zh-CN" sz="2000" dirty="0"/>
              <a:t>../</a:t>
            </a:r>
            <a:r>
              <a:rPr lang="en-US" altLang="zh-CN" sz="2000" dirty="0" err="1"/>
              <a:t>filesys</a:t>
            </a:r>
            <a:r>
              <a:rPr lang="zh-CN" altLang="en-US" sz="2000" dirty="0"/>
              <a:t>，</a:t>
            </a:r>
            <a:r>
              <a:rPr lang="en-US" altLang="zh-CN" sz="2000" dirty="0"/>
              <a:t>../</a:t>
            </a:r>
            <a:r>
              <a:rPr lang="en-US" altLang="zh-CN" sz="2000" dirty="0" err="1"/>
              <a:t>userprog</a:t>
            </a:r>
            <a:r>
              <a:rPr lang="zh-CN" altLang="en-US" sz="2000" dirty="0"/>
              <a:t>、</a:t>
            </a:r>
            <a:r>
              <a:rPr lang="en-US" altLang="zh-CN" sz="2000" dirty="0"/>
              <a:t>monitor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vm</a:t>
            </a:r>
            <a:r>
              <a:rPr lang="zh-CN" altLang="en-US" sz="2000" dirty="0"/>
              <a:t>、</a:t>
            </a:r>
            <a:r>
              <a:rPr lang="en-US" altLang="zh-CN" sz="2000" dirty="0"/>
              <a:t>network</a:t>
            </a:r>
            <a:r>
              <a:rPr lang="zh-CN" altLang="en-US" sz="2000" dirty="0"/>
              <a:t>等系统目录，及</a:t>
            </a:r>
            <a:r>
              <a:rPr lang="en-US" altLang="zh-CN" sz="2000" dirty="0"/>
              <a:t>lab3</a:t>
            </a:r>
            <a:r>
              <a:rPr lang="zh-CN" altLang="en-US" sz="2000" dirty="0"/>
              <a:t>、</a:t>
            </a:r>
            <a:r>
              <a:rPr lang="en-US" altLang="zh-CN" sz="2000" dirty="0"/>
              <a:t>lab5</a:t>
            </a:r>
            <a:r>
              <a:rPr lang="zh-CN" altLang="en-US" sz="2000" dirty="0"/>
              <a:t>、</a:t>
            </a:r>
            <a:r>
              <a:rPr lang="en-US" altLang="zh-CN" sz="2000" dirty="0"/>
              <a:t>lab7-8</a:t>
            </a:r>
            <a:r>
              <a:rPr lang="zh-CN" altLang="en-US" sz="2000" dirty="0"/>
              <a:t>等几个工作目录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在相应目录下运行</a:t>
            </a:r>
            <a:r>
              <a:rPr lang="en-US" altLang="zh-CN" sz="2000" dirty="0">
                <a:solidFill>
                  <a:srgbClr val="C00000"/>
                </a:solidFill>
              </a:rPr>
              <a:t>make clean, make</a:t>
            </a:r>
            <a:r>
              <a:rPr lang="zh-CN" altLang="en-US" sz="2000" dirty="0"/>
              <a:t>，编译生成</a:t>
            </a:r>
            <a:r>
              <a:rPr lang="en-US" altLang="zh-CN" sz="2000" dirty="0"/>
              <a:t>nachos</a:t>
            </a:r>
            <a:r>
              <a:rPr lang="zh-CN" altLang="en-US" sz="2000" dirty="0"/>
              <a:t>系统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观察相应模块是否能够正确编译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如果能够正确编译，运行</a:t>
            </a:r>
            <a:r>
              <a:rPr lang="en-US" altLang="zh-CN" sz="2000" dirty="0"/>
              <a:t>nachos</a:t>
            </a:r>
            <a:r>
              <a:rPr lang="zh-CN" altLang="en-US" sz="2000" dirty="0"/>
              <a:t>，查看输出结果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2226793"/>
      </p:ext>
    </p:extLst>
  </p:cSld>
  <p:clrMapOvr>
    <a:masterClrMapping/>
  </p:clrMapOvr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</TotalTime>
  <Words>1424</Words>
  <Application>Microsoft Office PowerPoint</Application>
  <PresentationFormat>全屏显示(4:3)</PresentationFormat>
  <Paragraphs>184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华文中宋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Wingdings 2</vt:lpstr>
      <vt:lpstr>53cd865050490</vt:lpstr>
      <vt:lpstr>A000120150601A08PWBG</vt:lpstr>
      <vt:lpstr>A000120150204A05PWBG</vt:lpstr>
      <vt:lpstr>A000120150306A04PWBG</vt:lpstr>
      <vt:lpstr>操作系统课程设计</vt:lpstr>
      <vt:lpstr>实验一 Nachos系统的安装与调试</vt:lpstr>
      <vt:lpstr>实验一 Nachos系统的安装与调试</vt:lpstr>
      <vt:lpstr>安装Nachos及交叉编译器</vt:lpstr>
      <vt:lpstr>测试交叉编译器</vt:lpstr>
      <vt:lpstr>测试Nachos的基本内核</vt:lpstr>
      <vt:lpstr>测试Nachos的基本内核</vt:lpstr>
      <vt:lpstr>测试Nachos的基本内核</vt:lpstr>
      <vt:lpstr>测试Nachos的其它模块</vt:lpstr>
      <vt:lpstr>熟悉gdb</vt:lpstr>
      <vt:lpstr>利用gdb跟踪上下文切换的过程</vt:lpstr>
      <vt:lpstr>利用gdb跟踪上下文切换的过程</vt:lpstr>
      <vt:lpstr>利用gdb跟踪上下文切换的过程</vt:lpstr>
      <vt:lpstr>理解</vt:lpstr>
      <vt:lpstr>理解</vt:lpstr>
      <vt:lpstr>理解</vt:lpstr>
      <vt:lpstr>理解</vt:lpstr>
      <vt:lpstr>实验二 Nachos的Makefiles</vt:lpstr>
      <vt:lpstr>Any 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han</cp:lastModifiedBy>
  <cp:revision>958</cp:revision>
  <dcterms:created xsi:type="dcterms:W3CDTF">2013-01-25T01:44:00Z</dcterms:created>
  <dcterms:modified xsi:type="dcterms:W3CDTF">2022-02-22T13:55:32Z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