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56" r:id="rId5"/>
    <p:sldId id="535" r:id="rId6"/>
    <p:sldId id="540" r:id="rId7"/>
    <p:sldId id="537" r:id="rId8"/>
    <p:sldId id="538" r:id="rId9"/>
    <p:sldId id="539" r:id="rId10"/>
    <p:sldId id="541" r:id="rId11"/>
    <p:sldId id="542" r:id="rId12"/>
    <p:sldId id="543" r:id="rId13"/>
    <p:sldId id="43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E2"/>
    <a:srgbClr val="01080B"/>
    <a:srgbClr val="0B6F17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2022/2/25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2022/2/25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dirty="0"/>
              <a:t>实验三 </a:t>
            </a:r>
            <a:r>
              <a:rPr lang="x-none" altLang="zh-CN" sz="2400" dirty="0"/>
              <a:t>利用信号量实现线程同步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10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实验三 </a:t>
            </a:r>
            <a:r>
              <a:rPr lang="x-none" altLang="zh-CN" dirty="0"/>
              <a:t>利用信号量实现线程同步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</a:t>
            </a:r>
            <a:r>
              <a:rPr lang="zh-CN" altLang="zh-CN" sz="1800" dirty="0">
                <a:solidFill>
                  <a:srgbClr val="7030A0"/>
                </a:solidFill>
              </a:rPr>
              <a:t>生产者</a:t>
            </a:r>
            <a:r>
              <a:rPr lang="en-US" altLang="zh-CN" sz="1800" dirty="0">
                <a:solidFill>
                  <a:srgbClr val="7030A0"/>
                </a:solidFill>
              </a:rPr>
              <a:t>-</a:t>
            </a:r>
            <a:r>
              <a:rPr lang="zh-CN" altLang="zh-CN" sz="1800" dirty="0">
                <a:solidFill>
                  <a:srgbClr val="7030A0"/>
                </a:solidFill>
              </a:rPr>
              <a:t>消费者模型</a:t>
            </a:r>
            <a:r>
              <a:rPr lang="zh-CN" altLang="en-US" sz="1800" dirty="0">
                <a:solidFill>
                  <a:srgbClr val="7030A0"/>
                </a:solidFill>
              </a:rPr>
              <a:t>的实现</a:t>
            </a:r>
            <a:r>
              <a:rPr lang="zh-CN" altLang="zh-CN" sz="1800" dirty="0"/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Nachos</a:t>
            </a:r>
            <a:r>
              <a:rPr lang="zh-CN" altLang="zh-CN" sz="1800" dirty="0"/>
              <a:t>中如何</a:t>
            </a:r>
            <a:r>
              <a:rPr lang="zh-CN" altLang="zh-CN" sz="1800" dirty="0">
                <a:solidFill>
                  <a:srgbClr val="7030A0"/>
                </a:solidFill>
              </a:rPr>
              <a:t>创建线程</a:t>
            </a:r>
            <a:r>
              <a:rPr lang="zh-CN" altLang="zh-CN" sz="1800" dirty="0"/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理解</a:t>
            </a:r>
            <a:r>
              <a:rPr lang="en-US" altLang="zh-CN" sz="1800" dirty="0" smtClean="0"/>
              <a:t>Nachos</a:t>
            </a:r>
            <a:r>
              <a:rPr lang="zh-CN" altLang="zh-CN" sz="1800" dirty="0"/>
              <a:t>中</a:t>
            </a:r>
            <a:r>
              <a:rPr lang="zh-CN" altLang="zh-CN" sz="1800" dirty="0">
                <a:solidFill>
                  <a:srgbClr val="7030A0"/>
                </a:solidFill>
              </a:rPr>
              <a:t>信号量是如何实现</a:t>
            </a:r>
            <a:r>
              <a:rPr lang="zh-CN" altLang="zh-CN" sz="1800" dirty="0"/>
              <a:t>的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掌握如何</a:t>
            </a:r>
            <a:r>
              <a:rPr lang="zh-CN" altLang="en-US" sz="1800" dirty="0">
                <a:solidFill>
                  <a:srgbClr val="7030A0"/>
                </a:solidFill>
              </a:rPr>
              <a:t>创建与使用</a:t>
            </a:r>
            <a:r>
              <a:rPr lang="en-US" altLang="zh-CN" sz="1800" dirty="0">
                <a:solidFill>
                  <a:srgbClr val="7030A0"/>
                </a:solidFill>
              </a:rPr>
              <a:t>Nachos</a:t>
            </a:r>
            <a:r>
              <a:rPr lang="zh-CN" altLang="en-US" sz="1800" dirty="0">
                <a:solidFill>
                  <a:srgbClr val="7030A0"/>
                </a:solidFill>
              </a:rPr>
              <a:t>的信号量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Nachos</a:t>
            </a:r>
            <a:r>
              <a:rPr lang="zh-CN" altLang="zh-CN" sz="1800" dirty="0"/>
              <a:t>中是如何</a:t>
            </a:r>
            <a:r>
              <a:rPr lang="zh-CN" altLang="zh-CN" sz="1800" dirty="0">
                <a:solidFill>
                  <a:srgbClr val="7030A0"/>
                </a:solidFill>
              </a:rPr>
              <a:t>利用信号量实现</a:t>
            </a:r>
            <a:r>
              <a:rPr lang="en-US" altLang="zh-CN" sz="1800" dirty="0"/>
              <a:t>producer/consumer problem</a:t>
            </a:r>
            <a:r>
              <a:rPr lang="zh-CN" altLang="zh-CN" sz="1800" dirty="0"/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中如何测试与调试程序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</a:t>
            </a:r>
            <a:r>
              <a:rPr lang="zh-CN" altLang="zh-CN" sz="1800" dirty="0">
                <a:solidFill>
                  <a:srgbClr val="7030A0"/>
                </a:solidFill>
              </a:rPr>
              <a:t>轮转法（</a:t>
            </a:r>
            <a:r>
              <a:rPr lang="en-US" altLang="zh-CN" sz="1800" dirty="0">
                <a:solidFill>
                  <a:srgbClr val="7030A0"/>
                </a:solidFill>
              </a:rPr>
              <a:t>RR</a:t>
            </a:r>
            <a:r>
              <a:rPr lang="zh-CN" altLang="zh-CN" sz="1800" dirty="0">
                <a:solidFill>
                  <a:srgbClr val="7030A0"/>
                </a:solidFill>
              </a:rPr>
              <a:t>）线程调度</a:t>
            </a:r>
            <a:r>
              <a:rPr lang="zh-CN" altLang="en-US" sz="1800" dirty="0">
                <a:solidFill>
                  <a:srgbClr val="7030A0"/>
                </a:solidFill>
              </a:rPr>
              <a:t>的实现</a:t>
            </a:r>
            <a:endParaRPr lang="zh-CN" altLang="zh-CN" sz="18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5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实验三 </a:t>
            </a:r>
            <a:r>
              <a:rPr lang="x-none" altLang="zh-CN" dirty="0"/>
              <a:t>利用信号量实现线程同步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阅读</a:t>
            </a:r>
            <a:r>
              <a:rPr lang="en-US" altLang="zh-CN" sz="1800" dirty="0">
                <a:solidFill>
                  <a:srgbClr val="FF0000"/>
                </a:solidFill>
              </a:rPr>
              <a:t>../code/lab3</a:t>
            </a:r>
            <a:r>
              <a:rPr lang="zh-CN" altLang="zh-CN" sz="1800" dirty="0"/>
              <a:t>目录下的</a:t>
            </a:r>
            <a:r>
              <a:rPr lang="en-US" altLang="zh-CN" sz="1800" dirty="0" err="1"/>
              <a:t>ring,h</a:t>
            </a:r>
            <a:r>
              <a:rPr lang="zh-CN" altLang="zh-CN" sz="1800" dirty="0"/>
              <a:t>、</a:t>
            </a:r>
            <a:r>
              <a:rPr lang="en-US" altLang="zh-CN" sz="1800" dirty="0"/>
              <a:t>ring.cc</a:t>
            </a:r>
            <a:r>
              <a:rPr lang="zh-CN" altLang="zh-CN" sz="1800" dirty="0"/>
              <a:t>、</a:t>
            </a:r>
            <a:r>
              <a:rPr lang="en-US" altLang="zh-CN" sz="1800" dirty="0"/>
              <a:t>main.cc</a:t>
            </a:r>
            <a:r>
              <a:rPr lang="zh-CN" altLang="zh-CN" sz="1800" dirty="0"/>
              <a:t>及</a:t>
            </a:r>
            <a:r>
              <a:rPr lang="en-US" altLang="zh-CN" sz="1800" dirty="0"/>
              <a:t>prodcons++.cc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在理解它们工作机理的基础上，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补充</a:t>
            </a:r>
            <a:r>
              <a:rPr lang="en-US" altLang="zh-CN" sz="1800" dirty="0">
                <a:solidFill>
                  <a:srgbClr val="FF0000"/>
                </a:solidFill>
              </a:rPr>
              <a:t>../code/lab3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中</a:t>
            </a:r>
            <a:r>
              <a:rPr lang="zh-CN" altLang="zh-CN" sz="1800" b="1" dirty="0">
                <a:solidFill>
                  <a:srgbClr val="FF0000"/>
                </a:solidFill>
              </a:rPr>
              <a:t>提供的代码</a:t>
            </a:r>
            <a:r>
              <a:rPr lang="zh-CN" altLang="zh-CN" sz="1800" b="1" dirty="0"/>
              <a:t>，利用</a:t>
            </a:r>
            <a:r>
              <a:rPr lang="en-US" altLang="zh-CN" sz="1800" b="1" dirty="0"/>
              <a:t>Nachos</a:t>
            </a:r>
            <a:r>
              <a:rPr lang="zh-CN" altLang="zh-CN" sz="1800" b="1" dirty="0"/>
              <a:t>实现的</a:t>
            </a:r>
            <a:r>
              <a:rPr lang="zh-CN" altLang="zh-CN" sz="1800" b="1" dirty="0" smtClean="0"/>
              <a:t>信号量</a:t>
            </a:r>
            <a:r>
              <a:rPr lang="zh-CN" altLang="en-US" sz="1800" b="1" dirty="0" smtClean="0"/>
              <a:t>实现</a:t>
            </a:r>
            <a:r>
              <a:rPr lang="en-US" altLang="zh-CN" sz="1800" b="1" dirty="0" smtClean="0"/>
              <a:t>producer/consumer problem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600" dirty="0"/>
              <a:t>主要是在</a:t>
            </a:r>
            <a:r>
              <a:rPr lang="en-US" altLang="zh-CN" sz="1600" dirty="0">
                <a:solidFill>
                  <a:srgbClr val="7030A0"/>
                </a:solidFill>
              </a:rPr>
              <a:t>prodcons++.cc</a:t>
            </a:r>
            <a:r>
              <a:rPr lang="zh-CN" altLang="en-US" sz="1600" dirty="0">
                <a:solidFill>
                  <a:srgbClr val="7030A0"/>
                </a:solidFill>
              </a:rPr>
              <a:t>中补充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</a:t>
            </a:r>
            <a:r>
              <a:rPr lang="en-US" altLang="zh-CN" sz="1800" dirty="0"/>
              <a:t>Thread::Fork() </a:t>
            </a:r>
            <a:r>
              <a:rPr lang="zh-CN" altLang="en-US" sz="1800" dirty="0"/>
              <a:t>，理解内核创建线程的过程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r>
              <a:rPr lang="en-US" altLang="zh-CN" sz="1800" dirty="0"/>
              <a:t>../threads/threadtest.cc</a:t>
            </a:r>
            <a:r>
              <a:rPr lang="zh-CN" altLang="en-US" sz="1800" dirty="0" smtClean="0"/>
              <a:t>，掌握</a:t>
            </a:r>
            <a:r>
              <a:rPr lang="zh-CN" altLang="zh-CN" sz="1800" dirty="0" smtClean="0"/>
              <a:t>利用</a:t>
            </a:r>
            <a:r>
              <a:rPr lang="en-US" altLang="zh-CN" sz="1800" dirty="0"/>
              <a:t>Thread::Fork()</a:t>
            </a:r>
            <a:r>
              <a:rPr lang="zh-CN" altLang="zh-CN" sz="1800" dirty="0"/>
              <a:t>创建线程的方法；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</a:t>
            </a:r>
            <a:r>
              <a:rPr lang="en-US" altLang="zh-CN" sz="1800" dirty="0"/>
              <a:t>../threads/synch.cc</a:t>
            </a:r>
            <a:r>
              <a:rPr lang="zh-CN" altLang="zh-CN" sz="1800" dirty="0"/>
              <a:t>，理解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中信号量是如何实现的；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r>
              <a:rPr lang="en-US" altLang="zh-CN" sz="1800" dirty="0"/>
              <a:t>../monitor/prodcons++.cc</a:t>
            </a:r>
            <a:r>
              <a:rPr lang="zh-CN" altLang="en-US" sz="1800" dirty="0"/>
              <a:t>，理解信号量的创建与使用方法；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r>
              <a:rPr lang="en-US" altLang="zh-CN" sz="1800" dirty="0"/>
              <a:t>Thread::Fork() , Thread::Yield(),  Thread::Sleep(), Thread::Finish() , Scheduler:: Scheduler::</a:t>
            </a:r>
            <a:r>
              <a:rPr lang="en-US" altLang="zh-CN" sz="1800" dirty="0" err="1"/>
              <a:t>ReadyToRun</a:t>
            </a:r>
            <a:r>
              <a:rPr lang="en-US" altLang="zh-CN" sz="1800" dirty="0"/>
              <a:t>(), Scheduler::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(), Scheduler::Run()</a:t>
            </a:r>
            <a:r>
              <a:rPr lang="zh-CN" altLang="en-US" sz="1800" dirty="0"/>
              <a:t>、</a:t>
            </a:r>
            <a:r>
              <a:rPr lang="en-US" altLang="zh-CN" sz="1800" dirty="0"/>
              <a:t>switch-</a:t>
            </a:r>
            <a:r>
              <a:rPr lang="en-US" altLang="zh-CN" sz="1800" dirty="0" err="1"/>
              <a:t>linux.s</a:t>
            </a:r>
            <a:r>
              <a:rPr lang="zh-CN" altLang="en-US" sz="1800" dirty="0"/>
              <a:t>等相关内容，理解线程调度及上下文切换的工作过程；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r>
              <a:rPr lang="en-US" altLang="zh-CN" sz="1800" dirty="0"/>
              <a:t>Nachos</a:t>
            </a:r>
            <a:r>
              <a:rPr lang="zh-CN" altLang="en-US" sz="1800" dirty="0"/>
              <a:t>对参数</a:t>
            </a:r>
            <a:r>
              <a:rPr lang="en-US" altLang="zh-CN" sz="1800" dirty="0"/>
              <a:t>-</a:t>
            </a:r>
            <a:r>
              <a:rPr lang="en-US" altLang="zh-CN" sz="1800" dirty="0" err="1"/>
              <a:t>rs</a:t>
            </a:r>
            <a:r>
              <a:rPr lang="zh-CN" altLang="en-US" sz="1800" dirty="0"/>
              <a:t>的处理过程，理解时钟中断的实现，</a:t>
            </a:r>
            <a:r>
              <a:rPr lang="zh-CN" altLang="en-US" sz="1800" dirty="0" smtClean="0"/>
              <a:t>以及利用时钟中断实现</a:t>
            </a:r>
            <a:r>
              <a:rPr lang="en-US" altLang="zh-CN" sz="1800" dirty="0" smtClean="0"/>
              <a:t>RR</a:t>
            </a:r>
            <a:r>
              <a:rPr lang="zh-CN" altLang="en-US" sz="1800" dirty="0"/>
              <a:t>调度</a:t>
            </a:r>
            <a:r>
              <a:rPr lang="zh-CN" altLang="en-US" sz="1800" dirty="0" smtClean="0"/>
              <a:t>算法；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89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2421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根据</a:t>
            </a:r>
            <a:r>
              <a:rPr lang="en-US" altLang="zh-CN" sz="2000" dirty="0"/>
              <a:t>../lab3/prodcons++.cc</a:t>
            </a:r>
            <a:r>
              <a:rPr lang="zh-CN" altLang="en-US" sz="2000" dirty="0"/>
              <a:t>中的提示完善代码，运行</a:t>
            </a:r>
            <a:r>
              <a:rPr lang="en-US" altLang="zh-CN" sz="2000" dirty="0"/>
              <a:t>Nachos</a:t>
            </a:r>
            <a:r>
              <a:rPr lang="zh-CN" altLang="en-US" sz="2000" dirty="0"/>
              <a:t>，查看输出结果；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000" dirty="0"/>
              <a:t>根据生产者</a:t>
            </a:r>
            <a:r>
              <a:rPr lang="en-US" altLang="zh-CN" sz="2000" dirty="0"/>
              <a:t>/</a:t>
            </a:r>
            <a:r>
              <a:rPr lang="zh-CN" altLang="zh-CN" sz="2000" dirty="0"/>
              <a:t>消费者问题的功能定义，你的实现应该满足如下条件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生产者线程所产生的所有的消息，都应该被消费者接收并保存到输出文件中（</a:t>
            </a:r>
            <a:r>
              <a:rPr lang="en-US" altLang="zh-CN" sz="1800" dirty="0"/>
              <a:t>temp_0</a:t>
            </a:r>
            <a:r>
              <a:rPr lang="zh-CN" altLang="zh-CN" sz="1800" dirty="0"/>
              <a:t>，</a:t>
            </a:r>
            <a:r>
              <a:rPr lang="en-US" altLang="zh-CN" sz="1800" dirty="0"/>
              <a:t>temp_1</a:t>
            </a:r>
            <a:r>
              <a:rPr lang="zh-CN" altLang="zh-CN" sz="1800" dirty="0"/>
              <a:t>，</a:t>
            </a:r>
            <a:r>
              <a:rPr lang="en-US" altLang="zh-CN" sz="1800" dirty="0"/>
              <a:t>…</a:t>
            </a:r>
            <a:r>
              <a:rPr lang="zh-CN" altLang="zh-CN" sz="1800" dirty="0"/>
              <a:t>）</a:t>
            </a:r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每个消息只能被接收一次且在文件保存一次</a:t>
            </a:r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来自于同一个生产者的消息，以及被同一个消费者接收到的消息，在文件保存的顺序应该按其序号升序排列；</a:t>
            </a:r>
            <a:r>
              <a:rPr lang="en-US" altLang="zh-CN" sz="2000" dirty="0"/>
              <a:t>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0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2421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如目录</a:t>
            </a:r>
            <a:r>
              <a:rPr lang="en-US" altLang="zh-CN" sz="2000" dirty="0"/>
              <a:t>../lab3</a:t>
            </a:r>
            <a:r>
              <a:rPr lang="zh-CN" altLang="en-US" sz="2000" dirty="0"/>
              <a:t>下的两个文件</a:t>
            </a:r>
            <a:r>
              <a:rPr lang="en-US" altLang="zh-CN" sz="2000" dirty="0"/>
              <a:t>tmp_0</a:t>
            </a:r>
            <a:r>
              <a:rPr lang="zh-CN" altLang="en-US" sz="2000" dirty="0"/>
              <a:t>与</a:t>
            </a:r>
            <a:r>
              <a:rPr lang="en-US" altLang="zh-CN" sz="2000" dirty="0"/>
              <a:t>temp_1</a:t>
            </a:r>
            <a:r>
              <a:rPr lang="zh-CN" altLang="en-US" sz="2000" dirty="0"/>
              <a:t>的内容应该形如：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 the  contents  of  tmp_0: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0; Message number  --&gt; 0;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0; Message number  --&gt; 1;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1; Message number   --&gt; 3;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the  contents  of  tmp_1: </a:t>
            </a:r>
            <a:endParaRPr lang="zh-CN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0; Message number  --&gt; 2;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0; Message number  --&gt; 3;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1; Message number  --&gt; 0;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1; Message number  --&gt; 1;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1;  Message number  --&gt; 2;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43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2421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如果其中一个文件为空，在运行</a:t>
            </a:r>
            <a:r>
              <a:rPr lang="en-US" altLang="zh-CN" sz="2000" dirty="0"/>
              <a:t>./nachos</a:t>
            </a:r>
            <a:r>
              <a:rPr lang="zh-CN" altLang="zh-CN" sz="2000" dirty="0"/>
              <a:t>时，可以加上参数</a:t>
            </a:r>
            <a:r>
              <a:rPr lang="en-US" altLang="zh-CN" sz="2000" dirty="0"/>
              <a:t>-</a:t>
            </a:r>
            <a:r>
              <a:rPr lang="en-US" altLang="zh-CN" sz="2000" dirty="0" err="1"/>
              <a:t>rs</a:t>
            </a:r>
            <a:r>
              <a:rPr lang="zh-CN" altLang="zh-CN" sz="2000" dirty="0"/>
              <a:t>（随机数种子），</a:t>
            </a:r>
            <a:r>
              <a:rPr lang="zh-CN" altLang="en-US" sz="2000" dirty="0"/>
              <a:t>即</a:t>
            </a:r>
            <a:r>
              <a:rPr lang="en-US" altLang="zh-CN" sz="2000" dirty="0">
                <a:solidFill>
                  <a:srgbClr val="7030A0"/>
                </a:solidFill>
              </a:rPr>
              <a:t>./nachos -</a:t>
            </a:r>
            <a:r>
              <a:rPr lang="en-US" altLang="zh-CN" sz="2000" dirty="0" err="1">
                <a:solidFill>
                  <a:srgbClr val="7030A0"/>
                </a:solidFill>
              </a:rPr>
              <a:t>rs</a:t>
            </a:r>
            <a:r>
              <a:rPr lang="en-US" altLang="zh-CN" sz="2000" dirty="0">
                <a:solidFill>
                  <a:srgbClr val="7030A0"/>
                </a:solidFill>
              </a:rPr>
              <a:t> seed-number</a:t>
            </a:r>
            <a:r>
              <a:rPr lang="zh-CN" altLang="en-US" sz="2000" dirty="0"/>
              <a:t>，如</a:t>
            </a:r>
            <a:r>
              <a:rPr lang="en-US" altLang="zh-CN" sz="2000" dirty="0"/>
              <a:t>./nachos -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6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FF0000"/>
                </a:solidFill>
              </a:rPr>
              <a:t>nachos –</a:t>
            </a:r>
            <a:r>
              <a:rPr lang="en-US" altLang="zh-CN" sz="2000" dirty="0" err="1">
                <a:solidFill>
                  <a:srgbClr val="FF0000"/>
                </a:solidFill>
              </a:rPr>
              <a:t>rs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zh-CN" sz="2000" dirty="0" smtClean="0"/>
              <a:t>中</a:t>
            </a:r>
            <a:r>
              <a:rPr lang="en-US" altLang="zh-CN" sz="2000" dirty="0" err="1" smtClean="0"/>
              <a:t>rs</a:t>
            </a:r>
            <a:r>
              <a:rPr lang="zh-CN" altLang="zh-CN" sz="2000" dirty="0"/>
              <a:t>触发定时器中断，实按时间片轮转线程调度，实现线程的分时，参见</a:t>
            </a:r>
            <a:r>
              <a:rPr lang="en-US" altLang="zh-CN" sz="2000" dirty="0"/>
              <a:t>../threads/system.cc</a:t>
            </a:r>
            <a:r>
              <a:rPr lang="zh-CN" altLang="zh-CN" sz="2000" dirty="0"/>
              <a:t>中函数</a:t>
            </a:r>
            <a:r>
              <a:rPr lang="en-US" altLang="zh-CN" sz="2000" dirty="0" err="1"/>
              <a:t>Initilize</a:t>
            </a:r>
            <a:r>
              <a:rPr lang="en-US" altLang="zh-CN" sz="2000" dirty="0"/>
              <a:t>() </a:t>
            </a:r>
            <a:r>
              <a:rPr lang="zh-CN" altLang="zh-CN" sz="2000" dirty="0"/>
              <a:t>对参数</a:t>
            </a:r>
            <a:r>
              <a:rPr lang="en-US" altLang="zh-CN" sz="2000" dirty="0" err="1"/>
              <a:t>rs</a:t>
            </a:r>
            <a:r>
              <a:rPr lang="zh-CN" altLang="zh-CN" sz="2000" dirty="0"/>
              <a:t>的处理；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如果运行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不使用</a:t>
            </a:r>
            <a:r>
              <a:rPr lang="en-US" altLang="zh-CN" sz="2000" dirty="0"/>
              <a:t>-</a:t>
            </a:r>
            <a:r>
              <a:rPr lang="en-US" altLang="zh-CN" sz="2000" dirty="0" err="1"/>
              <a:t>rs</a:t>
            </a:r>
            <a:r>
              <a:rPr lang="zh-CN" altLang="zh-CN" sz="2000" dirty="0"/>
              <a:t>参数，系统不创建定时器设备，也不会实现定时器中断；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046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主控线程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声明、创建、初始化信号量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声明、创建、初始化缓冲池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创建生产者线程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创建消费者线程</a:t>
            </a:r>
          </a:p>
        </p:txBody>
      </p:sp>
    </p:spTree>
    <p:extLst>
      <p:ext uri="{BB962C8B-B14F-4D97-AF65-F5344CB8AC3E}">
        <p14:creationId xmlns:p14="http://schemas.microsoft.com/office/powerpoint/2010/main" val="308802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生产者线程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800" dirty="0"/>
              <a:t>while (</a:t>
            </a:r>
            <a:r>
              <a:rPr lang="zh-CN" altLang="en-US" sz="1800" dirty="0"/>
              <a:t>终止条件</a:t>
            </a:r>
            <a:r>
              <a:rPr lang="en-US" altLang="zh-CN" sz="1800" dirty="0"/>
              <a:t>)</a:t>
            </a:r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zh-CN" altLang="en-US" sz="1800" dirty="0"/>
              <a:t>     初始化一个消息</a:t>
            </a:r>
            <a:r>
              <a:rPr lang="en-US" altLang="zh-CN" sz="1800" dirty="0" err="1"/>
              <a:t>msg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申请一个空缓冲区；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zh-CN" altLang="en-US" sz="1800" dirty="0"/>
              <a:t>     申请缓冲池（对缓冲池互斥访问）；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将消息</a:t>
            </a:r>
            <a:r>
              <a:rPr lang="en-US" altLang="zh-CN" sz="1800" dirty="0" err="1"/>
              <a:t>msg</a:t>
            </a:r>
            <a:r>
              <a:rPr lang="zh-CN" altLang="en-US" sz="1800" dirty="0"/>
              <a:t>放入缓存；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释放缓冲池；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通知消费者；</a:t>
            </a:r>
            <a:r>
              <a:rPr lang="en-US" altLang="zh-CN" sz="1800" dirty="0"/>
              <a:t> </a:t>
            </a:r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15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消费者线程</a:t>
            </a:r>
            <a:endParaRPr lang="en-US" altLang="zh-CN" sz="2000" dirty="0"/>
          </a:p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r>
              <a:rPr lang="zh-CN" altLang="en-US" sz="1800" dirty="0"/>
              <a:t>创建一个该线程对应的文本文件，用于存放从缓冲池读出的消息；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while (</a:t>
            </a:r>
            <a:r>
              <a:rPr lang="zh-CN" altLang="en-US" sz="1800" dirty="0"/>
              <a:t>终止条件</a:t>
            </a:r>
            <a:r>
              <a:rPr lang="en-US" altLang="zh-CN" sz="1800" dirty="0"/>
              <a:t>)</a:t>
            </a:r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zh-CN" altLang="en-US" sz="1800" dirty="0"/>
              <a:t>     申请一个满缓冲区；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zh-CN" altLang="en-US" sz="1800" dirty="0"/>
              <a:t>     申请缓冲池（对缓冲池互斥访问）；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从缓存中取出消息</a:t>
            </a:r>
            <a:r>
              <a:rPr lang="en-US" altLang="zh-CN" sz="1800" dirty="0" err="1"/>
              <a:t>msg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释放缓冲池；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通知消费者；</a:t>
            </a:r>
            <a:r>
              <a:rPr lang="en-US" altLang="zh-CN" sz="1800" dirty="0"/>
              <a:t> </a:t>
            </a:r>
          </a:p>
          <a:p>
            <a:pPr marL="285750"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将取出的消息写到该线程对应的文本文件中；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</a:p>
          <a:p>
            <a:pPr marL="285750" lvl="1" indent="0">
              <a:buNone/>
            </a:pPr>
            <a:r>
              <a:rPr lang="zh-CN" altLang="en-US" sz="1800"/>
              <a:t>关闭文本文件；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0845946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728</Words>
  <Application>Microsoft Office PowerPoint</Application>
  <PresentationFormat>全屏显示(4:3)</PresentationFormat>
  <Paragraphs>84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实验三 利用信号量实现线程同步</vt:lpstr>
      <vt:lpstr>实验三 利用信号量实现线程同步</vt:lpstr>
      <vt:lpstr>实验要求</vt:lpstr>
      <vt:lpstr>测试结果</vt:lpstr>
      <vt:lpstr>测试结果</vt:lpstr>
      <vt:lpstr>设计与实现</vt:lpstr>
      <vt:lpstr>设计与实现</vt:lpstr>
      <vt:lpstr>设计与实现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951</cp:revision>
  <dcterms:created xsi:type="dcterms:W3CDTF">2013-01-25T01:44:00Z</dcterms:created>
  <dcterms:modified xsi:type="dcterms:W3CDTF">2022-02-25T04:39:57Z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