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7"/>
  </p:notesMasterIdLst>
  <p:sldIdLst>
    <p:sldId id="256" r:id="rId5"/>
    <p:sldId id="535" r:id="rId6"/>
    <p:sldId id="543" r:id="rId7"/>
    <p:sldId id="540" r:id="rId8"/>
    <p:sldId id="541" r:id="rId9"/>
    <p:sldId id="549" r:id="rId10"/>
    <p:sldId id="545" r:id="rId11"/>
    <p:sldId id="546" r:id="rId12"/>
    <p:sldId id="548" r:id="rId13"/>
    <p:sldId id="551" r:id="rId14"/>
    <p:sldId id="547" r:id="rId15"/>
    <p:sldId id="433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6F17"/>
    <a:srgbClr val="0016E2"/>
    <a:srgbClr val="01080B"/>
    <a:srgbClr val="EDEEEF"/>
    <a:srgbClr val="677B67"/>
    <a:srgbClr val="4101E1"/>
    <a:srgbClr val="05A3DD"/>
    <a:srgbClr val="0303DF"/>
    <a:srgbClr val="0066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108" d="100"/>
          <a:sy n="108" d="100"/>
        </p:scale>
        <p:origin x="1704" y="114"/>
      </p:cViewPr>
      <p:guideLst>
        <p:guide orient="horz" pos="2170"/>
        <p:guide pos="2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7AA068-423C-4043-8EE2-1CC6D935DDF0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51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3360855-BA1B-49D5-B0CD-B5E0CC13AAD6}" type="datetime1">
              <a:rPr lang="zh-CN" altLang="en-US" smtClean="0">
                <a:latin typeface="Arial" charset="0"/>
                <a:ea typeface="宋体" charset="-122"/>
              </a:rPr>
              <a:pPr/>
              <a:t>2022/2/25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AF334-A9C0-438B-84BC-4E279211E2CD}" type="slidenum">
              <a:rPr lang="en-US" altLang="zh-CN" smtClean="0">
                <a:latin typeface="Arial" charset="0"/>
                <a:ea typeface="宋体" charset="-122"/>
              </a:rPr>
              <a:pPr/>
              <a:t>12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01675"/>
            <a:ext cx="4587875" cy="3440113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52925"/>
            <a:ext cx="4995863" cy="4140200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30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KSO_BT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69875" y="2066925"/>
            <a:ext cx="5592763" cy="1384300"/>
          </a:xfrm>
        </p:spPr>
        <p:txBody>
          <a:bodyPr/>
          <a:lstStyle>
            <a:lvl1pPr algn="ctr">
              <a:defRPr sz="4200">
                <a:solidFill>
                  <a:srgbClr val="14729C"/>
                </a:solidFill>
              </a:defRPr>
            </a:lvl1pPr>
          </a:lstStyle>
          <a:p>
            <a:pPr lvl="0"/>
            <a:r>
              <a:rPr lang="zh-CN" noProof="0"/>
              <a:t>单击此处</a:t>
            </a:r>
            <a:br>
              <a:rPr lang="zh-CN" noProof="0"/>
            </a:br>
            <a:r>
              <a:rPr lang="zh-CN" noProof="0"/>
              <a:t>编辑母版标题样式</a:t>
            </a:r>
          </a:p>
        </p:txBody>
      </p:sp>
      <p:sp>
        <p:nvSpPr>
          <p:cNvPr id="205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69875" y="3651250"/>
            <a:ext cx="5588000" cy="54768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folHlink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1BDE14-8C80-49E0-8281-DD5E56F6F558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443EEA-FBC3-4E9A-9C70-438B835BD66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4B56-E0FF-497B-B381-78CDFF87AB4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11875" y="196850"/>
            <a:ext cx="1943100" cy="62642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9400" y="196850"/>
            <a:ext cx="5680075" cy="626427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B9AB2-7367-4ECF-93B6-6B5F052EDA1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790825" y="2152650"/>
            <a:ext cx="5870575" cy="496888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000">
                <a:solidFill>
                  <a:srgbClr val="6C6F72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4103" name="KSO_BT1"/>
          <p:cNvSpPr>
            <a:spLocks noGrp="1" noChangeArrowheads="1"/>
          </p:cNvSpPr>
          <p:nvPr>
            <p:ph type="ctrTitle"/>
          </p:nvPr>
        </p:nvSpPr>
        <p:spPr>
          <a:xfrm>
            <a:off x="2787650" y="1258888"/>
            <a:ext cx="5884863" cy="8636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5EB33F-0483-43C6-847F-6D3BDF8997C4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24BC01-715A-404A-AF8C-083EFE472DA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F74B-3F9D-4EC0-BB27-2C8E829D834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C4A8C-293A-4006-9D11-27F066922CD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7675" y="1133475"/>
            <a:ext cx="4030663" cy="5100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0738" y="1133475"/>
            <a:ext cx="4032250" cy="5100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30462-3FE9-4AC9-87A4-B13B8F51DDE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057C7-BE4D-4CC7-9A6F-784CBE1E440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111F1-C7D5-4B5F-82C4-FED058A43FE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F258-373D-47B5-9224-E86B2421108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A255-05C8-4069-A9CB-54077EFAD0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F85F4-ED83-48A5-8EDD-7FC59D04590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91975-133D-44B7-B5F6-02DDCE1C6857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0D0EE-11E1-4E01-A713-4C0B0435826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14313"/>
            <a:ext cx="2052638" cy="6019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7675" y="214313"/>
            <a:ext cx="6010275" cy="6019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740C7-CC37-4ABD-A9FF-809B75CEBA0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1172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流程图: 数据 4"/>
          <p:cNvSpPr>
            <a:spLocks noChangeArrowheads="1"/>
          </p:cNvSpPr>
          <p:nvPr/>
        </p:nvSpPr>
        <p:spPr bwMode="auto">
          <a:xfrm>
            <a:off x="2857500" y="0"/>
            <a:ext cx="6286500" cy="6858000"/>
          </a:xfrm>
          <a:prstGeom prst="flowChartInputOutput">
            <a:avLst/>
          </a:prstGeom>
          <a:solidFill>
            <a:srgbClr val="FDD76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300">
              <a:solidFill>
                <a:srgbClr val="5F5F5F"/>
              </a:solidFill>
            </a:endParaRPr>
          </a:p>
        </p:txBody>
      </p:sp>
      <p:pic>
        <p:nvPicPr>
          <p:cNvPr id="6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300163"/>
            <a:ext cx="40703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417888" y="5014913"/>
            <a:ext cx="4735512" cy="547687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615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408363" y="3463925"/>
            <a:ext cx="47371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493455-07EA-47DB-90C0-E7E423CB59B6}" type="datetime1">
              <a:rPr lang="zh-CN" altLang="en-US"/>
              <a:t>2022/2/25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38A0BD-2BD5-4CDD-949A-399040E1F361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C3199-1AFA-4954-9CC4-12638459641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791B2-E5C4-4716-B26B-E0118C8D48E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76375"/>
            <a:ext cx="3927475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476375"/>
            <a:ext cx="3929062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A6133-FFB4-4B05-84EA-663E62FDFBC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27019-1451-45BD-B61C-7AF55C70AA4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6A8A5-509F-4FF4-914B-DE7911A9FDC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0D63B-70E4-448C-A960-B7BCA42D54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BF970-60AF-4DAF-9E35-50708D19D96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3BC4C-21CF-455E-B095-424B494E974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8D181-3281-4E13-887C-32993C8F81F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84EC5-1729-4024-A363-B97A4567CA7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68300"/>
            <a:ext cx="2001837" cy="59880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68300"/>
            <a:ext cx="5854700" cy="59880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0E7CA-17FA-457E-94D8-9BF9C622018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矩形 12"/>
          <p:cNvGrpSpPr/>
          <p:nvPr userDrawn="1"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5" name="矩形 1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13"/>
          <p:cNvGrpSpPr/>
          <p:nvPr userDrawn="1"/>
        </p:nvGrpSpPr>
        <p:grpSpPr bwMode="auto">
          <a:xfrm>
            <a:off x="0" y="263525"/>
            <a:ext cx="9144000" cy="4676775"/>
            <a:chOff x="0" y="0"/>
            <a:chExt cx="12192000" cy="4677534"/>
          </a:xfrm>
        </p:grpSpPr>
        <p:grpSp>
          <p:nvGrpSpPr>
            <p:cNvPr id="8" name="Freeform 5"/>
            <p:cNvGrpSpPr/>
            <p:nvPr userDrawn="1"/>
          </p:nvGrpSpPr>
          <p:grpSpPr bwMode="auto">
            <a:xfrm>
              <a:off x="0" y="-1059"/>
              <a:ext cx="12200128" cy="2353056"/>
              <a:chOff x="0" y="0"/>
              <a:chExt cx="9150096" cy="2353056"/>
            </a:xfrm>
          </p:grpSpPr>
          <p:pic>
            <p:nvPicPr>
              <p:cNvPr id="17" name="Freeform 5"/>
              <p:cNvPicPr>
                <a:picLocks noEditPoints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50096" cy="2353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0" y="1059"/>
                <a:ext cx="9144000" cy="2353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" name="矩形 15"/>
            <p:cNvSpPr>
              <a:spLocks noChangeArrowheads="1"/>
            </p:cNvSpPr>
            <p:nvPr/>
          </p:nvSpPr>
          <p:spPr bwMode="auto">
            <a:xfrm>
              <a:off x="0" y="2362583"/>
              <a:ext cx="12192000" cy="1714778"/>
            </a:xfrm>
            <a:prstGeom prst="rect">
              <a:avLst/>
            </a:prstGeom>
            <a:solidFill>
              <a:srgbClr val="28A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cxnSp>
          <p:nvCxnSpPr>
            <p:cNvPr id="10" name="直接连接符 16"/>
            <p:cNvCxnSpPr>
              <a:cxnSpLocks noChangeShapeType="1"/>
            </p:cNvCxnSpPr>
            <p:nvPr/>
          </p:nvCxnSpPr>
          <p:spPr bwMode="auto">
            <a:xfrm>
              <a:off x="0" y="4110425"/>
              <a:ext cx="12192000" cy="0"/>
            </a:xfrm>
            <a:prstGeom prst="line">
              <a:avLst/>
            </a:prstGeom>
            <a:noFill/>
            <a:ln w="19050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17"/>
            <p:cNvCxnSpPr>
              <a:cxnSpLocks noChangeShapeType="1"/>
            </p:cNvCxnSpPr>
            <p:nvPr/>
          </p:nvCxnSpPr>
          <p:spPr bwMode="auto">
            <a:xfrm>
              <a:off x="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18"/>
            <p:cNvCxnSpPr>
              <a:cxnSpLocks noChangeShapeType="1"/>
            </p:cNvCxnSpPr>
            <p:nvPr/>
          </p:nvCxnSpPr>
          <p:spPr bwMode="auto">
            <a:xfrm>
              <a:off x="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19"/>
            <p:cNvCxnSpPr>
              <a:cxnSpLocks noChangeShapeType="1"/>
            </p:cNvCxnSpPr>
            <p:nvPr/>
          </p:nvCxnSpPr>
          <p:spPr bwMode="auto">
            <a:xfrm>
              <a:off x="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20"/>
            <p:cNvCxnSpPr>
              <a:cxnSpLocks noChangeShapeType="1"/>
            </p:cNvCxnSpPr>
            <p:nvPr/>
          </p:nvCxnSpPr>
          <p:spPr bwMode="auto">
            <a:xfrm>
              <a:off x="787200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1"/>
            <p:cNvCxnSpPr>
              <a:cxnSpLocks noChangeShapeType="1"/>
            </p:cNvCxnSpPr>
            <p:nvPr/>
          </p:nvCxnSpPr>
          <p:spPr bwMode="auto">
            <a:xfrm>
              <a:off x="787200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22"/>
            <p:cNvCxnSpPr>
              <a:cxnSpLocks noChangeShapeType="1"/>
            </p:cNvCxnSpPr>
            <p:nvPr/>
          </p:nvCxnSpPr>
          <p:spPr bwMode="auto">
            <a:xfrm>
              <a:off x="787200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8900" cy="466725"/>
          </a:xfrm>
        </p:spPr>
        <p:txBody>
          <a:bodyPr/>
          <a:lstStyle>
            <a:lvl1pPr algn="ctr">
              <a:buFont typeface="Wingdings 2" panose="05020102010507070707" pitchFamily="18" charset="2"/>
              <a:buNone/>
              <a:defRPr sz="1600"/>
            </a:lvl1pPr>
          </a:lstStyle>
          <a:p>
            <a:pPr lvl="0"/>
            <a:r>
              <a:rPr lang="zh-CN" noProof="0">
                <a:sym typeface="Arial" panose="020B0604020202020204" pitchFamily="34" charset="0"/>
              </a:rPr>
              <a:t>单击此处编辑母版副标题样式</a:t>
            </a:r>
          </a:p>
        </p:txBody>
      </p:sp>
      <p:sp>
        <p:nvSpPr>
          <p:cNvPr id="821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714375" y="3140075"/>
            <a:ext cx="7772400" cy="71755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19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B9122-6204-415B-9B63-767BCB80D292}" type="datetime1">
              <a:rPr lang="zh-CN" altLang="en-US"/>
              <a:t>2022/2/25</a:t>
            </a:fld>
            <a:endParaRPr lang="en-US"/>
          </a:p>
        </p:txBody>
      </p:sp>
      <p:sp>
        <p:nvSpPr>
          <p:cNvPr id="20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50EEA-FF4E-41D5-AF69-6EEADFA6D3D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89441-A55F-43EA-A8B0-412ADF2DBC6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4DB7A-EFF0-4FC6-B595-90C21978006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D5673-5430-4CAF-80D3-E7AE5060CFA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5A6FA-2176-4BCE-AD9F-89675A8CFB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250DC-0878-4B08-A8DF-B0618002FCC3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54100"/>
            <a:ext cx="3811588" cy="540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43388" y="1054100"/>
            <a:ext cx="3811587" cy="540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DED28-B741-4EF3-8A85-476A8059E05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B7DB4-EE38-47B9-960D-23808051C6B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79915-1CD2-4D16-B500-B5490E93648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9697E-D45A-4E7C-81FC-4060FFD7AB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46216-539C-4C56-A730-F6A42213F0E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55588"/>
            <a:ext cx="2022475" cy="62245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55588"/>
            <a:ext cx="5915025" cy="62245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01A58-410C-44AE-B15D-E703576B05EB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127B-0938-4893-96C2-5BF3E99308B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3F5A-A092-4D93-92E7-775B571A6B0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47056-C575-41A5-9FC0-1A2A3B26D7C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6A6E2-01AE-4F33-B1C1-84244AF65CD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B0EB-A491-48EF-BEE0-B90804C1504C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0"/>
            <a:ext cx="3943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9725" y="196850"/>
            <a:ext cx="6400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9"/>
          </p:nvPr>
        </p:nvSpPr>
        <p:spPr bwMode="auto">
          <a:xfrm>
            <a:off x="279400" y="1054100"/>
            <a:ext cx="7775575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2022/2/25</a:t>
            </a:fld>
            <a:endParaRPr lang="en-US"/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05EA6D-0A8A-47D3-AD10-1EDF3BDE7BA2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rgbClr val="1A93C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7505" indent="-357505" algn="just" rtl="0" fontAlgn="base">
        <a:spcBef>
          <a:spcPts val="1800"/>
        </a:spcBef>
        <a:spcAft>
          <a:spcPct val="0"/>
        </a:spcAft>
        <a:buClr>
          <a:srgbClr val="1A93C8"/>
        </a:buClr>
        <a:buSzPct val="60000"/>
        <a:buFont typeface="Wingdings" panose="05000000000000000000" pitchFamily="2" charset="2"/>
        <a:buChar char="m"/>
        <a:defRPr sz="2000" kern="1200">
          <a:solidFill>
            <a:srgbClr val="1A93C8"/>
          </a:solidFill>
          <a:latin typeface="+mn-lt"/>
          <a:ea typeface="+mn-ea"/>
          <a:cs typeface="+mn-cs"/>
        </a:defRPr>
      </a:lvl1pPr>
      <a:lvl2pPr marL="357505" indent="-357505" algn="l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A1BBEE"/>
        </a:buClr>
        <a:buFont typeface="幼圆" panose="02010509060101010101" pitchFamily="49" charset="-122"/>
        <a:buChar char=" "/>
        <a:defRPr sz="1600" kern="120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"/>
          <p:cNvGrpSpPr>
            <a:grpSpLocks noChangeAspect="1"/>
          </p:cNvGrpSpPr>
          <p:nvPr/>
        </p:nvGrpSpPr>
        <p:grpSpPr bwMode="auto">
          <a:xfrm>
            <a:off x="-3175" y="12700"/>
            <a:ext cx="9144000" cy="6858000"/>
            <a:chOff x="0" y="0"/>
            <a:chExt cx="7850038" cy="5887529"/>
          </a:xfrm>
        </p:grpSpPr>
        <p:pic>
          <p:nvPicPr>
            <p:cNvPr id="2051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151"/>
            <a:stretch>
              <a:fillRect/>
            </a:stretch>
          </p:blipFill>
          <p:spPr bwMode="auto">
            <a:xfrm>
              <a:off x="3925019" y="0"/>
              <a:ext cx="3925019" cy="5887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310"/>
            <a:stretch>
              <a:fillRect/>
            </a:stretch>
          </p:blipFill>
          <p:spPr bwMode="auto">
            <a:xfrm flipH="1">
              <a:off x="0" y="0"/>
              <a:ext cx="3925019" cy="5876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2022/2/25</a:t>
            </a:fld>
            <a:endParaRPr lang="en-US"/>
          </a:p>
        </p:txBody>
      </p:sp>
      <p:sp>
        <p:nvSpPr>
          <p:cNvPr id="3078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8345E7-2928-4024-B92D-DE6894893D24}" type="slidenum">
              <a:rPr lang="zh-CN" altLang="en-US"/>
              <a:t>‹#›</a:t>
            </a:fld>
            <a:endParaRPr lang="en-US"/>
          </a:p>
        </p:txBody>
      </p:sp>
      <p:sp>
        <p:nvSpPr>
          <p:cNvPr id="2056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47675" y="1133475"/>
            <a:ext cx="8215313" cy="51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57" name="KSO_BT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47675" y="214313"/>
            <a:ext cx="82153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61950" indent="-361950" algn="just" defTabSz="685800" rtl="0" fontAlgn="base">
        <a:lnSpc>
          <a:spcPct val="110000"/>
        </a:lnSpc>
        <a:spcBef>
          <a:spcPts val="12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l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1950" indent="-361950" algn="l" defTabSz="685800" rtl="0" fontAlgn="base">
        <a:lnSpc>
          <a:spcPct val="120000"/>
        </a:lnSpc>
        <a:spcBef>
          <a:spcPct val="0"/>
        </a:spcBef>
        <a:spcAft>
          <a:spcPts val="1200"/>
        </a:spcAft>
        <a:buClr>
          <a:srgbClr val="E5A997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476375"/>
            <a:ext cx="8008937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2022/2/25</a:t>
            </a:fld>
            <a:endParaRPr lang="en-US"/>
          </a:p>
        </p:txBody>
      </p:sp>
      <p:sp>
        <p:nvSpPr>
          <p:cNvPr id="51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403975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8672DB-A52B-402A-AC56-6EAF7309D802}" type="slidenum">
              <a:rPr lang="zh-CN" altLang="en-US"/>
              <a:t>‹#›</a:t>
            </a:fld>
            <a:endParaRPr lang="en-US"/>
          </a:p>
        </p:txBody>
      </p:sp>
      <p:sp>
        <p:nvSpPr>
          <p:cNvPr id="3079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566738" y="368300"/>
            <a:ext cx="80089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66700" indent="-266700"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2"/>
        </a:buClr>
        <a:buSzPct val="80000"/>
        <a:buFont typeface="Wingdings 2" panose="05020102010507070707" pitchFamily="18" charset="2"/>
        <a:buChar char="ö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66700" indent="-266700" algn="l" defTabSz="685800" rtl="0" fontAlgn="base">
        <a:lnSpc>
          <a:spcPct val="13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500" kern="1200">
          <a:solidFill>
            <a:srgbClr val="30303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矩形 11"/>
          <p:cNvGrpSpPr/>
          <p:nvPr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4099" name="矩形 11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410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5775" y="1135063"/>
            <a:ext cx="8089900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宋体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宋体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宋体" panose="02010600030101010101" pitchFamily="2" charset="-122"/>
              </a:rPr>
              <a:t>第四级</a:t>
            </a:r>
          </a:p>
        </p:txBody>
      </p:sp>
      <p:sp>
        <p:nvSpPr>
          <p:cNvPr id="717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2022/2/25</a:t>
            </a:fld>
            <a:endParaRPr lang="en-US"/>
          </a:p>
        </p:txBody>
      </p:sp>
      <p:sp>
        <p:nvSpPr>
          <p:cNvPr id="717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5087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44DC649-F695-46C3-B7FF-3FC4AA7FFBA1}" type="slidenum">
              <a:rPr lang="zh-CN" altLang="en-US"/>
              <a:t>‹#›</a:t>
            </a:fld>
            <a:endParaRPr lang="en-US"/>
          </a:p>
        </p:txBody>
      </p:sp>
      <p:sp>
        <p:nvSpPr>
          <p:cNvPr id="4105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85775" y="255588"/>
            <a:ext cx="8089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cxnSp>
        <p:nvCxnSpPr>
          <p:cNvPr id="4106" name="直接连接符 8"/>
          <p:cNvCxnSpPr>
            <a:cxnSpLocks noChangeShapeType="1"/>
          </p:cNvCxnSpPr>
          <p:nvPr/>
        </p:nvCxnSpPr>
        <p:spPr bwMode="auto">
          <a:xfrm flipH="1">
            <a:off x="57150" y="6480175"/>
            <a:ext cx="8980488" cy="0"/>
          </a:xfrm>
          <a:prstGeom prst="line">
            <a:avLst/>
          </a:prstGeom>
          <a:noFill/>
          <a:ln w="15875">
            <a:solidFill>
              <a:srgbClr val="28A9D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7" name="Freeform 5"/>
          <p:cNvGrpSpPr/>
          <p:nvPr/>
        </p:nvGrpSpPr>
        <p:grpSpPr bwMode="auto">
          <a:xfrm>
            <a:off x="5595938" y="5657850"/>
            <a:ext cx="3194050" cy="822325"/>
            <a:chOff x="0" y="0"/>
            <a:chExt cx="2012" cy="518"/>
          </a:xfrm>
        </p:grpSpPr>
        <p:pic>
          <p:nvPicPr>
            <p:cNvPr id="4108" name="Freeform 5"/>
            <p:cNvPicPr>
              <a:picLocks noEditPoints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-1" y="1"/>
              <a:ext cx="2009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10" name="任意多边形 10"/>
          <p:cNvSpPr>
            <a:spLocks noChangeArrowheads="1"/>
          </p:cNvSpPr>
          <p:nvPr/>
        </p:nvSpPr>
        <p:spPr bwMode="auto">
          <a:xfrm flipV="1">
            <a:off x="244475" y="423863"/>
            <a:ext cx="8977313" cy="431800"/>
          </a:xfrm>
          <a:custGeom>
            <a:avLst/>
            <a:gdLst>
              <a:gd name="T0" fmla="*/ 167822 w 11969073"/>
              <a:gd name="T1" fmla="*/ 524933 h 524933"/>
              <a:gd name="T2" fmla="*/ 168846 w 11969073"/>
              <a:gd name="T3" fmla="*/ 524933 h 524933"/>
              <a:gd name="T4" fmla="*/ 168846 w 11969073"/>
              <a:gd name="T5" fmla="*/ 14598 h 524933"/>
              <a:gd name="T6" fmla="*/ 1386790 w 11969073"/>
              <a:gd name="T7" fmla="*/ 14598 h 524933"/>
              <a:gd name="T8" fmla="*/ 11969073 w 11969073"/>
              <a:gd name="T9" fmla="*/ 0 h 524933"/>
              <a:gd name="T10" fmla="*/ 167822 w 11969073"/>
              <a:gd name="T11" fmla="*/ 0 h 524933"/>
              <a:gd name="T12" fmla="*/ 152999 w 11969073"/>
              <a:gd name="T13" fmla="*/ 0 h 524933"/>
              <a:gd name="T14" fmla="*/ 152999 w 11969073"/>
              <a:gd name="T15" fmla="*/ 507260 h 524933"/>
              <a:gd name="T16" fmla="*/ 107280 w 11969073"/>
              <a:gd name="T17" fmla="*/ 507260 h 524933"/>
              <a:gd name="T18" fmla="*/ 107280 w 11969073"/>
              <a:gd name="T19" fmla="*/ 0 h 524933"/>
              <a:gd name="T20" fmla="*/ 0 w 11969073"/>
              <a:gd name="T21" fmla="*/ 0 h 524933"/>
              <a:gd name="T22" fmla="*/ 0 w 11969073"/>
              <a:gd name="T23" fmla="*/ 524932 h 524933"/>
              <a:gd name="T24" fmla="*/ 33834 w 11969073"/>
              <a:gd name="T25" fmla="*/ 524932 h 524933"/>
              <a:gd name="T26" fmla="*/ 33834 w 11969073"/>
              <a:gd name="T27" fmla="*/ 23810 h 524933"/>
              <a:gd name="T28" fmla="*/ 79553 w 11969073"/>
              <a:gd name="T29" fmla="*/ 23810 h 524933"/>
              <a:gd name="T30" fmla="*/ 79553 w 11969073"/>
              <a:gd name="T31" fmla="*/ 524932 h 524933"/>
              <a:gd name="T32" fmla="*/ 167822 w 11969073"/>
              <a:gd name="T33" fmla="*/ 524932 h 524933"/>
              <a:gd name="T34" fmla="*/ 167822 w 11969073"/>
              <a:gd name="T35" fmla="*/ 524933 h 524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rgbClr val="1A93C8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"/>
        <a:defRPr sz="2400" kern="1200">
          <a:solidFill>
            <a:srgbClr val="1A93C8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28650" indent="-342900" algn="l" defTabSz="685800" rtl="0" fontAlgn="base">
        <a:lnSpc>
          <a:spcPct val="130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ü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7F7F7F"/>
          </a:solidFill>
          <a:latin typeface="+mn-lt"/>
          <a:ea typeface="幼圆" panose="02010509060101010101" pitchFamily="49" charset="-122"/>
          <a:cs typeface="+mn-cs"/>
          <a:sym typeface="宋体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1887" y="2677886"/>
            <a:ext cx="8501742" cy="1001485"/>
          </a:xfrm>
        </p:spPr>
        <p:txBody>
          <a:bodyPr/>
          <a:lstStyle/>
          <a:p>
            <a:r>
              <a:rPr lang="zh-CN" altLang="en-US" sz="4000" dirty="0">
                <a:solidFill>
                  <a:srgbClr val="000000"/>
                </a:solidFill>
              </a:rPr>
              <a:t>操作系统课程设计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5725" cy="46672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实验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文件系统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 descr="http://www.sdu.edu.cn/2010/images/top222.jpg"/>
          <p:cNvPicPr>
            <a:picLocks noChangeAspect="1" noChangeArrowheads="1"/>
          </p:cNvPicPr>
          <p:nvPr/>
        </p:nvPicPr>
        <p:blipFill>
          <a:blip r:embed="rId2" cstate="print"/>
          <a:srcRect b="9109"/>
          <a:stretch>
            <a:fillRect/>
          </a:stretch>
        </p:blipFill>
        <p:spPr bwMode="auto">
          <a:xfrm>
            <a:off x="0" y="-1"/>
            <a:ext cx="9144000" cy="25472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有精力的同学可进一步完成</a:t>
            </a:r>
            <a:endParaRPr lang="en-US" altLang="zh-CN" dirty="0"/>
          </a:p>
          <a:p>
            <a:pPr marL="971550" lvl="1"/>
            <a:r>
              <a:rPr lang="zh-CN" altLang="en-US" dirty="0"/>
              <a:t>实现多级目录，即利用目录树管理</a:t>
            </a:r>
            <a:r>
              <a:rPr lang="en-US" altLang="zh-CN" dirty="0"/>
              <a:t>Nachos</a:t>
            </a:r>
            <a:r>
              <a:rPr lang="zh-CN" altLang="en-US"/>
              <a:t>仿真硬盘中的文件；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13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设计与实现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修改</a:t>
            </a:r>
            <a:r>
              <a:rPr lang="en-US" altLang="zh-CN" sz="2000" dirty="0" err="1"/>
              <a:t>OpenFile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WriteAt</a:t>
            </a:r>
            <a:r>
              <a:rPr lang="en-US" altLang="zh-CN" sz="2000" dirty="0"/>
              <a:t>(char *from,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numBytes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position)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if  (</a:t>
            </a:r>
            <a:r>
              <a:rPr lang="zh-CN" altLang="en-US" sz="1800" dirty="0"/>
              <a:t>文件已分配的扇区足以容纳要写入的数据</a:t>
            </a:r>
            <a:r>
              <a:rPr lang="en-US" altLang="zh-CN" sz="1800" dirty="0"/>
              <a:t>) {</a:t>
            </a:r>
          </a:p>
          <a:p>
            <a:pPr lvl="1" indent="0">
              <a:buNone/>
            </a:pPr>
            <a:r>
              <a:rPr lang="en-US" altLang="zh-CN" sz="1800" dirty="0"/>
              <a:t>       </a:t>
            </a:r>
            <a:r>
              <a:rPr lang="zh-CN" altLang="en-US" sz="1800" dirty="0"/>
              <a:t>将数据写到文件原来的扇区中；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   </a:t>
            </a:r>
            <a:r>
              <a:rPr lang="zh-CN" altLang="en-US" sz="1800" dirty="0"/>
              <a:t>更新文件头中文件大小属性；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}</a:t>
            </a:r>
          </a:p>
          <a:p>
            <a:pPr lvl="1" indent="0">
              <a:buNone/>
            </a:pPr>
            <a:r>
              <a:rPr lang="en-US" altLang="zh-CN" sz="1800" dirty="0"/>
              <a:t>else  {</a:t>
            </a:r>
          </a:p>
          <a:p>
            <a:pPr lvl="1" indent="0">
              <a:buNone/>
            </a:pPr>
            <a:r>
              <a:rPr lang="en-US" altLang="zh-CN" sz="1800" dirty="0"/>
              <a:t>       </a:t>
            </a:r>
            <a:r>
              <a:rPr lang="zh-CN" altLang="en-US" sz="1800" dirty="0"/>
              <a:t>为超出的数据分配新的硬盘块（扇区）；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    </a:t>
            </a:r>
            <a:r>
              <a:rPr lang="zh-CN" altLang="en-US" sz="1800" dirty="0"/>
              <a:t>更新空闲块位示图文件，标注新分配的扇区为已分配；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    </a:t>
            </a:r>
            <a:r>
              <a:rPr lang="zh-CN" altLang="en-US" sz="1800" dirty="0"/>
              <a:t>将未超出文件长度的数据写入到文件的原扇区中；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    </a:t>
            </a:r>
            <a:r>
              <a:rPr lang="zh-CN" altLang="en-US" sz="1800" dirty="0"/>
              <a:t>将超出的数据写入到新分配的扇区中；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    </a:t>
            </a:r>
            <a:r>
              <a:rPr lang="zh-CN" altLang="en-US" sz="1800" dirty="0"/>
              <a:t>更新文件头中文件大小属性；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}</a:t>
            </a:r>
          </a:p>
          <a:p>
            <a:pPr lvl="1" indent="0">
              <a:buNone/>
            </a:pPr>
            <a:r>
              <a:rPr lang="zh-CN" altLang="en-US" sz="1800" dirty="0"/>
              <a:t>如果还有要写入的数据，重复上述过程；</a:t>
            </a:r>
            <a:endParaRPr lang="en-US" altLang="zh-CN" sz="1800" dirty="0"/>
          </a:p>
          <a:p>
            <a:pPr lvl="1" indent="0">
              <a:buNone/>
            </a:pPr>
            <a:r>
              <a:rPr lang="zh-CN" altLang="en-US" sz="1800" dirty="0"/>
              <a:t>如果所有数据都写完，将文件头与位示图文件写到硬盘中；</a:t>
            </a:r>
            <a:endParaRPr lang="en-US" altLang="zh-CN" sz="1800" dirty="0"/>
          </a:p>
          <a:p>
            <a:pPr lvl="1" indent="0">
              <a:buNone/>
            </a:pP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26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6511925" y="56769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0107C6E-6428-484D-8BFF-2A38D99BDED2}" type="slidenum">
              <a:rPr lang="en-US" altLang="zh-CN" sz="1400"/>
              <a:pPr algn="r"/>
              <a:t>12</a:t>
            </a:fld>
            <a:endParaRPr lang="en-US" altLang="zh-CN" sz="1400"/>
          </a:p>
        </p:txBody>
      </p:sp>
      <p:pic>
        <p:nvPicPr>
          <p:cNvPr id="19459" name="Picture 3" descr="sdu01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2125" y="3317875"/>
            <a:ext cx="9906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 descr="sdu03_01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5325" y="43846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sdu04_05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2125" y="4384675"/>
            <a:ext cx="9906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sdu06_03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45325" y="53752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sdu01_16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12125" y="5370513"/>
            <a:ext cx="9906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sdu05_04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425" y="5375275"/>
            <a:ext cx="1028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Rectangle 10"/>
          <p:cNvSpPr>
            <a:spLocks noGrp="1" noChangeArrowheads="1"/>
          </p:cNvSpPr>
          <p:nvPr>
            <p:ph type="title"/>
          </p:nvPr>
        </p:nvSpPr>
        <p:spPr>
          <a:xfrm>
            <a:off x="1125538" y="1571626"/>
            <a:ext cx="7327900" cy="823232"/>
          </a:xfrm>
        </p:spPr>
        <p:txBody>
          <a:bodyPr/>
          <a:lstStyle/>
          <a:p>
            <a:pPr eaLnBrk="1" hangingPunct="1"/>
            <a:r>
              <a:rPr lang="en-US" altLang="zh-CN" sz="4800" dirty="0"/>
              <a:t>Any  Question ?</a:t>
            </a:r>
            <a:endParaRPr lang="zh-CN" altLang="en-US" sz="4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3" y="3169163"/>
            <a:ext cx="5204012" cy="329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03134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实验四 </a:t>
            </a:r>
            <a:r>
              <a:rPr lang="x-none" altLang="zh-CN" dirty="0"/>
              <a:t>Nachos的文件系统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目的</a:t>
            </a:r>
            <a:endParaRPr lang="en-US" altLang="zh-CN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Nachos</a:t>
            </a:r>
            <a:r>
              <a:rPr lang="zh-CN" altLang="zh-CN" sz="1800" dirty="0"/>
              <a:t>模拟了一个硬盘（</a:t>
            </a:r>
            <a:r>
              <a:rPr lang="en-US" altLang="zh-CN" sz="1800" dirty="0">
                <a:solidFill>
                  <a:srgbClr val="0016E2"/>
                </a:solidFill>
              </a:rPr>
              <a:t>../lab5/DISK</a:t>
            </a:r>
            <a:r>
              <a:rPr lang="zh-CN" altLang="zh-CN" sz="1800" dirty="0">
                <a:solidFill>
                  <a:srgbClr val="0016E2"/>
                </a:solidFill>
              </a:rPr>
              <a:t>，或</a:t>
            </a:r>
            <a:r>
              <a:rPr lang="en-US" altLang="zh-CN" sz="1800" dirty="0">
                <a:solidFill>
                  <a:srgbClr val="0016E2"/>
                </a:solidFill>
              </a:rPr>
              <a:t>../</a:t>
            </a:r>
            <a:r>
              <a:rPr lang="en-US" altLang="zh-CN" sz="1800" dirty="0" err="1">
                <a:solidFill>
                  <a:srgbClr val="0016E2"/>
                </a:solidFill>
              </a:rPr>
              <a:t>filesys</a:t>
            </a:r>
            <a:r>
              <a:rPr lang="en-US" altLang="zh-CN" sz="1800" dirty="0">
                <a:solidFill>
                  <a:srgbClr val="0016E2"/>
                </a:solidFill>
              </a:rPr>
              <a:t>/DISK</a:t>
            </a:r>
            <a:r>
              <a:rPr lang="zh-CN" altLang="zh-CN" sz="1800" dirty="0"/>
              <a:t>），实现的文件系统比较简单</a:t>
            </a: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该实验将熟悉一些</a:t>
            </a:r>
            <a:r>
              <a:rPr lang="en-US" altLang="zh-CN" sz="1800" dirty="0"/>
              <a:t>Nachos</a:t>
            </a:r>
            <a:r>
              <a:rPr lang="zh-CN" altLang="zh-CN" sz="1800" dirty="0"/>
              <a:t>文件系统的操作命令，观察这些命令对硬盘（</a:t>
            </a:r>
            <a:r>
              <a:rPr lang="en-US" altLang="zh-CN" sz="1800" dirty="0"/>
              <a:t>DISK</a:t>
            </a:r>
            <a:r>
              <a:rPr lang="zh-CN" altLang="zh-CN" sz="1800" dirty="0"/>
              <a:t>）的影响，根据结果分析理解</a:t>
            </a:r>
            <a:r>
              <a:rPr lang="en-US" altLang="zh-CN" sz="1800" dirty="0"/>
              <a:t>Nachos</a:t>
            </a:r>
            <a:r>
              <a:rPr lang="zh-CN" altLang="zh-CN" sz="1800" dirty="0"/>
              <a:t>文件系统的实现原理，</a:t>
            </a:r>
            <a:r>
              <a:rPr lang="zh-CN" altLang="zh-CN" sz="1800" dirty="0">
                <a:solidFill>
                  <a:srgbClr val="C00000"/>
                </a:solidFill>
              </a:rPr>
              <a:t>为下一个实验（实验</a:t>
            </a:r>
            <a:r>
              <a:rPr lang="en-US" altLang="zh-CN" sz="1800" dirty="0">
                <a:solidFill>
                  <a:srgbClr val="C00000"/>
                </a:solidFill>
              </a:rPr>
              <a:t>5</a:t>
            </a:r>
            <a:r>
              <a:rPr lang="zh-CN" altLang="zh-CN" sz="1800" dirty="0">
                <a:solidFill>
                  <a:srgbClr val="C00000"/>
                </a:solidFill>
              </a:rPr>
              <a:t>）实现</a:t>
            </a:r>
            <a:r>
              <a:rPr lang="en-US" altLang="zh-CN" sz="1800" dirty="0">
                <a:solidFill>
                  <a:srgbClr val="C00000"/>
                </a:solidFill>
              </a:rPr>
              <a:t>Nachos</a:t>
            </a:r>
            <a:r>
              <a:rPr lang="zh-CN" altLang="zh-CN" sz="1800" dirty="0">
                <a:solidFill>
                  <a:srgbClr val="C00000"/>
                </a:solidFill>
              </a:rPr>
              <a:t>文件的扩展功能奠定基础</a:t>
            </a:r>
            <a:r>
              <a:rPr lang="zh-CN" altLang="zh-CN" sz="1800" dirty="0"/>
              <a:t>；</a:t>
            </a:r>
            <a:endParaRPr lang="en-US" altLang="zh-CN" sz="1800" dirty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zh-CN" sz="1600" dirty="0"/>
              <a:t>实验</a:t>
            </a:r>
            <a:r>
              <a:rPr lang="en-US" altLang="zh-CN" sz="1600" dirty="0"/>
              <a:t>5</a:t>
            </a:r>
            <a:r>
              <a:rPr lang="zh-CN" altLang="zh-CN" sz="1600" dirty="0"/>
              <a:t>要求能够在从一个文件</a:t>
            </a:r>
            <a:r>
              <a:rPr lang="zh-CN" altLang="en-US" sz="1600" dirty="0"/>
              <a:t>内</a:t>
            </a:r>
            <a:r>
              <a:rPr lang="zh-CN" altLang="zh-CN" sz="1600" dirty="0"/>
              <a:t>的任何位置</a:t>
            </a:r>
            <a:r>
              <a:rPr lang="zh-CN" altLang="en-US" sz="1600" dirty="0"/>
              <a:t>（偏移量）</a:t>
            </a:r>
            <a:r>
              <a:rPr lang="zh-CN" altLang="zh-CN" sz="1600" dirty="0"/>
              <a:t>开始写入数据，即能够正确</a:t>
            </a:r>
            <a:r>
              <a:rPr lang="zh-CN" altLang="zh-CN" sz="1600" dirty="0" smtClean="0"/>
              <a:t>处理</a:t>
            </a:r>
            <a:r>
              <a:rPr lang="en-US" altLang="zh-CN" sz="1600" dirty="0" smtClean="0"/>
              <a:t>Nachos</a:t>
            </a:r>
            <a:r>
              <a:rPr lang="zh-CN" altLang="en-US" sz="1600" dirty="0" smtClean="0"/>
              <a:t>文件系统</a:t>
            </a:r>
            <a:r>
              <a:rPr lang="zh-CN" altLang="zh-CN" sz="1600" dirty="0" smtClean="0"/>
              <a:t>命令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-</a:t>
            </a:r>
            <a:r>
              <a:rPr lang="en-US" altLang="zh-CN" sz="1600" dirty="0" err="1">
                <a:solidFill>
                  <a:srgbClr val="C00000"/>
                </a:solidFill>
              </a:rPr>
              <a:t>ap</a:t>
            </a:r>
            <a:r>
              <a:rPr lang="en-US" altLang="zh-CN" sz="1600" dirty="0">
                <a:solidFill>
                  <a:srgbClr val="C00000"/>
                </a:solidFill>
              </a:rPr>
              <a:t>, -hap, -nap</a:t>
            </a:r>
            <a:r>
              <a:rPr lang="zh-CN" altLang="zh-CN" sz="1600" dirty="0"/>
              <a:t>；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该实验中需要理解一些</a:t>
            </a:r>
            <a:r>
              <a:rPr lang="en-US" altLang="zh-CN" sz="1800" dirty="0"/>
              <a:t>Nachos</a:t>
            </a:r>
            <a:r>
              <a:rPr lang="zh-CN" altLang="zh-CN" sz="1800" dirty="0"/>
              <a:t>文件的基本知识，特别是</a:t>
            </a:r>
            <a:r>
              <a:rPr lang="zh-CN" altLang="zh-CN" sz="1800" dirty="0">
                <a:solidFill>
                  <a:srgbClr val="0B6F17"/>
                </a:solidFill>
              </a:rPr>
              <a:t>文件头（</a:t>
            </a:r>
            <a:r>
              <a:rPr lang="en-US" altLang="zh-CN" sz="1800" dirty="0">
                <a:solidFill>
                  <a:srgbClr val="0B6F17"/>
                </a:solidFill>
              </a:rPr>
              <a:t>FCB</a:t>
            </a:r>
            <a:r>
              <a:rPr lang="zh-CN" altLang="zh-CN" sz="1800" dirty="0">
                <a:solidFill>
                  <a:srgbClr val="0B6F17"/>
                </a:solidFill>
              </a:rPr>
              <a:t>或索引节点）的结构与作用</a:t>
            </a:r>
            <a:r>
              <a:rPr lang="zh-CN" altLang="zh-CN" sz="1800" dirty="0"/>
              <a:t>，</a:t>
            </a:r>
            <a:r>
              <a:rPr lang="zh-CN" altLang="zh-CN" sz="1800" dirty="0">
                <a:solidFill>
                  <a:srgbClr val="0016E2"/>
                </a:solidFill>
              </a:rPr>
              <a:t>空闲块的标识方法</a:t>
            </a:r>
            <a:r>
              <a:rPr lang="zh-CN" altLang="zh-CN" sz="1800" dirty="0"/>
              <a:t>，</a:t>
            </a:r>
            <a:r>
              <a:rPr lang="zh-CN" altLang="zh-CN" sz="1800" dirty="0">
                <a:solidFill>
                  <a:srgbClr val="0B6F17"/>
                </a:solidFill>
              </a:rPr>
              <a:t>空闲块的</a:t>
            </a:r>
            <a:r>
              <a:rPr lang="zh-CN" altLang="zh-CN" sz="1800" dirty="0">
                <a:solidFill>
                  <a:srgbClr val="C00000"/>
                </a:solidFill>
              </a:rPr>
              <a:t>分配</a:t>
            </a:r>
            <a:r>
              <a:rPr lang="zh-CN" altLang="zh-CN" sz="1800" dirty="0">
                <a:solidFill>
                  <a:srgbClr val="0B6F17"/>
                </a:solidFill>
              </a:rPr>
              <a:t>与回收过程等</a:t>
            </a:r>
            <a:r>
              <a:rPr lang="zh-CN" altLang="zh-CN" sz="1800" dirty="0"/>
              <a:t>；</a:t>
            </a:r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zh-CN" sz="1600" dirty="0"/>
              <a:t>文件的扩展实质上是从一个给定的位置开始对文件进行</a:t>
            </a:r>
            <a:r>
              <a:rPr lang="zh-CN" altLang="zh-CN" sz="1600" dirty="0">
                <a:solidFill>
                  <a:srgbClr val="7030A0"/>
                </a:solidFill>
              </a:rPr>
              <a:t>写操作</a:t>
            </a:r>
            <a:r>
              <a:rPr lang="zh-CN" altLang="zh-CN" sz="1600" dirty="0"/>
              <a:t>，涉及到文件的</a:t>
            </a:r>
            <a:r>
              <a:rPr lang="zh-CN" altLang="zh-CN" sz="1600" dirty="0">
                <a:solidFill>
                  <a:srgbClr val="7030A0"/>
                </a:solidFill>
              </a:rPr>
              <a:t>打开、定位</a:t>
            </a:r>
            <a:r>
              <a:rPr lang="zh-CN" altLang="en-US" sz="1600" dirty="0">
                <a:solidFill>
                  <a:srgbClr val="7030A0"/>
                </a:solidFill>
              </a:rPr>
              <a:t>、读写</a:t>
            </a:r>
            <a:r>
              <a:rPr lang="zh-CN" altLang="zh-CN" sz="1600" dirty="0">
                <a:solidFill>
                  <a:srgbClr val="7030A0"/>
                </a:solidFill>
              </a:rPr>
              <a:t>，空闲块的分配</a:t>
            </a:r>
            <a:r>
              <a:rPr lang="zh-CN" altLang="zh-CN" sz="1600" dirty="0"/>
              <a:t>等操作</a:t>
            </a:r>
            <a:endParaRPr lang="en-US" altLang="zh-CN" sz="1600" dirty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zh-CN" sz="1600" dirty="0"/>
              <a:t>写操作结束后还需要</a:t>
            </a:r>
            <a:r>
              <a:rPr lang="zh-CN" altLang="en-US" sz="1600" dirty="0"/>
              <a:t>依据写文件时对</a:t>
            </a:r>
            <a:r>
              <a:rPr lang="zh-CN" altLang="zh-CN" sz="1600" dirty="0">
                <a:solidFill>
                  <a:srgbClr val="7030A0"/>
                </a:solidFill>
              </a:rPr>
              <a:t>文件头、空闲块位示图</a:t>
            </a:r>
            <a:r>
              <a:rPr lang="zh-CN" altLang="en-US" sz="1600" dirty="0">
                <a:solidFill>
                  <a:srgbClr val="7030A0"/>
                </a:solidFill>
              </a:rPr>
              <a:t>所做的修改对</a:t>
            </a:r>
            <a:r>
              <a:rPr lang="zh-CN" altLang="zh-CN" sz="1600" dirty="0"/>
              <a:t>硬盘中</a:t>
            </a:r>
            <a:r>
              <a:rPr lang="zh-CN" altLang="en-US" sz="1600" dirty="0"/>
              <a:t>原来的文件头、位示图进行更新</a:t>
            </a:r>
            <a:r>
              <a:rPr lang="zh-CN" altLang="zh-CN" sz="1600" dirty="0"/>
              <a:t>，以保存修改后的信息</a:t>
            </a:r>
            <a:endParaRPr lang="en-US" altLang="zh-CN" sz="1600" dirty="0"/>
          </a:p>
          <a:p>
            <a:pPr marL="1314450" lvl="2" indent="-285750">
              <a:buFont typeface="Wingdings" panose="05000000000000000000" pitchFamily="2" charset="2"/>
              <a:buChar char="ü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10359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x-none" altLang="zh-CN" dirty="0" smtClean="0"/>
              <a:t>Nachos</a:t>
            </a:r>
            <a:r>
              <a:rPr lang="x-none" altLang="zh-CN" dirty="0"/>
              <a:t>的文件系统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目的</a:t>
            </a:r>
            <a:endParaRPr lang="zh-CN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该实验完成后，需要你：</a:t>
            </a:r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）理解</a:t>
            </a:r>
            <a:r>
              <a:rPr lang="en-US" altLang="zh-CN" sz="1800" dirty="0"/>
              <a:t>Nachos</a:t>
            </a:r>
            <a:r>
              <a:rPr lang="zh-CN" altLang="zh-CN" sz="1800" dirty="0"/>
              <a:t>硬盘是如何创建的；</a:t>
            </a:r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）理解硬盘初始化的过程（如何在硬盘上创建一个文件系统）；</a:t>
            </a:r>
            <a:endParaRPr lang="en-US" altLang="zh-CN" sz="1800" dirty="0"/>
          </a:p>
          <a:p>
            <a:pPr marL="685800" lvl="2" indent="0"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3</a:t>
            </a:r>
            <a:r>
              <a:rPr lang="zh-CN" altLang="en-US" sz="1800" dirty="0"/>
              <a:t>）了解</a:t>
            </a:r>
            <a:r>
              <a:rPr lang="en-US" altLang="zh-CN" sz="1800" dirty="0"/>
              <a:t>Nachos</a:t>
            </a:r>
            <a:r>
              <a:rPr lang="zh-CN" altLang="en-US" sz="1800" dirty="0"/>
              <a:t>文件系统在磁盘上的布局；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）熟悉查看</a:t>
            </a:r>
            <a:r>
              <a:rPr lang="en-US" altLang="zh-CN" sz="1800" dirty="0"/>
              <a:t>Nachos</a:t>
            </a:r>
            <a:r>
              <a:rPr lang="zh-CN" altLang="zh-CN" sz="1800" dirty="0"/>
              <a:t>硬盘上的内容的方法；</a:t>
            </a:r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）了解</a:t>
            </a:r>
            <a:r>
              <a:rPr lang="en-US" altLang="zh-CN" sz="1800" dirty="0"/>
              <a:t>Nachos</a:t>
            </a:r>
            <a:r>
              <a:rPr lang="zh-CN" altLang="zh-CN" sz="1800" dirty="0"/>
              <a:t>文件系统提供了哪些命令，哪些命令已经实现，哪些需要你自己实现；</a:t>
            </a:r>
          </a:p>
          <a:p>
            <a:pPr marL="685800" lvl="2" indent="0">
              <a:buNone/>
            </a:pPr>
            <a:r>
              <a:rPr lang="zh-CN" altLang="zh-CN" sz="1800" b="1" dirty="0">
                <a:solidFill>
                  <a:srgbClr val="7030A0"/>
                </a:solidFill>
              </a:rPr>
              <a:t>（</a:t>
            </a:r>
            <a:r>
              <a:rPr lang="en-US" altLang="zh-CN" sz="1800" b="1" dirty="0">
                <a:solidFill>
                  <a:srgbClr val="7030A0"/>
                </a:solidFill>
              </a:rPr>
              <a:t>6</a:t>
            </a:r>
            <a:r>
              <a:rPr lang="zh-CN" altLang="zh-CN" sz="1800" b="1" dirty="0">
                <a:solidFill>
                  <a:srgbClr val="7030A0"/>
                </a:solidFill>
              </a:rPr>
              <a:t>）理解已经实现的文件系统命令的实现原理；</a:t>
            </a:r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7</a:t>
            </a:r>
            <a:r>
              <a:rPr lang="zh-CN" altLang="zh-CN" sz="1800" dirty="0"/>
              <a:t>）理解硬盘空闲块的管理方法；</a:t>
            </a:r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8</a:t>
            </a:r>
            <a:r>
              <a:rPr lang="zh-CN" altLang="zh-CN" sz="1800" dirty="0"/>
              <a:t>）理解</a:t>
            </a:r>
            <a:r>
              <a:rPr lang="zh-CN" altLang="zh-CN" sz="1800" dirty="0">
                <a:solidFill>
                  <a:srgbClr val="7030A0"/>
                </a:solidFill>
              </a:rPr>
              <a:t>文件</a:t>
            </a:r>
            <a:r>
              <a:rPr lang="zh-CN" altLang="en-US" sz="1800" dirty="0">
                <a:solidFill>
                  <a:srgbClr val="7030A0"/>
                </a:solidFill>
              </a:rPr>
              <a:t>目录</a:t>
            </a:r>
            <a:r>
              <a:rPr lang="zh-CN" altLang="zh-CN" sz="1800" dirty="0"/>
              <a:t>的结构与管理；</a:t>
            </a:r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9</a:t>
            </a:r>
            <a:r>
              <a:rPr lang="zh-CN" altLang="zh-CN" sz="1800" dirty="0"/>
              <a:t>）理解</a:t>
            </a:r>
            <a:r>
              <a:rPr lang="zh-CN" altLang="zh-CN" sz="1800" dirty="0">
                <a:solidFill>
                  <a:srgbClr val="7030A0"/>
                </a:solidFill>
              </a:rPr>
              <a:t>文件的结构与文件数据块的分配方法</a:t>
            </a:r>
            <a:r>
              <a:rPr lang="zh-CN" altLang="zh-CN" sz="1800" dirty="0"/>
              <a:t>；</a:t>
            </a:r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10</a:t>
            </a:r>
            <a:r>
              <a:rPr lang="zh-CN" altLang="zh-CN" sz="1800" dirty="0"/>
              <a:t>）了解一个文件系统命令执行后，硬盘的布局</a:t>
            </a:r>
            <a:r>
              <a:rPr lang="zh-CN" altLang="en-US" sz="1800" dirty="0"/>
              <a:t>（如文件扩展数据的存储）</a:t>
            </a:r>
            <a:r>
              <a:rPr lang="zh-CN" altLang="zh-CN" sz="1800" dirty="0"/>
              <a:t>；</a:t>
            </a:r>
            <a:endParaRPr lang="en-US" altLang="zh-CN" sz="1800" dirty="0"/>
          </a:p>
          <a:p>
            <a:pPr marL="685800" lvl="2" indent="0">
              <a:buNone/>
            </a:pPr>
            <a:r>
              <a:rPr lang="zh-CN" altLang="zh-CN" sz="1800" b="1" dirty="0">
                <a:solidFill>
                  <a:srgbClr val="7030A0"/>
                </a:solidFill>
              </a:rPr>
              <a:t>（</a:t>
            </a:r>
            <a:r>
              <a:rPr lang="en-US" altLang="zh-CN" sz="1800" b="1" dirty="0">
                <a:solidFill>
                  <a:srgbClr val="7030A0"/>
                </a:solidFill>
              </a:rPr>
              <a:t>11</a:t>
            </a:r>
            <a:r>
              <a:rPr lang="zh-CN" altLang="zh-CN" sz="1800" b="1" dirty="0">
                <a:solidFill>
                  <a:srgbClr val="7030A0"/>
                </a:solidFill>
              </a:rPr>
              <a:t>）分析目前</a:t>
            </a:r>
            <a:r>
              <a:rPr lang="en-US" altLang="zh-CN" sz="1800" b="1" dirty="0">
                <a:solidFill>
                  <a:srgbClr val="7030A0"/>
                </a:solidFill>
              </a:rPr>
              <a:t>Nachos</a:t>
            </a:r>
            <a:r>
              <a:rPr lang="zh-CN" altLang="zh-CN" sz="1800" b="1" dirty="0">
                <a:solidFill>
                  <a:srgbClr val="7030A0"/>
                </a:solidFill>
              </a:rPr>
              <a:t>不能对文件进行扩展的原因，考虑解决方案；</a:t>
            </a:r>
          </a:p>
          <a:p>
            <a:pPr marL="685800" lvl="2" indent="0">
              <a:buNone/>
            </a:pPr>
            <a:r>
              <a:rPr lang="zh-CN" altLang="en-US" sz="1800" dirty="0">
                <a:solidFill>
                  <a:srgbClr val="C00000"/>
                </a:solidFill>
              </a:rPr>
              <a:t>（</a:t>
            </a:r>
            <a:r>
              <a:rPr lang="en-US" altLang="zh-CN" sz="1800" dirty="0">
                <a:solidFill>
                  <a:srgbClr val="C00000"/>
                </a:solidFill>
              </a:rPr>
              <a:t>12</a:t>
            </a:r>
            <a:r>
              <a:rPr lang="zh-CN" altLang="en-US" sz="1800" dirty="0">
                <a:solidFill>
                  <a:srgbClr val="C00000"/>
                </a:solidFill>
              </a:rPr>
              <a:t>）拓展：目前</a:t>
            </a:r>
            <a:r>
              <a:rPr lang="en-US" altLang="zh-CN" sz="1800" dirty="0">
                <a:solidFill>
                  <a:srgbClr val="C00000"/>
                </a:solidFill>
              </a:rPr>
              <a:t>Nachos</a:t>
            </a:r>
            <a:r>
              <a:rPr lang="zh-CN" altLang="en-US" sz="1800" dirty="0">
                <a:solidFill>
                  <a:srgbClr val="C00000"/>
                </a:solidFill>
              </a:rPr>
              <a:t>仅实现了单级目录，考虑如何实现多级目录（树形）结构。</a:t>
            </a:r>
            <a:endParaRPr lang="zh-CN" altLang="zh-CN" sz="1800" dirty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480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x-none" altLang="zh-CN" dirty="0" smtClean="0"/>
              <a:t>Nachos</a:t>
            </a:r>
            <a:r>
              <a:rPr lang="x-none" altLang="zh-CN" dirty="0"/>
              <a:t>的文件系统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305685" cy="532721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任务</a:t>
            </a:r>
            <a:endParaRPr lang="en-US" altLang="zh-CN" sz="2000" dirty="0" smtClean="0"/>
          </a:p>
          <a:p>
            <a:pPr marL="971550" lvl="1"/>
            <a:r>
              <a:rPr lang="en-US" altLang="zh-CN" sz="1800" dirty="0" smtClean="0">
                <a:solidFill>
                  <a:srgbClr val="C00000"/>
                </a:solidFill>
              </a:rPr>
              <a:t>../</a:t>
            </a:r>
            <a:r>
              <a:rPr lang="en-US" altLang="zh-CN" sz="1800" dirty="0">
                <a:solidFill>
                  <a:srgbClr val="C00000"/>
                </a:solidFill>
              </a:rPr>
              <a:t>lab5/main.cc</a:t>
            </a:r>
            <a:r>
              <a:rPr lang="zh-CN" altLang="zh-CN" sz="1800" dirty="0"/>
              <a:t>调用了</a:t>
            </a:r>
            <a:r>
              <a:rPr lang="en-US" altLang="zh-CN" sz="1800" dirty="0">
                <a:solidFill>
                  <a:srgbClr val="7030A0"/>
                </a:solidFill>
              </a:rPr>
              <a:t>../threads/system.cc</a:t>
            </a:r>
            <a:r>
              <a:rPr lang="zh-CN" altLang="zh-CN" sz="1800" dirty="0"/>
              <a:t>中的</a:t>
            </a:r>
            <a:r>
              <a:rPr lang="en-US" altLang="zh-CN" sz="1800" dirty="0">
                <a:solidFill>
                  <a:srgbClr val="7030A0"/>
                </a:solidFill>
              </a:rPr>
              <a:t>Initialize()</a:t>
            </a:r>
            <a:r>
              <a:rPr lang="zh-CN" altLang="zh-CN" sz="1800" dirty="0"/>
              <a:t>创建了</a:t>
            </a:r>
            <a:r>
              <a:rPr lang="en-US" altLang="zh-CN" sz="1800" dirty="0"/>
              <a:t>Nachos</a:t>
            </a:r>
            <a:r>
              <a:rPr lang="zh-CN" altLang="zh-CN" sz="1800" dirty="0"/>
              <a:t>硬盘</a:t>
            </a:r>
            <a:r>
              <a:rPr lang="en-US" altLang="zh-CN" sz="1800" dirty="0" smtClean="0"/>
              <a:t>DISK</a:t>
            </a:r>
          </a:p>
          <a:p>
            <a:pPr marL="1200150" lvl="2"/>
            <a:r>
              <a:rPr lang="zh-CN" altLang="zh-CN" sz="1600" dirty="0"/>
              <a:t>分析</a:t>
            </a:r>
            <a:r>
              <a:rPr lang="en-US" altLang="zh-CN" sz="1600" dirty="0">
                <a:solidFill>
                  <a:srgbClr val="7030A0"/>
                </a:solidFill>
              </a:rPr>
              <a:t>../</a:t>
            </a:r>
            <a:r>
              <a:rPr lang="en-US" altLang="zh-CN" sz="1600" dirty="0" err="1">
                <a:solidFill>
                  <a:srgbClr val="7030A0"/>
                </a:solidFill>
              </a:rPr>
              <a:t>filesys</a:t>
            </a:r>
            <a:r>
              <a:rPr lang="en-US" altLang="zh-CN" sz="1600" dirty="0">
                <a:solidFill>
                  <a:srgbClr val="7030A0"/>
                </a:solidFill>
              </a:rPr>
              <a:t>/ synchdisk.cc</a:t>
            </a:r>
            <a:r>
              <a:rPr lang="zh-CN" altLang="zh-CN" sz="1600" dirty="0"/>
              <a:t>及</a:t>
            </a:r>
            <a:r>
              <a:rPr lang="en-US" altLang="zh-CN" sz="1600" dirty="0">
                <a:solidFill>
                  <a:srgbClr val="7030A0"/>
                </a:solidFill>
              </a:rPr>
              <a:t>../machine/disk.cc </a:t>
            </a:r>
            <a:r>
              <a:rPr lang="zh-CN" altLang="zh-CN" sz="1600" dirty="0"/>
              <a:t>，理解</a:t>
            </a:r>
            <a:r>
              <a:rPr lang="en-US" altLang="zh-CN" sz="1600" dirty="0"/>
              <a:t>Nachos</a:t>
            </a:r>
            <a:r>
              <a:rPr lang="zh-CN" altLang="zh-CN" sz="1600" dirty="0"/>
              <a:t>创建硬盘的过程与方法</a:t>
            </a:r>
            <a:r>
              <a:rPr lang="zh-CN" altLang="zh-CN" sz="1600" dirty="0" smtClean="0"/>
              <a:t>；</a:t>
            </a:r>
            <a:endParaRPr lang="en-US" altLang="zh-CN" sz="1600" dirty="0" smtClean="0"/>
          </a:p>
          <a:p>
            <a:pPr marL="1200150" lvl="2"/>
            <a:r>
              <a:rPr lang="zh-CN" altLang="en-US" sz="1600" dirty="0" smtClean="0">
                <a:solidFill>
                  <a:srgbClr val="0B6F17"/>
                </a:solidFill>
              </a:rPr>
              <a:t>命令</a:t>
            </a:r>
            <a:r>
              <a:rPr lang="en-US" altLang="zh-CN" sz="1600" dirty="0" smtClean="0">
                <a:solidFill>
                  <a:srgbClr val="0B6F17"/>
                </a:solidFill>
              </a:rPr>
              <a:t>n</a:t>
            </a:r>
            <a:r>
              <a:rPr lang="en-US" altLang="zh-CN" sz="1600" dirty="0" smtClean="0">
                <a:solidFill>
                  <a:srgbClr val="0B6F17"/>
                </a:solidFill>
              </a:rPr>
              <a:t>achos –f </a:t>
            </a:r>
            <a:r>
              <a:rPr lang="zh-CN" altLang="en-US" sz="1600" dirty="0" smtClean="0">
                <a:solidFill>
                  <a:srgbClr val="0B6F17"/>
                </a:solidFill>
              </a:rPr>
              <a:t>创建并格式化</a:t>
            </a:r>
            <a:r>
              <a:rPr lang="en-US" altLang="zh-CN" sz="1600" dirty="0" smtClean="0">
                <a:solidFill>
                  <a:srgbClr val="0B6F17"/>
                </a:solidFill>
              </a:rPr>
              <a:t>Nachos</a:t>
            </a:r>
            <a:r>
              <a:rPr lang="zh-CN" altLang="en-US" sz="1600" dirty="0" smtClean="0">
                <a:solidFill>
                  <a:srgbClr val="0B6F17"/>
                </a:solidFill>
              </a:rPr>
              <a:t>硬盘</a:t>
            </a:r>
            <a:endParaRPr lang="zh-CN" altLang="zh-CN" sz="1600" dirty="0">
              <a:solidFill>
                <a:srgbClr val="0B6F17"/>
              </a:solidFill>
            </a:endParaRPr>
          </a:p>
          <a:p>
            <a:pPr marL="971550" lvl="1"/>
            <a:r>
              <a:rPr lang="zh-CN" altLang="zh-CN" sz="1800" dirty="0"/>
              <a:t>分析</a:t>
            </a:r>
            <a:r>
              <a:rPr lang="en-US" altLang="zh-CN" sz="1800" dirty="0">
                <a:solidFill>
                  <a:srgbClr val="C00000"/>
                </a:solidFill>
              </a:rPr>
              <a:t>../filesys/filessys.cc</a:t>
            </a:r>
            <a:r>
              <a:rPr lang="zh-CN" altLang="zh-CN" sz="1800" dirty="0"/>
              <a:t>，特别是构造函数</a:t>
            </a:r>
            <a:r>
              <a:rPr lang="en-US" altLang="zh-CN" sz="1800" dirty="0" err="1"/>
              <a:t>FileSystem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FileSystem</a:t>
            </a:r>
            <a:r>
              <a:rPr lang="en-US" altLang="zh-CN" sz="1800" dirty="0"/>
              <a:t>(..)</a:t>
            </a:r>
            <a:r>
              <a:rPr lang="zh-CN" altLang="zh-CN" sz="1800" dirty="0"/>
              <a:t>，理解</a:t>
            </a:r>
            <a:r>
              <a:rPr lang="en-US" altLang="zh-CN" sz="1800" dirty="0"/>
              <a:t>Nachos</a:t>
            </a:r>
            <a:r>
              <a:rPr lang="zh-CN" altLang="zh-CN" sz="1800" dirty="0"/>
              <a:t>硬盘</a:t>
            </a:r>
            <a:r>
              <a:rPr lang="en-US" altLang="zh-CN" sz="1800" dirty="0"/>
              <a:t>”DISK”</a:t>
            </a:r>
            <a:r>
              <a:rPr lang="zh-CN" altLang="zh-CN" sz="1800" dirty="0"/>
              <a:t>的创建方法，及硬盘格式化（创建文件系统）的处理过程；</a:t>
            </a:r>
          </a:p>
          <a:p>
            <a:pPr marL="971550" lvl="1"/>
            <a:r>
              <a:rPr lang="zh-CN" altLang="zh-CN" sz="1800" dirty="0" smtClean="0"/>
              <a:t>分析</a:t>
            </a:r>
            <a:r>
              <a:rPr lang="en-US" altLang="zh-CN" sz="1800" dirty="0">
                <a:solidFill>
                  <a:srgbClr val="C00000"/>
                </a:solidFill>
              </a:rPr>
              <a:t>../lab5/main.cc</a:t>
            </a:r>
            <a:r>
              <a:rPr lang="zh-CN" altLang="zh-CN" sz="1800" dirty="0"/>
              <a:t>，了解</a:t>
            </a:r>
            <a:r>
              <a:rPr lang="en-US" altLang="zh-CN" sz="1800" dirty="0"/>
              <a:t>Nachos</a:t>
            </a:r>
            <a:r>
              <a:rPr lang="zh-CN" altLang="zh-CN" sz="1800" dirty="0"/>
              <a:t>文件系统</a:t>
            </a:r>
            <a:r>
              <a:rPr lang="zh-CN" altLang="en-US" sz="1800" dirty="0"/>
              <a:t>目前</a:t>
            </a:r>
            <a:r>
              <a:rPr lang="zh-CN" altLang="zh-CN" sz="1800" dirty="0"/>
              <a:t>提供了哪些</a:t>
            </a:r>
            <a:r>
              <a:rPr lang="zh-CN" altLang="en-US" sz="1800" dirty="0"/>
              <a:t>文件操作</a:t>
            </a:r>
            <a:r>
              <a:rPr lang="zh-CN" altLang="zh-CN" sz="1800" dirty="0"/>
              <a:t>命令，对每个命令进行测试，根据执行结果观察哪些命令已经实现（正确运行），哪些无法正确运行（</a:t>
            </a:r>
            <a:r>
              <a:rPr lang="zh-CN" altLang="zh-CN" sz="1800" dirty="0">
                <a:solidFill>
                  <a:srgbClr val="0016E2"/>
                </a:solidFill>
              </a:rPr>
              <a:t>尚未完全实现，需要你自己完善</a:t>
            </a:r>
            <a:r>
              <a:rPr lang="zh-CN" altLang="zh-CN" sz="1800" dirty="0" smtClean="0"/>
              <a:t>）</a:t>
            </a:r>
            <a:endParaRPr lang="en-US" altLang="zh-CN" sz="1800" dirty="0" smtClean="0"/>
          </a:p>
          <a:p>
            <a:pPr marL="1200150" lvl="2"/>
            <a:r>
              <a:rPr lang="en-US" altLang="zh-CN" sz="1800" dirty="0" smtClean="0">
                <a:solidFill>
                  <a:srgbClr val="0B6F17"/>
                </a:solidFill>
              </a:rPr>
              <a:t>-</a:t>
            </a:r>
            <a:r>
              <a:rPr lang="en-US" altLang="zh-CN" sz="1800" dirty="0" err="1" smtClean="0">
                <a:solidFill>
                  <a:srgbClr val="0B6F17"/>
                </a:solidFill>
              </a:rPr>
              <a:t>c</a:t>
            </a:r>
            <a:r>
              <a:rPr lang="en-US" altLang="zh-CN" sz="1800" dirty="0" err="1" smtClean="0">
                <a:solidFill>
                  <a:srgbClr val="0B6F17"/>
                </a:solidFill>
              </a:rPr>
              <a:t>p</a:t>
            </a:r>
            <a:r>
              <a:rPr lang="en-US" altLang="zh-CN" sz="1800" dirty="0" smtClean="0">
                <a:solidFill>
                  <a:srgbClr val="0B6F17"/>
                </a:solidFill>
              </a:rPr>
              <a:t>, -</a:t>
            </a:r>
            <a:r>
              <a:rPr lang="en-US" altLang="zh-CN" sz="1800" dirty="0" err="1" smtClean="0">
                <a:solidFill>
                  <a:srgbClr val="0B6F17"/>
                </a:solidFill>
              </a:rPr>
              <a:t>ap</a:t>
            </a:r>
            <a:r>
              <a:rPr lang="en-US" altLang="zh-CN" sz="1800" dirty="0" smtClean="0">
                <a:solidFill>
                  <a:srgbClr val="0B6F17"/>
                </a:solidFill>
              </a:rPr>
              <a:t>, -hap, -nap</a:t>
            </a:r>
            <a:r>
              <a:rPr lang="zh-CN" altLang="en-US" sz="1800" dirty="0" smtClean="0">
                <a:solidFill>
                  <a:srgbClr val="0B6F17"/>
                </a:solidFill>
              </a:rPr>
              <a:t>，以及</a:t>
            </a:r>
            <a:r>
              <a:rPr lang="en-US" altLang="zh-CN" sz="1800" dirty="0" smtClean="0">
                <a:solidFill>
                  <a:srgbClr val="0B6F17"/>
                </a:solidFill>
              </a:rPr>
              <a:t>-p, -r, -l, -D, -t</a:t>
            </a:r>
            <a:endParaRPr lang="en-US" altLang="zh-CN" sz="1800" dirty="0">
              <a:solidFill>
                <a:srgbClr val="0B6F17"/>
              </a:solidFill>
            </a:endParaRPr>
          </a:p>
          <a:p>
            <a:pPr marL="971550" lvl="1"/>
            <a:r>
              <a:rPr lang="zh-CN" altLang="zh-CN" sz="1800" dirty="0"/>
              <a:t>分析</a:t>
            </a:r>
            <a:r>
              <a:rPr lang="en-US" altLang="zh-CN" sz="1800" dirty="0">
                <a:solidFill>
                  <a:srgbClr val="C00000"/>
                </a:solidFill>
              </a:rPr>
              <a:t>../lab5/fstest.cc</a:t>
            </a:r>
            <a:r>
              <a:rPr lang="zh-CN" altLang="zh-CN" sz="1800" dirty="0"/>
              <a:t>及</a:t>
            </a:r>
            <a:r>
              <a:rPr lang="en-US" altLang="zh-CN" sz="1800" dirty="0">
                <a:solidFill>
                  <a:srgbClr val="C00000"/>
                </a:solidFill>
              </a:rPr>
              <a:t>../filesys/filessys.cc</a:t>
            </a:r>
            <a:r>
              <a:rPr lang="zh-CN" altLang="zh-CN" sz="1800" dirty="0"/>
              <a:t>，理解</a:t>
            </a:r>
            <a:r>
              <a:rPr lang="en-US" altLang="zh-CN" sz="1800" dirty="0"/>
              <a:t>Nachos</a:t>
            </a:r>
            <a:r>
              <a:rPr lang="zh-CN" altLang="zh-CN" sz="1800" dirty="0"/>
              <a:t>对这些命令的处理过程与方法</a:t>
            </a:r>
            <a:r>
              <a:rPr lang="zh-CN" altLang="zh-CN" sz="1800" dirty="0" smtClean="0"/>
              <a:t>；</a:t>
            </a:r>
            <a:r>
              <a:rPr lang="zh-CN" altLang="en-US" sz="1800" dirty="0" smtClean="0"/>
              <a:t>思考如何完善尚未完成的命令（如</a:t>
            </a:r>
            <a:r>
              <a:rPr lang="en-US" altLang="zh-CN" sz="1800" dirty="0" smtClean="0">
                <a:solidFill>
                  <a:srgbClr val="0B6F17"/>
                </a:solidFill>
              </a:rPr>
              <a:t> </a:t>
            </a:r>
            <a:r>
              <a:rPr lang="en-US" altLang="zh-CN" sz="1800" dirty="0">
                <a:solidFill>
                  <a:srgbClr val="0B6F17"/>
                </a:solidFill>
              </a:rPr>
              <a:t>-</a:t>
            </a:r>
            <a:r>
              <a:rPr lang="en-US" altLang="zh-CN" sz="1800" dirty="0" err="1">
                <a:solidFill>
                  <a:srgbClr val="0B6F17"/>
                </a:solidFill>
              </a:rPr>
              <a:t>ap</a:t>
            </a:r>
            <a:r>
              <a:rPr lang="en-US" altLang="zh-CN" sz="1800" dirty="0">
                <a:solidFill>
                  <a:srgbClr val="0B6F17"/>
                </a:solidFill>
              </a:rPr>
              <a:t>, -hap, -nap </a:t>
            </a:r>
            <a:r>
              <a:rPr lang="zh-CN" altLang="en-US" sz="1800" dirty="0" smtClean="0"/>
              <a:t>）；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9892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实验四 </a:t>
            </a:r>
            <a:r>
              <a:rPr lang="x-none" altLang="zh-CN" dirty="0"/>
              <a:t>Nachos的文件系统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305685" cy="532721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任务</a:t>
            </a:r>
            <a:endParaRPr lang="en-US" altLang="zh-CN" sz="2000" dirty="0"/>
          </a:p>
          <a:p>
            <a:pPr lvl="1"/>
            <a:r>
              <a:rPr lang="zh-CN" altLang="zh-CN" sz="1600" dirty="0" smtClean="0"/>
              <a:t>利用</a:t>
            </a:r>
            <a:r>
              <a:rPr lang="zh-CN" altLang="zh-CN" sz="1600" dirty="0"/>
              <a:t>命令</a:t>
            </a:r>
            <a:r>
              <a:rPr lang="en-US" altLang="zh-CN" sz="1600" dirty="0" err="1">
                <a:solidFill>
                  <a:srgbClr val="C00000"/>
                </a:solidFill>
              </a:rPr>
              <a:t>hexdump</a:t>
            </a:r>
            <a:r>
              <a:rPr lang="en-US" altLang="zh-CN" sz="1600" dirty="0">
                <a:solidFill>
                  <a:srgbClr val="C00000"/>
                </a:solidFill>
              </a:rPr>
              <a:t> –C DISK</a:t>
            </a:r>
            <a:r>
              <a:rPr lang="zh-CN" altLang="zh-CN" sz="1600" dirty="0"/>
              <a:t>查看硬盘格式化后硬盘的布局，理解格式化硬盘所完成的工作，以及文件系统管理涉及到的一些数据结构组织与使用，如</a:t>
            </a:r>
            <a:r>
              <a:rPr lang="zh-CN" altLang="en-US" sz="1600" dirty="0">
                <a:solidFill>
                  <a:srgbClr val="7030A0"/>
                </a:solidFill>
              </a:rPr>
              <a:t>位示图文件头</a:t>
            </a:r>
            <a:r>
              <a:rPr lang="zh-CN" altLang="en-US" sz="1600" dirty="0"/>
              <a:t>，</a:t>
            </a:r>
            <a:r>
              <a:rPr lang="zh-CN" altLang="zh-CN" sz="1600" dirty="0">
                <a:solidFill>
                  <a:srgbClr val="7030A0"/>
                </a:solidFill>
              </a:rPr>
              <a:t>文件头（</a:t>
            </a:r>
            <a:r>
              <a:rPr lang="en-US" altLang="zh-CN" sz="1600" dirty="0">
                <a:solidFill>
                  <a:srgbClr val="7030A0"/>
                </a:solidFill>
              </a:rPr>
              <a:t>FCB</a:t>
            </a:r>
            <a:r>
              <a:rPr lang="zh-CN" altLang="zh-CN" sz="1600" dirty="0">
                <a:solidFill>
                  <a:srgbClr val="7030A0"/>
                </a:solidFill>
              </a:rPr>
              <a:t>）、目录表与目录项、空闲块管理位示图</a:t>
            </a:r>
            <a:r>
              <a:rPr lang="zh-CN" altLang="zh-CN" sz="1600" dirty="0"/>
              <a:t>等；</a:t>
            </a:r>
          </a:p>
          <a:p>
            <a:pPr lvl="1"/>
            <a:r>
              <a:rPr lang="zh-CN" altLang="zh-CN" sz="1600" dirty="0"/>
              <a:t>结合输出结果，分析</a:t>
            </a:r>
            <a:r>
              <a:rPr lang="en-US" altLang="zh-CN" sz="1600" dirty="0" err="1"/>
              <a:t>FileSystem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FileSystem</a:t>
            </a:r>
            <a:r>
              <a:rPr lang="en-US" altLang="zh-CN" sz="1600" dirty="0"/>
              <a:t>(..)</a:t>
            </a:r>
            <a:r>
              <a:rPr lang="zh-CN" altLang="zh-CN" sz="1600" dirty="0"/>
              <a:t>初始化文件系统时涉及到的几个模块，如</a:t>
            </a:r>
            <a:r>
              <a:rPr lang="en-US" altLang="zh-CN" sz="1600" dirty="0"/>
              <a:t>../</a:t>
            </a:r>
            <a:r>
              <a:rPr lang="en-US" altLang="zh-CN" sz="1600" dirty="0" err="1"/>
              <a:t>filesys</a:t>
            </a:r>
            <a:r>
              <a:rPr lang="en-US" altLang="zh-CN" sz="1600" dirty="0"/>
              <a:t>/</a:t>
            </a:r>
            <a:r>
              <a:rPr lang="en-US" altLang="zh-CN" sz="1600" dirty="0" err="1"/>
              <a:t>filehdr.h</a:t>
            </a:r>
            <a:r>
              <a:rPr lang="en-US" altLang="zh-CN" sz="1600" dirty="0"/>
              <a:t>(filehdr.cc)</a:t>
            </a:r>
            <a:r>
              <a:rPr lang="zh-CN" altLang="zh-CN" sz="1600" dirty="0"/>
              <a:t>，</a:t>
            </a:r>
            <a:r>
              <a:rPr lang="en-US" altLang="zh-CN" sz="1600" dirty="0" err="1"/>
              <a:t>directory.h</a:t>
            </a:r>
            <a:r>
              <a:rPr lang="en-US" altLang="zh-CN" sz="1600" dirty="0"/>
              <a:t>(directory.cc)</a:t>
            </a:r>
            <a:r>
              <a:rPr lang="zh-CN" altLang="zh-CN" sz="1600" dirty="0"/>
              <a:t>，</a:t>
            </a:r>
            <a:r>
              <a:rPr lang="en-US" altLang="zh-CN" sz="1600" dirty="0"/>
              <a:t> ../</a:t>
            </a:r>
            <a:r>
              <a:rPr lang="en-US" altLang="zh-CN" sz="1600" dirty="0" err="1"/>
              <a:t>userprog</a:t>
            </a:r>
            <a:r>
              <a:rPr lang="en-US" altLang="zh-CN" sz="1600" dirty="0"/>
              <a:t>/</a:t>
            </a:r>
            <a:r>
              <a:rPr lang="en-US" altLang="zh-CN" sz="1600" dirty="0" err="1"/>
              <a:t>bitmap.h</a:t>
            </a:r>
            <a:r>
              <a:rPr lang="zh-CN" altLang="zh-CN" sz="1600" dirty="0"/>
              <a:t>（</a:t>
            </a:r>
            <a:r>
              <a:rPr lang="en-US" altLang="zh-CN" sz="1600" dirty="0"/>
              <a:t>bitmap.cc</a:t>
            </a:r>
            <a:r>
              <a:rPr lang="zh-CN" altLang="zh-CN" sz="1600" dirty="0"/>
              <a:t>），理解文件头（</a:t>
            </a:r>
            <a:r>
              <a:rPr lang="en-US" altLang="zh-CN" sz="1600" dirty="0" smtClean="0"/>
              <a:t>FCB</a:t>
            </a:r>
            <a:r>
              <a:rPr lang="zh-CN" altLang="en-US" sz="1600" dirty="0" smtClean="0"/>
              <a:t>、索引结点</a:t>
            </a:r>
            <a:r>
              <a:rPr lang="zh-CN" altLang="zh-CN" sz="1600" dirty="0" smtClean="0"/>
              <a:t>）</a:t>
            </a:r>
            <a:r>
              <a:rPr lang="zh-CN" altLang="zh-CN" sz="1600" dirty="0"/>
              <a:t>的结构与组织、硬盘空闲块管理使用的位示图文件、目录表文件及目录下的组织与结构；</a:t>
            </a:r>
          </a:p>
          <a:p>
            <a:pPr lvl="1"/>
            <a:r>
              <a:rPr lang="zh-CN" altLang="zh-CN" sz="1600" dirty="0" smtClean="0"/>
              <a:t>利用命令</a:t>
            </a:r>
            <a:r>
              <a:rPr lang="zh-CN" altLang="en-US" sz="1600" dirty="0" smtClean="0"/>
              <a:t>“</a:t>
            </a:r>
            <a:r>
              <a:rPr lang="en-US" altLang="zh-CN" sz="1600" dirty="0" smtClean="0">
                <a:solidFill>
                  <a:srgbClr val="7030A0"/>
                </a:solidFill>
              </a:rPr>
              <a:t>nachos </a:t>
            </a:r>
            <a:r>
              <a:rPr lang="en-US" altLang="zh-CN" sz="1600" dirty="0">
                <a:solidFill>
                  <a:srgbClr val="7030A0"/>
                </a:solidFill>
              </a:rPr>
              <a:t>–</a:t>
            </a:r>
            <a:r>
              <a:rPr lang="en-US" altLang="zh-CN" sz="1600" dirty="0" err="1">
                <a:solidFill>
                  <a:srgbClr val="7030A0"/>
                </a:solidFill>
              </a:rPr>
              <a:t>cp</a:t>
            </a:r>
            <a:r>
              <a:rPr lang="en-US" altLang="zh-CN" sz="1600" dirty="0">
                <a:solidFill>
                  <a:srgbClr val="7030A0"/>
                </a:solidFill>
              </a:rPr>
              <a:t> ../test/small 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samll</a:t>
            </a:r>
            <a:r>
              <a:rPr lang="zh-CN" altLang="en-US" sz="1600" dirty="0" smtClean="0">
                <a:solidFill>
                  <a:srgbClr val="7030A0"/>
                </a:solidFill>
              </a:rPr>
              <a:t>”</a:t>
            </a:r>
            <a:r>
              <a:rPr lang="zh-CN" altLang="zh-CN" sz="1600" dirty="0" smtClean="0">
                <a:solidFill>
                  <a:srgbClr val="7030A0"/>
                </a:solidFill>
              </a:rPr>
              <a:t>复制</a:t>
            </a:r>
            <a:r>
              <a:rPr lang="zh-CN" altLang="zh-CN" sz="1600" dirty="0">
                <a:solidFill>
                  <a:srgbClr val="7030A0"/>
                </a:solidFill>
              </a:rPr>
              <a:t>文件</a:t>
            </a:r>
            <a:r>
              <a:rPr lang="en-US" altLang="zh-CN" sz="1600" dirty="0"/>
              <a:t>../test/small</a:t>
            </a:r>
            <a:r>
              <a:rPr lang="zh-CN" altLang="zh-CN" sz="1600" dirty="0" smtClean="0"/>
              <a:t>到</a:t>
            </a:r>
            <a:r>
              <a:rPr lang="en-US" altLang="zh-CN" sz="1600" dirty="0" smtClean="0"/>
              <a:t>Nachos</a:t>
            </a:r>
            <a:r>
              <a:rPr lang="zh-CN" altLang="zh-CN" sz="1600" dirty="0" smtClean="0"/>
              <a:t>硬盘</a:t>
            </a:r>
            <a:r>
              <a:rPr lang="en-US" altLang="zh-CN" sz="1600" dirty="0"/>
              <a:t>DISK</a:t>
            </a:r>
            <a:r>
              <a:rPr lang="zh-CN" altLang="zh-CN" sz="1600" dirty="0"/>
              <a:t>中；</a:t>
            </a:r>
          </a:p>
          <a:p>
            <a:pPr lvl="1"/>
            <a:r>
              <a:rPr lang="zh-CN" altLang="zh-CN" sz="1600" dirty="0" smtClean="0"/>
              <a:t>利用</a:t>
            </a:r>
            <a:r>
              <a:rPr lang="zh-CN" altLang="zh-CN" sz="1600" dirty="0"/>
              <a:t>命令</a:t>
            </a:r>
            <a:r>
              <a:rPr lang="en-US" altLang="zh-CN" sz="1600" dirty="0" err="1"/>
              <a:t>hexdump</a:t>
            </a:r>
            <a:r>
              <a:rPr lang="en-US" altLang="zh-CN" sz="1600" dirty="0"/>
              <a:t> –C DISK</a:t>
            </a:r>
            <a:r>
              <a:rPr lang="zh-CN" altLang="zh-CN" sz="1600" dirty="0"/>
              <a:t>查看硬盘格式化后硬盘的布局，理解创建一个文件后相关的结构在硬盘上的存储布局；</a:t>
            </a:r>
          </a:p>
          <a:p>
            <a:pPr lvl="1"/>
            <a:r>
              <a:rPr lang="zh-CN" altLang="zh-CN" sz="1600" dirty="0" smtClean="0"/>
              <a:t>复制</a:t>
            </a:r>
            <a:r>
              <a:rPr lang="zh-CN" altLang="zh-CN" sz="1600" dirty="0"/>
              <a:t>更多的文件到</a:t>
            </a:r>
            <a:r>
              <a:rPr lang="en-US" altLang="zh-CN" sz="1600" dirty="0"/>
              <a:t>DISK</a:t>
            </a:r>
            <a:r>
              <a:rPr lang="zh-CN" altLang="zh-CN" sz="1600" dirty="0"/>
              <a:t>中，</a:t>
            </a:r>
            <a:r>
              <a:rPr lang="zh-CN" altLang="zh-CN" sz="1600" dirty="0" smtClean="0"/>
              <a:t>然后</a:t>
            </a:r>
            <a:r>
              <a:rPr lang="zh-CN" altLang="en-US" sz="1600" dirty="0" smtClean="0"/>
              <a:t>利用命令“</a:t>
            </a:r>
            <a:r>
              <a:rPr lang="en-US" altLang="zh-CN" sz="1600" dirty="0" smtClean="0"/>
              <a:t>nachos –r </a:t>
            </a:r>
            <a:r>
              <a:rPr lang="zh-CN" altLang="en-US" sz="1600" dirty="0" smtClean="0"/>
              <a:t>文件名”</a:t>
            </a:r>
            <a:r>
              <a:rPr lang="zh-CN" altLang="zh-CN" sz="1600" dirty="0" smtClean="0">
                <a:solidFill>
                  <a:srgbClr val="7030A0"/>
                </a:solidFill>
              </a:rPr>
              <a:t>删除</a:t>
            </a:r>
            <a:r>
              <a:rPr lang="zh-CN" altLang="zh-CN" sz="1600" dirty="0">
                <a:solidFill>
                  <a:srgbClr val="7030A0"/>
                </a:solidFill>
              </a:rPr>
              <a:t>一个文件</a:t>
            </a:r>
            <a:r>
              <a:rPr lang="zh-CN" altLang="zh-CN" sz="1600" dirty="0"/>
              <a:t>，利用</a:t>
            </a:r>
            <a:r>
              <a:rPr lang="en-US" altLang="zh-CN" sz="1600" dirty="0" err="1"/>
              <a:t>hexdump</a:t>
            </a:r>
            <a:r>
              <a:rPr lang="en-US" altLang="zh-CN" sz="1600" dirty="0"/>
              <a:t> –C DISK</a:t>
            </a:r>
            <a:r>
              <a:rPr lang="zh-CN" altLang="zh-CN" sz="1600" dirty="0"/>
              <a:t>查看文件的布局，分析文件系统的管理策略。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9725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en-US" altLang="zh-CN" dirty="0" smtClean="0"/>
              <a:t>Nachos</a:t>
            </a:r>
            <a:r>
              <a:rPr lang="zh-CN" altLang="en-US" dirty="0" smtClean="0"/>
              <a:t>的文件系统硬盘布局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7398" y="960892"/>
            <a:ext cx="8089900" cy="139042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利用一个文件模拟了一个硬盘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硬盘大小：</a:t>
            </a:r>
            <a:r>
              <a:rPr lang="en-US" altLang="zh-CN" sz="1800" dirty="0"/>
              <a:t>128KB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每个</a:t>
            </a:r>
            <a:r>
              <a:rPr lang="zh-CN" altLang="en-US" sz="1800" dirty="0" smtClean="0"/>
              <a:t>扇区（硬盘块）大小：</a:t>
            </a:r>
            <a:r>
              <a:rPr lang="en-US" altLang="zh-CN" sz="1800" dirty="0"/>
              <a:t>128B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03" y="2416527"/>
            <a:ext cx="6413548" cy="35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32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实验五 </a:t>
            </a:r>
            <a:r>
              <a:rPr lang="x-none" altLang="zh-CN" dirty="0"/>
              <a:t>扩展Nachos的文件系统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目的</a:t>
            </a:r>
            <a:endParaRPr lang="zh-CN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/>
              <a:t>理解文件系统中文件操作的实现方法，如文件打开、读、写、扩展、定位、关闭等</a:t>
            </a:r>
            <a:r>
              <a:rPr lang="zh-CN" altLang="en-US" dirty="0"/>
              <a:t>操作的实现机理</a:t>
            </a:r>
            <a:r>
              <a:rPr lang="zh-CN" altLang="zh-CN" dirty="0"/>
              <a:t>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/>
              <a:t>理解如何管理硬盘空闲块；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/>
              <a:t>创</a:t>
            </a:r>
            <a:r>
              <a:rPr lang="zh-CN" altLang="en-US" dirty="0"/>
              <a:t>建</a:t>
            </a:r>
            <a:r>
              <a:rPr lang="zh-CN" altLang="zh-CN" dirty="0"/>
              <a:t>文件时，如何为文件分配目录项及文件头（</a:t>
            </a:r>
            <a:r>
              <a:rPr lang="en-US" altLang="zh-CN" dirty="0"/>
              <a:t>FCB</a:t>
            </a:r>
            <a:r>
              <a:rPr lang="zh-CN" altLang="zh-CN" dirty="0"/>
              <a:t>）；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/>
              <a:t>理解文件扩展时，如何为要扩展的数据查找并分配空闲块；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/>
              <a:t>理解文件扩展后，文件大小是如何记录与保存的；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/>
              <a:t>文件被删除后，如何回收为其分配的资源，如文件头、目录项、硬盘块等；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317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实验五 </a:t>
            </a:r>
            <a:r>
              <a:rPr lang="x-none" altLang="zh-CN" dirty="0"/>
              <a:t>扩展Nachos的文件系统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305685" cy="532721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任务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rgbClr val="7030A0"/>
                </a:solidFill>
              </a:rPr>
              <a:t>目前</a:t>
            </a:r>
            <a:r>
              <a:rPr lang="en-US" altLang="zh-CN" dirty="0">
                <a:solidFill>
                  <a:srgbClr val="7030A0"/>
                </a:solidFill>
              </a:rPr>
              <a:t>Nachos</a:t>
            </a:r>
            <a:r>
              <a:rPr lang="zh-CN" altLang="zh-CN" dirty="0">
                <a:solidFill>
                  <a:srgbClr val="7030A0"/>
                </a:solidFill>
              </a:rPr>
              <a:t>实现的文件系统存在诸多限制，其中之一是文件大小不能扩展，即无法</a:t>
            </a:r>
            <a:r>
              <a:rPr lang="zh-CN" altLang="en-US" dirty="0">
                <a:solidFill>
                  <a:srgbClr val="7030A0"/>
                </a:solidFill>
              </a:rPr>
              <a:t>在</a:t>
            </a:r>
            <a:r>
              <a:rPr lang="zh-CN" altLang="zh-CN" dirty="0">
                <a:solidFill>
                  <a:srgbClr val="7030A0"/>
                </a:solidFill>
              </a:rPr>
              <a:t>已经存在的文件尾部追加数据；</a:t>
            </a:r>
            <a:endParaRPr lang="zh-CN" altLang="zh-CN" sz="1400" dirty="0">
              <a:solidFill>
                <a:srgbClr val="7030A0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/>
              <a:t>该实验的任务就是让你修改</a:t>
            </a:r>
            <a:r>
              <a:rPr lang="en-US" altLang="zh-CN" dirty="0"/>
              <a:t>Nachos</a:t>
            </a:r>
            <a:r>
              <a:rPr lang="zh-CN" altLang="zh-CN" dirty="0"/>
              <a:t>的文件系统，以满足：</a:t>
            </a:r>
            <a:endParaRPr lang="zh-CN" altLang="zh-CN" sz="1400" dirty="0"/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）文件创建时，其大小可初始化为</a:t>
            </a:r>
            <a:r>
              <a:rPr lang="en-US" altLang="zh-CN" sz="1800" dirty="0"/>
              <a:t>0</a:t>
            </a:r>
            <a:r>
              <a:rPr lang="zh-CN" altLang="zh-CN" sz="1800" dirty="0"/>
              <a:t>；</a:t>
            </a:r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）当一个文件写入更多的数据时，其大小可随之增大；</a:t>
            </a:r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）要求能够在从一个文件的任何位置开始写入数据，即能够正确处理</a:t>
            </a:r>
            <a:r>
              <a:rPr lang="zh-CN" altLang="zh-CN" sz="1800" dirty="0" smtClean="0"/>
              <a:t>命令</a:t>
            </a:r>
            <a:r>
              <a:rPr lang="zh-CN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-</a:t>
            </a:r>
            <a:r>
              <a:rPr lang="en-US" altLang="zh-CN" sz="1800" dirty="0" err="1">
                <a:solidFill>
                  <a:srgbClr val="FF0000"/>
                </a:solidFill>
              </a:rPr>
              <a:t>ap</a:t>
            </a:r>
            <a:r>
              <a:rPr lang="en-US" altLang="zh-CN" sz="1800" dirty="0">
                <a:solidFill>
                  <a:srgbClr val="FF0000"/>
                </a:solidFill>
              </a:rPr>
              <a:t>, -hap,</a:t>
            </a:r>
            <a:r>
              <a:rPr lang="zh-CN" altLang="zh-CN" sz="1800" dirty="0">
                <a:solidFill>
                  <a:srgbClr val="FF0000"/>
                </a:solidFill>
              </a:rPr>
              <a:t>及</a:t>
            </a:r>
            <a:r>
              <a:rPr lang="en-US" altLang="zh-CN" sz="1800" dirty="0">
                <a:solidFill>
                  <a:srgbClr val="FF0000"/>
                </a:solidFill>
              </a:rPr>
              <a:t>-nap</a:t>
            </a:r>
            <a:r>
              <a:rPr lang="zh-CN" altLang="zh-CN" sz="1800" dirty="0">
                <a:solidFill>
                  <a:srgbClr val="FF0000"/>
                </a:solidFill>
              </a:rPr>
              <a:t>；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需要理解</a:t>
            </a:r>
            <a:r>
              <a:rPr lang="en-US" altLang="zh-CN" dirty="0" smtClean="0"/>
              <a:t>../code/machine</a:t>
            </a:r>
            <a:r>
              <a:rPr lang="zh-CN" altLang="zh-CN" dirty="0"/>
              <a:t>及</a:t>
            </a:r>
            <a:r>
              <a:rPr lang="en-US" altLang="zh-CN" dirty="0" smtClean="0">
                <a:solidFill>
                  <a:srgbClr val="C00000"/>
                </a:solidFill>
              </a:rPr>
              <a:t>../code/</a:t>
            </a:r>
            <a:r>
              <a:rPr lang="en-US" altLang="zh-CN" dirty="0" err="1" smtClean="0">
                <a:solidFill>
                  <a:srgbClr val="C00000"/>
                </a:solidFill>
              </a:rPr>
              <a:t>filesys</a:t>
            </a:r>
            <a:r>
              <a:rPr lang="zh-CN" altLang="zh-CN" dirty="0"/>
              <a:t>目录下的相关源代码（</a:t>
            </a:r>
            <a:r>
              <a:rPr lang="en-US" altLang="zh-CN" dirty="0"/>
              <a:t>class Disk</a:t>
            </a:r>
            <a:r>
              <a:rPr lang="zh-CN" altLang="zh-CN" dirty="0"/>
              <a:t>、</a:t>
            </a:r>
            <a:r>
              <a:rPr lang="en-US" altLang="zh-CN" dirty="0"/>
              <a:t>class </a:t>
            </a:r>
            <a:r>
              <a:rPr lang="en-US" altLang="zh-CN" dirty="0" err="1"/>
              <a:t>SynchDisk</a:t>
            </a:r>
            <a:r>
              <a:rPr lang="zh-CN" altLang="zh-CN" dirty="0"/>
              <a:t>、</a:t>
            </a:r>
            <a:r>
              <a:rPr lang="en-US" altLang="zh-CN" dirty="0"/>
              <a:t>class </a:t>
            </a:r>
            <a:r>
              <a:rPr lang="en-US" altLang="zh-CN" dirty="0" err="1"/>
              <a:t>BitMap</a:t>
            </a:r>
            <a:r>
              <a:rPr lang="zh-CN" altLang="zh-CN" dirty="0"/>
              <a:t>、</a:t>
            </a:r>
            <a:r>
              <a:rPr lang="en-US" altLang="zh-CN" dirty="0"/>
              <a:t>class </a:t>
            </a:r>
            <a:r>
              <a:rPr lang="en-US" altLang="zh-CN" dirty="0" err="1"/>
              <a:t>FileHeader</a:t>
            </a:r>
            <a:r>
              <a:rPr lang="zh-CN" altLang="zh-CN" dirty="0"/>
              <a:t>、</a:t>
            </a:r>
            <a:r>
              <a:rPr lang="en-US" altLang="zh-CN" dirty="0"/>
              <a:t>class </a:t>
            </a:r>
            <a:r>
              <a:rPr lang="en-US" altLang="zh-CN" dirty="0" err="1"/>
              <a:t>OpenFile</a:t>
            </a:r>
            <a:r>
              <a:rPr lang="zh-CN" altLang="zh-CN" dirty="0"/>
              <a:t>、</a:t>
            </a:r>
            <a:r>
              <a:rPr lang="en-US" altLang="zh-CN" dirty="0"/>
              <a:t>class Directory</a:t>
            </a:r>
            <a:r>
              <a:rPr lang="zh-CN" altLang="zh-CN" dirty="0"/>
              <a:t>及</a:t>
            </a:r>
            <a:r>
              <a:rPr lang="en-US" altLang="zh-CN" dirty="0"/>
              <a:t>class </a:t>
            </a:r>
            <a:r>
              <a:rPr lang="en-US" altLang="zh-CN" dirty="0" err="1"/>
              <a:t>FileSystem</a:t>
            </a:r>
            <a:r>
              <a:rPr lang="zh-CN" altLang="zh-CN" dirty="0"/>
              <a:t>等）以及</a:t>
            </a:r>
            <a:r>
              <a:rPr lang="en-US" altLang="zh-CN" dirty="0"/>
              <a:t>../lab5</a:t>
            </a:r>
            <a:r>
              <a:rPr lang="zh-CN" altLang="zh-CN" dirty="0"/>
              <a:t>下的两个模块（</a:t>
            </a:r>
            <a:r>
              <a:rPr lang="en-US" altLang="zh-CN" smtClean="0"/>
              <a:t>main.cc</a:t>
            </a:r>
            <a:r>
              <a:rPr lang="zh-CN" altLang="zh-CN" dirty="0"/>
              <a:t>及</a:t>
            </a:r>
            <a:r>
              <a:rPr lang="en-US" altLang="zh-CN" dirty="0"/>
              <a:t>fstest.cc</a:t>
            </a:r>
            <a:r>
              <a:rPr lang="zh-CN" altLang="zh-CN" dirty="0"/>
              <a:t>）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7030A0"/>
                </a:solidFill>
              </a:rPr>
              <a:t>分析</a:t>
            </a:r>
            <a:r>
              <a:rPr lang="en-US" altLang="zh-CN" dirty="0">
                <a:solidFill>
                  <a:srgbClr val="7030A0"/>
                </a:solidFill>
              </a:rPr>
              <a:t>Nachos</a:t>
            </a:r>
            <a:r>
              <a:rPr lang="zh-CN" altLang="en-US" dirty="0">
                <a:solidFill>
                  <a:srgbClr val="7030A0"/>
                </a:solidFill>
              </a:rPr>
              <a:t>不能对文件进行扩展的原因</a:t>
            </a:r>
            <a:r>
              <a:rPr lang="zh-CN" altLang="en-US" dirty="0"/>
              <a:t>；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60918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涉及到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文件读写操作的整个过程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846497"/>
      </p:ext>
    </p:extLst>
  </p:cSld>
  <p:clrMapOvr>
    <a:masterClrMapping/>
  </p:clrMapOvr>
</p:sld>
</file>

<file path=ppt/theme/theme1.xml><?xml version="1.0" encoding="utf-8"?>
<a:theme xmlns:a="http://schemas.openxmlformats.org/drawingml/2006/main" name="53cd865050490">
  <a:themeElements>
    <a:clrScheme name="53cd865050490 1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47B6E7"/>
      </a:accent1>
      <a:accent2>
        <a:srgbClr val="628EE3"/>
      </a:accent2>
      <a:accent3>
        <a:srgbClr val="FFFFFF"/>
      </a:accent3>
      <a:accent4>
        <a:srgbClr val="333436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53cd865050490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3cd865050490 1">
        <a:dk1>
          <a:srgbClr val="3D3F41"/>
        </a:dk1>
        <a:lt1>
          <a:srgbClr val="FFFFFF"/>
        </a:lt1>
        <a:dk2>
          <a:srgbClr val="3D3F41"/>
        </a:dk2>
        <a:lt2>
          <a:srgbClr val="EAF5FC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333436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50601A08PWBG">
  <a:themeElements>
    <a:clrScheme name="A000120150601A08PWBG 1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B8650A"/>
      </a:accent1>
      <a:accent2>
        <a:srgbClr val="D37051"/>
      </a:accent2>
      <a:accent3>
        <a:srgbClr val="FFFFFF"/>
      </a:accent3>
      <a:accent4>
        <a:srgbClr val="404040"/>
      </a:accent4>
      <a:accent5>
        <a:srgbClr val="D8B8AA"/>
      </a:accent5>
      <a:accent6>
        <a:srgbClr val="BF6549"/>
      </a:accent6>
      <a:hlink>
        <a:srgbClr val="92D050"/>
      </a:hlink>
      <a:folHlink>
        <a:srgbClr val="AFB2B4"/>
      </a:folHlink>
    </a:clrScheme>
    <a:fontScheme name="A000120150601A08PWBG">
      <a:majorFont>
        <a:latin typeface="华文中宋"/>
        <a:ea typeface="华文中宋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601A08PWBG 1">
        <a:dk1>
          <a:srgbClr val="4D4D4D"/>
        </a:dk1>
        <a:lt1>
          <a:srgbClr val="FFFFFF"/>
        </a:lt1>
        <a:dk2>
          <a:srgbClr val="4D4D4D"/>
        </a:dk2>
        <a:lt2>
          <a:srgbClr val="FFFFFF"/>
        </a:lt2>
        <a:accent1>
          <a:srgbClr val="B8650A"/>
        </a:accent1>
        <a:accent2>
          <a:srgbClr val="D37051"/>
        </a:accent2>
        <a:accent3>
          <a:srgbClr val="FFFFFF"/>
        </a:accent3>
        <a:accent4>
          <a:srgbClr val="404040"/>
        </a:accent4>
        <a:accent5>
          <a:srgbClr val="D8B8AA"/>
        </a:accent5>
        <a:accent6>
          <a:srgbClr val="BF6549"/>
        </a:accent6>
        <a:hlink>
          <a:srgbClr val="92D05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50204A05PWBG">
  <a:themeElements>
    <a:clrScheme name="A000120150204A05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FFB549"/>
      </a:accent1>
      <a:accent2>
        <a:srgbClr val="ED8E2F"/>
      </a:accent2>
      <a:accent3>
        <a:srgbClr val="B6B6B6"/>
      </a:accent3>
      <a:accent4>
        <a:srgbClr val="DADADA"/>
      </a:accent4>
      <a:accent5>
        <a:srgbClr val="FFD7B1"/>
      </a:accent5>
      <a:accent6>
        <a:srgbClr val="D7802A"/>
      </a:accent6>
      <a:hlink>
        <a:srgbClr val="00B0F0"/>
      </a:hlink>
      <a:folHlink>
        <a:srgbClr val="AFB2B4"/>
      </a:folHlink>
    </a:clrScheme>
    <a:fontScheme name="A000120150204A05PWBG">
      <a:majorFont>
        <a:latin typeface="Arial"/>
        <a:ea typeface="华文中宋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204A05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FFB549"/>
        </a:accent1>
        <a:accent2>
          <a:srgbClr val="ED8E2F"/>
        </a:accent2>
        <a:accent3>
          <a:srgbClr val="B6B6B6"/>
        </a:accent3>
        <a:accent4>
          <a:srgbClr val="DADADA"/>
        </a:accent4>
        <a:accent5>
          <a:srgbClr val="FFD7B1"/>
        </a:accent5>
        <a:accent6>
          <a:srgbClr val="D7802A"/>
        </a:accent6>
        <a:hlink>
          <a:srgbClr val="00B0F0"/>
        </a:hlink>
        <a:folHlink>
          <a:srgbClr val="AFB2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000120150306A04PWBG">
  <a:themeElements>
    <a:clrScheme name="A000120150306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FFFFFF"/>
      </a:accent3>
      <a:accent4>
        <a:srgbClr val="505050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A000120150306A04PWBG">
      <a:majorFont>
        <a:latin typeface="Times New Roman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306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505050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5923</TotalTime>
  <Words>1344</Words>
  <Application>Microsoft Office PowerPoint</Application>
  <PresentationFormat>全屏显示(4:3)</PresentationFormat>
  <Paragraphs>96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华文中宋</vt:lpstr>
      <vt:lpstr>宋体</vt:lpstr>
      <vt:lpstr>微软雅黑</vt:lpstr>
      <vt:lpstr>幼圆</vt:lpstr>
      <vt:lpstr>Arial</vt:lpstr>
      <vt:lpstr>Arial Black</vt:lpstr>
      <vt:lpstr>Calibri</vt:lpstr>
      <vt:lpstr>Times New Roman</vt:lpstr>
      <vt:lpstr>Wingdings</vt:lpstr>
      <vt:lpstr>Wingdings 2</vt:lpstr>
      <vt:lpstr>53cd865050490</vt:lpstr>
      <vt:lpstr>A000120150601A08PWBG</vt:lpstr>
      <vt:lpstr>A000120150204A05PWBG</vt:lpstr>
      <vt:lpstr>A000120150306A04PWBG</vt:lpstr>
      <vt:lpstr>操作系统课程设计</vt:lpstr>
      <vt:lpstr>实验四 Nachos的文件系统</vt:lpstr>
      <vt:lpstr>Nachos的文件系统</vt:lpstr>
      <vt:lpstr>Nachos的文件系统</vt:lpstr>
      <vt:lpstr>实验四 Nachos的文件系统</vt:lpstr>
      <vt:lpstr>Nachos的文件系统硬盘布局</vt:lpstr>
      <vt:lpstr>实验五 扩展Nachos的文件系统</vt:lpstr>
      <vt:lpstr>实验五 扩展Nachos的文件系统</vt:lpstr>
      <vt:lpstr>涉及到</vt:lpstr>
      <vt:lpstr>拓展</vt:lpstr>
      <vt:lpstr>设计与实现</vt:lpstr>
      <vt:lpstr>Any  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han</cp:lastModifiedBy>
  <cp:revision>998</cp:revision>
  <dcterms:created xsi:type="dcterms:W3CDTF">2013-01-25T01:44:00Z</dcterms:created>
  <dcterms:modified xsi:type="dcterms:W3CDTF">2022-02-25T04:54:21Z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