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56" r:id="rId5"/>
    <p:sldId id="535" r:id="rId6"/>
    <p:sldId id="543" r:id="rId7"/>
    <p:sldId id="540" r:id="rId8"/>
    <p:sldId id="545" r:id="rId9"/>
    <p:sldId id="558" r:id="rId10"/>
    <p:sldId id="559" r:id="rId11"/>
    <p:sldId id="547" r:id="rId12"/>
    <p:sldId id="548" r:id="rId13"/>
    <p:sldId id="549" r:id="rId14"/>
    <p:sldId id="551" r:id="rId15"/>
    <p:sldId id="552" r:id="rId16"/>
    <p:sldId id="554" r:id="rId17"/>
    <p:sldId id="556" r:id="rId18"/>
    <p:sldId id="557" r:id="rId19"/>
    <p:sldId id="43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E2"/>
    <a:srgbClr val="0B6F17"/>
    <a:srgbClr val="01080B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2022/2/25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2022/2/25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/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160732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实验</a:t>
            </a:r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</a:p>
          <a:p>
            <a:r>
              <a:rPr lang="x-none" altLang="zh-CN" sz="2400" dirty="0" smtClean="0">
                <a:solidFill>
                  <a:schemeClr val="tx1"/>
                </a:solidFill>
              </a:rPr>
              <a:t>Nachos</a:t>
            </a:r>
            <a:r>
              <a:rPr lang="zh-CN" altLang="en-US" sz="2400" dirty="0" smtClean="0">
                <a:solidFill>
                  <a:schemeClr val="tx1"/>
                </a:solidFill>
              </a:rPr>
              <a:t>应用程序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x-none" altLang="zh-CN" sz="2400" dirty="0" smtClean="0">
                <a:solidFill>
                  <a:schemeClr val="tx1"/>
                </a:solidFill>
              </a:rPr>
              <a:t>与系统调用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  </a:t>
            </a:r>
            <a:r>
              <a:rPr lang="x-none" altLang="zh-CN" dirty="0"/>
              <a:t>系统调用Exec()与Exit()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理解用户进程是如何</a:t>
            </a:r>
            <a:r>
              <a:rPr lang="zh-CN" altLang="zh-CN" dirty="0">
                <a:solidFill>
                  <a:srgbClr val="7030A0"/>
                </a:solidFill>
              </a:rPr>
              <a:t>通过系统调用</a:t>
            </a:r>
            <a:r>
              <a:rPr lang="zh-CN" altLang="zh-CN" dirty="0"/>
              <a:t>与操作系统内核进行交互的；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</a:t>
            </a:r>
            <a:r>
              <a:rPr lang="zh-CN" altLang="zh-CN" dirty="0">
                <a:solidFill>
                  <a:srgbClr val="7030A0"/>
                </a:solidFill>
              </a:rPr>
              <a:t>系统调用是如何实现的</a:t>
            </a:r>
            <a:r>
              <a:rPr lang="zh-CN" altLang="zh-CN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</a:t>
            </a:r>
            <a:r>
              <a:rPr lang="zh-CN" altLang="zh-CN" dirty="0">
                <a:solidFill>
                  <a:srgbClr val="7030A0"/>
                </a:solidFill>
              </a:rPr>
              <a:t>系统调用参数传递与返回数据的回传机制</a:t>
            </a:r>
            <a:r>
              <a:rPr lang="zh-CN" altLang="zh-CN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理解核心进程如何调度执行应用程序进程；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理解进程退出后如何释放内存等为其分配的资源；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理解进程号</a:t>
            </a:r>
            <a:r>
              <a:rPr lang="en-US" altLang="zh-CN" dirty="0" err="1"/>
              <a:t>pid</a:t>
            </a:r>
            <a:r>
              <a:rPr lang="zh-CN" altLang="zh-CN" dirty="0"/>
              <a:t>的含义与使用；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6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  </a:t>
            </a:r>
            <a:r>
              <a:rPr lang="x-none" altLang="zh-CN" dirty="0"/>
              <a:t>系统调用Exec()与Exit()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任务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阅读</a:t>
            </a:r>
            <a:r>
              <a:rPr lang="en-US" altLang="zh-CN" sz="1800" dirty="0">
                <a:solidFill>
                  <a:srgbClr val="C00000"/>
                </a:solidFill>
              </a:rPr>
              <a:t>../userprog/exception.cc</a:t>
            </a:r>
            <a:r>
              <a:rPr lang="zh-CN" altLang="zh-CN" sz="1800" dirty="0"/>
              <a:t>，理解系统调用</a:t>
            </a:r>
            <a:r>
              <a:rPr lang="en-US" altLang="zh-CN" sz="1800" dirty="0"/>
              <a:t>Halt()</a:t>
            </a:r>
            <a:r>
              <a:rPr lang="zh-CN" altLang="zh-CN" sz="1800" dirty="0"/>
              <a:t>的实现原理；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基于实现</a:t>
            </a:r>
            <a:r>
              <a:rPr lang="en-US" altLang="zh-CN" sz="1800" dirty="0"/>
              <a:t>6</a:t>
            </a:r>
            <a:r>
              <a:rPr lang="zh-CN" altLang="zh-CN" sz="1800" dirty="0"/>
              <a:t>、</a:t>
            </a:r>
            <a:r>
              <a:rPr lang="en-US" altLang="zh-CN" sz="1800" dirty="0"/>
              <a:t>7</a:t>
            </a:r>
            <a:r>
              <a:rPr lang="zh-CN" altLang="zh-CN" sz="1800" dirty="0"/>
              <a:t>中所完成的工作，利用</a:t>
            </a:r>
            <a:r>
              <a:rPr lang="en-US" altLang="zh-CN" sz="1800" dirty="0"/>
              <a:t>Nachos</a:t>
            </a:r>
            <a:r>
              <a:rPr lang="zh-CN" altLang="zh-CN" sz="1800" dirty="0"/>
              <a:t>提供的文件管理、内存管理及线程管理等功能，编程实现系统调用</a:t>
            </a:r>
            <a:r>
              <a:rPr lang="en-US" altLang="zh-CN" sz="1800" dirty="0">
                <a:solidFill>
                  <a:srgbClr val="C00000"/>
                </a:solidFill>
              </a:rPr>
              <a:t>Exec()</a:t>
            </a:r>
            <a:r>
              <a:rPr lang="zh-CN" altLang="zh-CN" sz="1800" dirty="0">
                <a:solidFill>
                  <a:srgbClr val="C00000"/>
                </a:solidFill>
              </a:rPr>
              <a:t>与</a:t>
            </a:r>
            <a:r>
              <a:rPr lang="en-US" altLang="zh-CN" sz="1800" dirty="0">
                <a:solidFill>
                  <a:srgbClr val="C00000"/>
                </a:solidFill>
              </a:rPr>
              <a:t>Exit()</a:t>
            </a:r>
            <a:r>
              <a:rPr lang="zh-CN" altLang="zh-CN" sz="1800" dirty="0"/>
              <a:t>（</a:t>
            </a:r>
            <a:r>
              <a:rPr lang="zh-CN" altLang="zh-CN" sz="1800" dirty="0">
                <a:solidFill>
                  <a:srgbClr val="7030A0"/>
                </a:solidFill>
              </a:rPr>
              <a:t>至少实现这两个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其它系统调用的实现（可自己定义系统调用并实现，如</a:t>
            </a:r>
            <a:r>
              <a:rPr lang="en-US" altLang="zh-CN" sz="1800" dirty="0"/>
              <a:t>Time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7030A0"/>
                </a:solidFill>
              </a:rPr>
              <a:t>#define </a:t>
            </a:r>
            <a:r>
              <a:rPr lang="en-US" altLang="zh-CN" sz="1400" dirty="0" err="1">
                <a:solidFill>
                  <a:srgbClr val="7030A0"/>
                </a:solidFill>
              </a:rPr>
              <a:t>SC_Halt</a:t>
            </a:r>
            <a:r>
              <a:rPr lang="en-US" altLang="zh-CN" sz="1400">
                <a:solidFill>
                  <a:srgbClr val="7030A0"/>
                </a:solidFill>
              </a:rPr>
              <a:t>	</a:t>
            </a:r>
            <a:r>
              <a:rPr lang="en-US" altLang="zh-CN" sz="1400" smtClean="0">
                <a:solidFill>
                  <a:srgbClr val="7030A0"/>
                </a:solidFill>
              </a:rPr>
              <a:t> 0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C00000"/>
                </a:solidFill>
              </a:rPr>
              <a:t>#define </a:t>
            </a:r>
            <a:r>
              <a:rPr lang="en-US" altLang="zh-CN" sz="1400" dirty="0" err="1">
                <a:solidFill>
                  <a:srgbClr val="C00000"/>
                </a:solidFill>
              </a:rPr>
              <a:t>SC_Exit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dirty="0" smtClean="0">
                <a:solidFill>
                  <a:srgbClr val="C00000"/>
                </a:solidFill>
              </a:rPr>
              <a:t> 1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C00000"/>
                </a:solidFill>
              </a:rPr>
              <a:t>#define </a:t>
            </a:r>
            <a:r>
              <a:rPr lang="en-US" altLang="zh-CN" sz="1400" dirty="0" err="1">
                <a:solidFill>
                  <a:srgbClr val="C00000"/>
                </a:solidFill>
              </a:rPr>
              <a:t>SC_Exec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dirty="0" smtClean="0">
                <a:solidFill>
                  <a:srgbClr val="C00000"/>
                </a:solidFill>
              </a:rPr>
              <a:t> 2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SC_Join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3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SC_Create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4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 smtClean="0"/>
              <a:t>SC_Open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5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SC_Read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6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SC_Write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7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SC_Close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8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SC_Fork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9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400" dirty="0"/>
              <a:t>#define </a:t>
            </a:r>
            <a:r>
              <a:rPr lang="en-US" altLang="zh-CN" sz="1400" dirty="0" err="1"/>
              <a:t>SC_Yield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10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7940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Exec()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</a:t>
            </a:r>
            <a:r>
              <a:rPr lang="en-US" altLang="zh-CN" sz="2000" dirty="0"/>
              <a:t>exception.cc</a:t>
            </a:r>
            <a:r>
              <a:rPr lang="zh-CN" altLang="en-US" sz="2000" dirty="0"/>
              <a:t>文件及</a:t>
            </a:r>
            <a:r>
              <a:rPr lang="en-US" altLang="zh-CN" sz="2000" dirty="0" err="1"/>
              <a:t>AddrSpace</a:t>
            </a:r>
            <a:r>
              <a:rPr lang="zh-CN" altLang="en-US" sz="2000" dirty="0"/>
              <a:t>中，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600" dirty="0"/>
              <a:t>if  (</a:t>
            </a:r>
            <a:r>
              <a:rPr lang="zh-CN" altLang="en-US" sz="1600" dirty="0"/>
              <a:t>系统调用是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Exec(char *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))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pPr lvl="1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通过</a:t>
            </a:r>
            <a:r>
              <a:rPr lang="en-US" altLang="zh-CN" sz="1600" dirty="0"/>
              <a:t>4</a:t>
            </a:r>
            <a:r>
              <a:rPr lang="zh-CN" altLang="en-US" sz="1600" dirty="0"/>
              <a:t>号寄存器获取</a:t>
            </a:r>
            <a:r>
              <a:rPr lang="en-US" altLang="zh-CN" sz="1600" dirty="0"/>
              <a:t>Exec(filename)</a:t>
            </a:r>
            <a:r>
              <a:rPr lang="zh-CN" altLang="en-US" sz="1600" dirty="0"/>
              <a:t>的参数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在栈中的地址；（传入参数）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读内存获取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的内容；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打开文件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为</a:t>
            </a:r>
            <a:r>
              <a:rPr lang="en-US" altLang="zh-CN" sz="1600" dirty="0"/>
              <a:t>Exec()</a:t>
            </a:r>
            <a:r>
              <a:rPr lang="zh-CN" altLang="en-US" sz="1600" dirty="0"/>
              <a:t>要运行的程序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分配内存空间，创建页表；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为文件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分配内存的空闲帧；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将文件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读入到为其分配的空闲帧中；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在页表中建立虚页与帧的对应关系；</a:t>
            </a:r>
            <a:r>
              <a:rPr lang="en-US" altLang="zh-CN" sz="1600" dirty="0"/>
              <a:t> </a:t>
            </a:r>
          </a:p>
          <a:p>
            <a:pPr lvl="1" indent="0">
              <a:buNone/>
            </a:pPr>
            <a:r>
              <a:rPr lang="zh-CN" altLang="en-US" sz="1600" dirty="0"/>
              <a:t>     为文件</a:t>
            </a:r>
            <a:r>
              <a:rPr lang="en-US" altLang="zh-CN" sz="1600" dirty="0" err="1"/>
              <a:t>fileName</a:t>
            </a:r>
            <a:r>
              <a:rPr lang="zh-CN" altLang="en-US" sz="1600" dirty="0"/>
              <a:t>对应的进程分配进程号</a:t>
            </a:r>
            <a:r>
              <a:rPr lang="en-US" altLang="zh-CN" sz="1600" dirty="0" err="1"/>
              <a:t>pid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初始化进程的运行环境，如数据寄存器，栈指针及</a:t>
            </a:r>
            <a:r>
              <a:rPr lang="en-US" altLang="zh-CN" sz="1600" dirty="0"/>
              <a:t>PC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创建核心线程</a:t>
            </a:r>
            <a:r>
              <a:rPr lang="en-US" altLang="zh-CN" sz="1600" dirty="0"/>
              <a:t>thread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将进程映射到该核心线程</a:t>
            </a:r>
            <a:r>
              <a:rPr lang="en-US" altLang="zh-CN" sz="1600" dirty="0"/>
              <a:t>thread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当前线程释放</a:t>
            </a:r>
            <a:r>
              <a:rPr lang="en-US" altLang="zh-CN" sz="1600" dirty="0"/>
              <a:t>CPU;   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思考：如若不然，会有什么后果？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将新建进程的进程号</a:t>
            </a:r>
            <a:r>
              <a:rPr lang="en-US" altLang="zh-CN" sz="1600" dirty="0" err="1"/>
              <a:t>pid</a:t>
            </a:r>
            <a:r>
              <a:rPr lang="zh-CN" altLang="en-US" sz="1600" dirty="0"/>
              <a:t>写到</a:t>
            </a:r>
            <a:r>
              <a:rPr lang="en-US" altLang="zh-CN" sz="1600" dirty="0"/>
              <a:t>2</a:t>
            </a:r>
            <a:r>
              <a:rPr lang="zh-CN" altLang="en-US" sz="1600" dirty="0"/>
              <a:t>号寄存器；（返回值）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     (PC)+1</a:t>
            </a:r>
            <a:r>
              <a:rPr lang="en-US" altLang="zh-CN" sz="1600" dirty="0">
                <a:sym typeface="Wingdings" panose="05000000000000000000" pitchFamily="2" charset="2"/>
              </a:rPr>
              <a:t>PC;</a:t>
            </a:r>
            <a:r>
              <a:rPr lang="en-US" altLang="zh-CN" sz="1600" dirty="0"/>
              <a:t>  </a:t>
            </a:r>
          </a:p>
          <a:p>
            <a:pPr lvl="1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6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  <a:r>
              <a:rPr lang="en-US" altLang="zh-CN" dirty="0"/>
              <a:t>Exec()</a:t>
            </a:r>
            <a:r>
              <a:rPr lang="zh-CN" altLang="en-US" dirty="0"/>
              <a:t>中当前线程释放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通常情况下不会出现问题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考虑应用程序中有多次调用</a:t>
            </a:r>
            <a:r>
              <a:rPr lang="en-US" altLang="zh-CN" sz="2000" dirty="0"/>
              <a:t>Exec()</a:t>
            </a:r>
            <a:r>
              <a:rPr lang="zh-CN" altLang="en-US" sz="2000" dirty="0"/>
              <a:t>连续创建多个进程的情况，如果当前线程创建进程后不主动释放</a:t>
            </a:r>
            <a:r>
              <a:rPr lang="en-US" altLang="zh-CN" sz="2000" dirty="0"/>
              <a:t>CPU</a:t>
            </a:r>
            <a:r>
              <a:rPr lang="zh-CN" altLang="en-US" sz="2000" dirty="0"/>
              <a:t>的执行权</a:t>
            </a:r>
            <a:endParaRPr lang="en-US" altLang="zh-CN" sz="20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系统将不会调度执行新建线程，相应的进程也就得不到执行；</a:t>
            </a:r>
            <a:endParaRPr lang="en-US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新建进程就不会释放内存空间；</a:t>
            </a:r>
            <a:endParaRPr lang="en-US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当前进程会连续为这些应用程序创建进程，分配内存空间；</a:t>
            </a:r>
            <a:endParaRPr lang="en-US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可能会导致无足够的内存空间分配给这些进程；</a:t>
            </a:r>
            <a:endParaRPr lang="en-US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造成系统崩溃；</a:t>
            </a:r>
          </a:p>
          <a:p>
            <a:pPr marL="914400" lvl="1" indent="-28575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endParaRPr lang="zh-CN" altLang="en-US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，</a:t>
            </a:r>
            <a:r>
              <a:rPr lang="en-US" altLang="zh-CN" sz="1600" dirty="0"/>
              <a:t>                                          //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93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Exec()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</a:t>
            </a:r>
            <a:r>
              <a:rPr lang="en-US" altLang="zh-CN" sz="2000" dirty="0"/>
              <a:t>exception.cc</a:t>
            </a:r>
            <a:r>
              <a:rPr lang="zh-CN" altLang="en-US" sz="2000" dirty="0"/>
              <a:t>文件及</a:t>
            </a:r>
            <a:r>
              <a:rPr lang="en-US" altLang="zh-CN" sz="2000" dirty="0" err="1"/>
              <a:t>AddrSpace</a:t>
            </a:r>
            <a:r>
              <a:rPr lang="zh-CN" altLang="en-US" sz="2000" dirty="0"/>
              <a:t>中，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if  (</a:t>
            </a:r>
            <a:r>
              <a:rPr lang="zh-CN" altLang="en-US" sz="1800" dirty="0"/>
              <a:t>系统调用是</a:t>
            </a:r>
            <a:r>
              <a:rPr lang="en-US" altLang="zh-CN" sz="1800" dirty="0"/>
              <a:t>void Exit(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exitStatus</a:t>
            </a:r>
            <a:r>
              <a:rPr lang="en-US" altLang="zh-CN" sz="1800" dirty="0"/>
              <a:t>))</a:t>
            </a:r>
            <a:r>
              <a:rPr lang="zh-CN" altLang="en-US" sz="1800" dirty="0"/>
              <a:t> </a:t>
            </a:r>
            <a:r>
              <a:rPr lang="en-US" altLang="zh-CN" sz="1800" dirty="0"/>
              <a:t>{</a:t>
            </a:r>
          </a:p>
          <a:p>
            <a:pPr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获取</a:t>
            </a:r>
            <a:r>
              <a:rPr lang="en-US" altLang="zh-CN" sz="1800" dirty="0"/>
              <a:t>Exit(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exitStatus</a:t>
            </a:r>
            <a:r>
              <a:rPr lang="en-US" altLang="zh-CN" sz="1800" dirty="0"/>
              <a:t>)</a:t>
            </a:r>
            <a:r>
              <a:rPr lang="zh-CN" altLang="en-US" sz="1800" dirty="0"/>
              <a:t>的参数</a:t>
            </a:r>
            <a:r>
              <a:rPr lang="en-US" altLang="zh-CN" sz="1800" dirty="0" err="1"/>
              <a:t>exitStatus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将</a:t>
            </a:r>
            <a:r>
              <a:rPr lang="en-US" altLang="zh-CN" sz="1800" dirty="0" err="1"/>
              <a:t>exitStatus</a:t>
            </a:r>
            <a:r>
              <a:rPr lang="zh-CN" altLang="en-US" sz="1800" dirty="0"/>
              <a:t>保存到退出的线程中，以备</a:t>
            </a:r>
            <a:r>
              <a:rPr lang="en-US" altLang="zh-CN" sz="1800" dirty="0"/>
              <a:t>Join()</a:t>
            </a:r>
            <a:r>
              <a:rPr lang="zh-CN" altLang="en-US" sz="1800" dirty="0"/>
              <a:t>使用；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释放进程的内存空间；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      释放进程的页表；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      释放进程</a:t>
            </a:r>
            <a:r>
              <a:rPr lang="en-US" altLang="zh-CN" sz="1800" dirty="0" err="1"/>
              <a:t>pid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终止进程对应的线程；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(PC)+1</a:t>
            </a:r>
            <a:r>
              <a:rPr lang="en-US" altLang="zh-CN" sz="1800" dirty="0">
                <a:sym typeface="Wingdings" panose="05000000000000000000" pitchFamily="2" charset="2"/>
              </a:rPr>
              <a:t>PC;</a:t>
            </a:r>
            <a:r>
              <a:rPr lang="en-US" altLang="zh-CN" sz="1800" dirty="0"/>
              <a:t>  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254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Exec()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</a:t>
            </a:r>
            <a:r>
              <a:rPr lang="en-US" altLang="zh-CN" sz="2000" dirty="0"/>
              <a:t>exception.cc</a:t>
            </a:r>
            <a:r>
              <a:rPr lang="zh-CN" altLang="en-US" sz="2000" dirty="0"/>
              <a:t>文件及</a:t>
            </a:r>
            <a:r>
              <a:rPr lang="en-US" altLang="zh-CN" sz="2000" dirty="0" err="1"/>
              <a:t>AddrSpace</a:t>
            </a:r>
            <a:r>
              <a:rPr lang="zh-CN" altLang="en-US" sz="2000" dirty="0"/>
              <a:t>中，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if  (</a:t>
            </a:r>
            <a:r>
              <a:rPr lang="zh-CN" altLang="en-US" sz="1800" dirty="0"/>
              <a:t>系统调用是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Join(</a:t>
            </a:r>
            <a:r>
              <a:rPr lang="en-US" altLang="zh-CN" sz="1800" dirty="0" err="1"/>
              <a:t>SpaceId</a:t>
            </a:r>
            <a:r>
              <a:rPr lang="en-US" altLang="zh-CN" sz="1800" dirty="0"/>
              <a:t> id)  {</a:t>
            </a:r>
          </a:p>
          <a:p>
            <a:pPr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通过</a:t>
            </a:r>
            <a:r>
              <a:rPr lang="en-US" altLang="zh-CN" sz="1800" dirty="0"/>
              <a:t>4</a:t>
            </a:r>
            <a:r>
              <a:rPr lang="zh-CN" altLang="en-US" sz="1800" dirty="0"/>
              <a:t>号寄存器获取</a:t>
            </a:r>
            <a:r>
              <a:rPr lang="en-US" altLang="zh-CN" sz="1800" dirty="0"/>
              <a:t>Join(</a:t>
            </a:r>
            <a:r>
              <a:rPr lang="en-US" altLang="zh-CN" sz="1800" dirty="0" err="1"/>
              <a:t>SpaceId</a:t>
            </a:r>
            <a:r>
              <a:rPr lang="en-US" altLang="zh-CN" sz="1800" dirty="0"/>
              <a:t> id)</a:t>
            </a:r>
            <a:r>
              <a:rPr lang="zh-CN" altLang="en-US" sz="1800" dirty="0"/>
              <a:t>的参数</a:t>
            </a:r>
            <a:r>
              <a:rPr lang="en-US" altLang="zh-CN" sz="1800" dirty="0"/>
              <a:t>id</a:t>
            </a:r>
            <a:r>
              <a:rPr lang="zh-CN" altLang="en-US" sz="1800" dirty="0"/>
              <a:t>；（传入参数）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if (</a:t>
            </a:r>
            <a:r>
              <a:rPr lang="zh-CN" altLang="en-US" sz="1800" dirty="0"/>
              <a:t>等待终止的进程</a:t>
            </a:r>
            <a:r>
              <a:rPr lang="en-US" altLang="zh-CN" sz="1800" dirty="0"/>
              <a:t>id</a:t>
            </a:r>
            <a:r>
              <a:rPr lang="zh-CN" altLang="en-US" sz="1800" dirty="0"/>
              <a:t>已退出</a:t>
            </a:r>
            <a:r>
              <a:rPr lang="en-US" altLang="zh-CN" sz="1800" dirty="0"/>
              <a:t>)  {  //</a:t>
            </a:r>
            <a:r>
              <a:rPr lang="zh-CN" altLang="en-US" sz="1800" dirty="0"/>
              <a:t>当前进程也不需不需等待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     (PC)+1</a:t>
            </a:r>
            <a:r>
              <a:rPr lang="en-US" altLang="zh-CN" sz="1800" dirty="0">
                <a:sym typeface="Wingdings" panose="05000000000000000000" pitchFamily="2" charset="2"/>
              </a:rPr>
              <a:t>PC;</a:t>
            </a:r>
            <a:r>
              <a:rPr lang="en-US" altLang="zh-CN" sz="1800" dirty="0"/>
              <a:t>  </a:t>
            </a:r>
          </a:p>
          <a:p>
            <a:pPr lvl="1" indent="0"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将</a:t>
            </a:r>
            <a:r>
              <a:rPr lang="en-US" altLang="zh-CN" sz="1800" dirty="0"/>
              <a:t>id</a:t>
            </a:r>
            <a:r>
              <a:rPr lang="zh-CN" altLang="en-US" sz="1800" dirty="0"/>
              <a:t>的退出码写入到</a:t>
            </a:r>
            <a:r>
              <a:rPr lang="en-US" altLang="zh-CN" sz="1800" dirty="0"/>
              <a:t>2</a:t>
            </a:r>
            <a:r>
              <a:rPr lang="zh-CN" altLang="en-US" sz="1800" dirty="0"/>
              <a:t>号寄存器，退出；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}</a:t>
            </a:r>
          </a:p>
          <a:p>
            <a:pPr lvl="1" indent="0">
              <a:buNone/>
            </a:pPr>
            <a:r>
              <a:rPr lang="en-US" altLang="zh-CN" sz="1800" dirty="0"/>
              <a:t>      else    </a:t>
            </a:r>
          </a:p>
          <a:p>
            <a:pPr lvl="1" indent="0">
              <a:buNone/>
            </a:pPr>
            <a:r>
              <a:rPr lang="en-US" altLang="zh-CN" sz="1800" dirty="0"/>
              <a:t>           </a:t>
            </a:r>
            <a:r>
              <a:rPr lang="zh-CN" altLang="en-US" sz="1800" dirty="0"/>
              <a:t>当前进程等待，直到进程</a:t>
            </a:r>
            <a:r>
              <a:rPr lang="en-US" altLang="zh-CN" sz="1800" dirty="0"/>
              <a:t>id</a:t>
            </a:r>
            <a:r>
              <a:rPr lang="zh-CN" altLang="en-US" sz="1800" dirty="0"/>
              <a:t>终止后将其唤醒；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     将</a:t>
            </a:r>
            <a:r>
              <a:rPr lang="en-US" altLang="zh-CN" sz="1800" dirty="0"/>
              <a:t>id</a:t>
            </a:r>
            <a:r>
              <a:rPr lang="zh-CN" altLang="en-US" sz="1800" dirty="0"/>
              <a:t>的退出码写入到</a:t>
            </a:r>
            <a:r>
              <a:rPr lang="en-US" altLang="zh-CN" sz="1800" dirty="0"/>
              <a:t>2</a:t>
            </a:r>
            <a:r>
              <a:rPr lang="zh-CN" altLang="en-US" sz="1800" dirty="0"/>
              <a:t>号寄存器；（返回值）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(PC)+1</a:t>
            </a:r>
            <a:r>
              <a:rPr lang="en-US" altLang="zh-CN" sz="1800" dirty="0">
                <a:sym typeface="Wingdings" panose="05000000000000000000" pitchFamily="2" charset="2"/>
              </a:rPr>
              <a:t>PC;</a:t>
            </a:r>
            <a:r>
              <a:rPr lang="en-US" altLang="zh-CN" sz="1800" dirty="0"/>
              <a:t>  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可以在系统调用</a:t>
            </a:r>
            <a:r>
              <a:rPr lang="en-US" altLang="zh-CN" sz="2000" dirty="0"/>
              <a:t>Join()</a:t>
            </a:r>
            <a:r>
              <a:rPr lang="zh-CN" altLang="en-US" sz="2000" dirty="0"/>
              <a:t>与</a:t>
            </a:r>
            <a:r>
              <a:rPr lang="en-US" altLang="zh-CN" sz="2000" dirty="0"/>
              <a:t>Exit()</a:t>
            </a:r>
            <a:r>
              <a:rPr lang="zh-CN" altLang="en-US" sz="2000" dirty="0"/>
              <a:t>中编程实现；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最好在</a:t>
            </a:r>
            <a:r>
              <a:rPr lang="en-US" altLang="zh-CN" sz="2000" dirty="0"/>
              <a:t>Thread:: Join(</a:t>
            </a:r>
            <a:r>
              <a:rPr lang="en-US" altLang="zh-CN" sz="2000" dirty="0" err="1"/>
              <a:t>SpaceId</a:t>
            </a:r>
            <a:r>
              <a:rPr lang="en-US" altLang="zh-CN" sz="2000" dirty="0"/>
              <a:t> id)</a:t>
            </a:r>
            <a:r>
              <a:rPr lang="zh-CN" altLang="en-US" sz="2000" dirty="0"/>
              <a:t>与</a:t>
            </a:r>
            <a:r>
              <a:rPr lang="en-US" altLang="zh-CN" sz="2000" dirty="0"/>
              <a:t>Thread::Finish()</a:t>
            </a:r>
            <a:r>
              <a:rPr lang="zh-CN" altLang="en-US" sz="2000" dirty="0"/>
              <a:t>中编程实现</a:t>
            </a:r>
          </a:p>
        </p:txBody>
      </p:sp>
    </p:spTree>
    <p:extLst>
      <p:ext uri="{BB962C8B-B14F-4D97-AF65-F5344CB8AC3E}">
        <p14:creationId xmlns:p14="http://schemas.microsoft.com/office/powerpoint/2010/main" val="329439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16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实验六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目的：为后续实现系统调用</a:t>
            </a:r>
            <a:r>
              <a:rPr lang="en-US" altLang="zh-CN" sz="2000" dirty="0">
                <a:solidFill>
                  <a:srgbClr val="7030A0"/>
                </a:solidFill>
              </a:rPr>
              <a:t>Exec()</a:t>
            </a:r>
            <a:r>
              <a:rPr lang="zh-CN" altLang="en-US" sz="2000" dirty="0">
                <a:solidFill>
                  <a:srgbClr val="7030A0"/>
                </a:solidFill>
              </a:rPr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Exit()</a:t>
            </a:r>
            <a:r>
              <a:rPr lang="zh-CN" altLang="en-US" sz="2000" dirty="0"/>
              <a:t>奠定基础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>
                <a:solidFill>
                  <a:srgbClr val="7030A0"/>
                </a:solidFill>
              </a:rPr>
              <a:t>可执行文件的格式与结构</a:t>
            </a:r>
            <a:r>
              <a:rPr lang="zh-CN" altLang="zh-CN" sz="1800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掌握</a:t>
            </a:r>
            <a:r>
              <a:rPr lang="en-US" altLang="zh-CN" sz="1800" dirty="0"/>
              <a:t>Nachos</a:t>
            </a:r>
            <a:r>
              <a:rPr lang="zh-CN" altLang="zh-CN" sz="1800" dirty="0">
                <a:solidFill>
                  <a:srgbClr val="7030A0"/>
                </a:solidFill>
              </a:rPr>
              <a:t>应用程序的编程语法</a:t>
            </a:r>
            <a:r>
              <a:rPr lang="zh-CN" altLang="en-US" sz="1800" dirty="0"/>
              <a:t>，</a:t>
            </a:r>
            <a:r>
              <a:rPr lang="zh-CN" altLang="zh-CN" sz="1800" dirty="0"/>
              <a:t>了解用户进程是如何通过系统调用与操作系统内核进行交互的；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掌握如何利用交叉编译生成</a:t>
            </a:r>
            <a:r>
              <a:rPr lang="en-US" altLang="zh-CN" sz="1800" dirty="0"/>
              <a:t>Nachos</a:t>
            </a:r>
            <a:r>
              <a:rPr lang="zh-CN" altLang="zh-CN" sz="1800" dirty="0"/>
              <a:t>的可执行程序；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理解系统如何为</a:t>
            </a:r>
            <a:r>
              <a:rPr lang="zh-CN" altLang="zh-CN" sz="1800" dirty="0">
                <a:solidFill>
                  <a:srgbClr val="FF0000"/>
                </a:solidFill>
              </a:rPr>
              <a:t>应用程序创建进程，并启动进程</a:t>
            </a:r>
            <a:r>
              <a:rPr lang="zh-CN" altLang="zh-CN" sz="1800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理解如何将</a:t>
            </a:r>
            <a:r>
              <a:rPr lang="zh-CN" altLang="zh-CN" sz="1800" dirty="0">
                <a:solidFill>
                  <a:srgbClr val="FF0000"/>
                </a:solidFill>
              </a:rPr>
              <a:t>用户线程映射到核心线程</a:t>
            </a:r>
            <a:r>
              <a:rPr lang="zh-CN" altLang="zh-CN" sz="1800" dirty="0"/>
              <a:t>，核心线程执行用户程序的原理与方法；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</a:t>
            </a:r>
            <a:r>
              <a:rPr lang="en-US" altLang="zh-CN" sz="1800" dirty="0" smtClean="0"/>
              <a:t>Nachos CPU</a:t>
            </a:r>
            <a:r>
              <a:rPr lang="zh-CN" altLang="en-US" sz="1800" dirty="0"/>
              <a:t>执行一</a:t>
            </a:r>
            <a:r>
              <a:rPr lang="zh-CN" altLang="en-US" sz="1800" dirty="0" smtClean="0"/>
              <a:t>个用户进程</a:t>
            </a:r>
            <a:r>
              <a:rPr lang="zh-CN" altLang="en-US" sz="1800" dirty="0"/>
              <a:t>时，</a:t>
            </a:r>
            <a:r>
              <a:rPr lang="zh-CN" altLang="en-US" sz="1800" dirty="0" smtClean="0"/>
              <a:t>如何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内核如何关联</a:t>
            </a:r>
            <a:r>
              <a:rPr lang="zh-CN" altLang="en-US" sz="1800" dirty="0">
                <a:solidFill>
                  <a:srgbClr val="7030A0"/>
                </a:solidFill>
              </a:rPr>
              <a:t>当前进程</a:t>
            </a:r>
            <a:r>
              <a:rPr lang="zh-CN" altLang="en-US" sz="1800" dirty="0"/>
              <a:t>的</a:t>
            </a:r>
            <a:r>
              <a:rPr lang="zh-CN" altLang="zh-CN" sz="1800" dirty="0">
                <a:solidFill>
                  <a:srgbClr val="FF0000"/>
                </a:solidFill>
              </a:rPr>
              <a:t>页表</a:t>
            </a:r>
            <a:r>
              <a:rPr lang="zh-CN" altLang="zh-CN" sz="1800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zh-CN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5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实验六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任务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该实验将体验</a:t>
            </a:r>
            <a:r>
              <a:rPr lang="en-US" altLang="zh-CN" sz="1800" dirty="0"/>
              <a:t>Nachos</a:t>
            </a:r>
            <a:r>
              <a:rPr lang="zh-CN" altLang="zh-CN" sz="1800" dirty="0"/>
              <a:t>的用户程序、应用进程及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系统调用的相关概念；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理论上讲，实验</a:t>
            </a:r>
            <a:r>
              <a:rPr lang="en-US" altLang="zh-CN" sz="1800" dirty="0"/>
              <a:t>6</a:t>
            </a:r>
            <a:r>
              <a:rPr lang="zh-CN" altLang="zh-CN" sz="1800" dirty="0"/>
              <a:t>、</a:t>
            </a:r>
            <a:r>
              <a:rPr lang="en-US" altLang="zh-CN" sz="1800" dirty="0"/>
              <a:t>7</a:t>
            </a:r>
            <a:r>
              <a:rPr lang="zh-CN" altLang="zh-CN" sz="1800" dirty="0"/>
              <a:t>、</a:t>
            </a:r>
            <a:r>
              <a:rPr lang="en-US" altLang="zh-CN" sz="1800" dirty="0"/>
              <a:t>8</a:t>
            </a:r>
            <a:r>
              <a:rPr lang="zh-CN" altLang="zh-CN" sz="1800" dirty="0">
                <a:solidFill>
                  <a:srgbClr val="FF0000"/>
                </a:solidFill>
              </a:rPr>
              <a:t>应该基于</a:t>
            </a:r>
            <a:r>
              <a:rPr lang="en-US" altLang="zh-CN" sz="1800" dirty="0">
                <a:solidFill>
                  <a:srgbClr val="FF0000"/>
                </a:solidFill>
              </a:rPr>
              <a:t>Nachos</a:t>
            </a:r>
            <a:r>
              <a:rPr lang="zh-CN" altLang="zh-CN" sz="1800" dirty="0">
                <a:solidFill>
                  <a:srgbClr val="FF0000"/>
                </a:solidFill>
              </a:rPr>
              <a:t>所实现的文件系统实现</a:t>
            </a:r>
            <a:r>
              <a:rPr lang="zh-CN" altLang="zh-CN" sz="1800" dirty="0"/>
              <a:t>，系统调用</a:t>
            </a:r>
            <a:r>
              <a:rPr lang="en-US" altLang="zh-CN" sz="1800" dirty="0"/>
              <a:t>Create</a:t>
            </a:r>
            <a:r>
              <a:rPr lang="zh-CN" altLang="zh-CN" sz="1800" dirty="0"/>
              <a:t>、</a:t>
            </a:r>
            <a:r>
              <a:rPr lang="en-US" altLang="zh-CN" sz="1800" dirty="0"/>
              <a:t>Open</a:t>
            </a:r>
            <a:r>
              <a:rPr lang="zh-CN" altLang="zh-CN" sz="1800" dirty="0"/>
              <a:t>、</a:t>
            </a:r>
            <a:r>
              <a:rPr lang="en-US" altLang="zh-CN" sz="1800" dirty="0"/>
              <a:t>Read</a:t>
            </a:r>
            <a:r>
              <a:rPr lang="zh-CN" altLang="zh-CN" sz="1800" dirty="0"/>
              <a:t>、</a:t>
            </a:r>
            <a:r>
              <a:rPr lang="en-US" altLang="zh-CN" sz="1800" dirty="0"/>
              <a:t>Write</a:t>
            </a:r>
            <a:r>
              <a:rPr lang="zh-CN" altLang="zh-CN" sz="1800" dirty="0"/>
              <a:t>、</a:t>
            </a:r>
            <a:r>
              <a:rPr lang="en-US" altLang="zh-CN" sz="1800" dirty="0"/>
              <a:t>Close</a:t>
            </a:r>
            <a:r>
              <a:rPr lang="zh-CN" altLang="en-US" sz="1800" dirty="0"/>
              <a:t>及</a:t>
            </a:r>
            <a:r>
              <a:rPr lang="en-US" altLang="zh-CN" sz="1800" dirty="0"/>
              <a:t>Exec </a:t>
            </a:r>
            <a:r>
              <a:rPr lang="zh-CN" altLang="zh-CN" sz="1800" dirty="0">
                <a:solidFill>
                  <a:srgbClr val="FF0000"/>
                </a:solidFill>
              </a:rPr>
              <a:t>应该对模拟盘</a:t>
            </a:r>
            <a:r>
              <a:rPr lang="en-US" altLang="zh-CN" sz="1800" dirty="0">
                <a:solidFill>
                  <a:srgbClr val="FF0000"/>
                </a:solidFill>
              </a:rPr>
              <a:t>DISK</a:t>
            </a:r>
            <a:r>
              <a:rPr lang="zh-CN" altLang="zh-CN" sz="1800" dirty="0">
                <a:solidFill>
                  <a:srgbClr val="FF0000"/>
                </a:solidFill>
              </a:rPr>
              <a:t>上的文件进行操作</a:t>
            </a:r>
            <a:r>
              <a:rPr lang="zh-CN" altLang="zh-CN" sz="1800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实现的文件系统实现了两个版本，通过宏</a:t>
            </a:r>
            <a:r>
              <a:rPr lang="en-US" altLang="zh-CN" sz="1800" dirty="0">
                <a:solidFill>
                  <a:srgbClr val="0B6F17"/>
                </a:solidFill>
              </a:rPr>
              <a:t>FILESYS_STUB</a:t>
            </a:r>
            <a:r>
              <a:rPr lang="zh-CN" altLang="zh-CN" sz="1800" dirty="0"/>
              <a:t>与</a:t>
            </a:r>
            <a:r>
              <a:rPr lang="en-US" altLang="zh-CN" sz="1800" dirty="0">
                <a:solidFill>
                  <a:srgbClr val="0B6F17"/>
                </a:solidFill>
              </a:rPr>
              <a:t>FILESYS</a:t>
            </a:r>
            <a:r>
              <a:rPr lang="zh-CN" altLang="zh-CN" sz="1800" dirty="0"/>
              <a:t>进行条件编译所产生的两个不同的实现（参见</a:t>
            </a:r>
            <a:r>
              <a:rPr lang="en-US" altLang="zh-CN" sz="1800" dirty="0"/>
              <a:t>../</a:t>
            </a:r>
            <a:r>
              <a:rPr lang="en-US" altLang="zh-CN" sz="1800" dirty="0" err="1"/>
              <a:t>filesys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filesys.h</a:t>
            </a:r>
            <a:r>
              <a:rPr lang="zh-CN" altLang="zh-CN" sz="1800" dirty="0"/>
              <a:t>）；</a:t>
            </a:r>
            <a:endParaRPr lang="en-US" altLang="zh-CN" sz="1800" dirty="0"/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 宏</a:t>
            </a:r>
            <a:r>
              <a:rPr lang="en-US" altLang="zh-CN" sz="1800" dirty="0">
                <a:solidFill>
                  <a:srgbClr val="7030A0"/>
                </a:solidFill>
              </a:rPr>
              <a:t>FILESYS_STUB</a:t>
            </a:r>
            <a:r>
              <a:rPr lang="zh-CN" altLang="zh-CN" sz="1800" dirty="0"/>
              <a:t>实现的文件操作直接利用</a:t>
            </a:r>
            <a:r>
              <a:rPr lang="en-US" altLang="zh-CN" sz="1800" dirty="0"/>
              <a:t>UNIX</a:t>
            </a:r>
            <a:r>
              <a:rPr lang="zh-CN" altLang="zh-CN" sz="1800" dirty="0"/>
              <a:t>所提供的系统调用实现，操作的不是硬盘</a:t>
            </a:r>
            <a:r>
              <a:rPr lang="en-US" altLang="zh-CN" sz="1800" dirty="0"/>
              <a:t>DISK</a:t>
            </a:r>
            <a:r>
              <a:rPr lang="zh-CN" altLang="zh-CN" sz="1800" dirty="0"/>
              <a:t>上的文件；</a:t>
            </a:r>
            <a:endParaRPr lang="en-US" altLang="zh-CN" sz="1800" dirty="0"/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宏</a:t>
            </a:r>
            <a:r>
              <a:rPr lang="en-US" altLang="zh-CN" sz="1800" dirty="0">
                <a:solidFill>
                  <a:srgbClr val="7030A0"/>
                </a:solidFill>
              </a:rPr>
              <a:t>FILESYS</a:t>
            </a:r>
            <a:r>
              <a:rPr lang="zh-CN" altLang="zh-CN" sz="1800" dirty="0"/>
              <a:t>实现的文件系统是通过</a:t>
            </a:r>
            <a:r>
              <a:rPr lang="en-US" altLang="zh-CN" sz="1800" dirty="0" err="1"/>
              <a:t>OpenFile</a:t>
            </a:r>
            <a:r>
              <a:rPr lang="zh-CN" altLang="zh-CN" sz="1800" dirty="0"/>
              <a:t>类对</a:t>
            </a:r>
            <a:r>
              <a:rPr lang="en-US" altLang="zh-CN" sz="1800" dirty="0"/>
              <a:t>DISK</a:t>
            </a:r>
            <a:r>
              <a:rPr lang="zh-CN" altLang="zh-CN" sz="1800" dirty="0"/>
              <a:t>上的文件进行操作（尽管最终也是使用</a:t>
            </a:r>
            <a:r>
              <a:rPr lang="en-US" altLang="zh-CN" sz="1800" dirty="0"/>
              <a:t>UNIX</a:t>
            </a:r>
            <a:r>
              <a:rPr lang="zh-CN" altLang="zh-CN" sz="1800" dirty="0"/>
              <a:t>的系统调用实现）；</a:t>
            </a:r>
          </a:p>
        </p:txBody>
      </p:sp>
    </p:spTree>
    <p:extLst>
      <p:ext uri="{BB962C8B-B14F-4D97-AF65-F5344CB8AC3E}">
        <p14:creationId xmlns:p14="http://schemas.microsoft.com/office/powerpoint/2010/main" val="267850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实验六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任务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考察</a:t>
            </a:r>
            <a:r>
              <a:rPr lang="en-US" altLang="zh-CN" dirty="0"/>
              <a:t>../</a:t>
            </a:r>
            <a:r>
              <a:rPr lang="en-US" altLang="zh-CN" dirty="0" err="1"/>
              <a:t>userprog</a:t>
            </a:r>
            <a:r>
              <a:rPr lang="en-US" altLang="zh-CN" dirty="0"/>
              <a:t>/</a:t>
            </a:r>
            <a:r>
              <a:rPr lang="en-US" altLang="zh-CN" dirty="0" err="1"/>
              <a:t>makefile</a:t>
            </a:r>
            <a:r>
              <a:rPr lang="zh-CN" altLang="zh-CN" dirty="0"/>
              <a:t>与</a:t>
            </a:r>
            <a:r>
              <a:rPr lang="en-US" altLang="zh-CN" dirty="0" err="1"/>
              <a:t>makefile.local</a:t>
            </a:r>
            <a:r>
              <a:rPr lang="zh-CN" altLang="zh-CN" dirty="0"/>
              <a:t>的内容可以看出，实验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默认使用的是</a:t>
            </a:r>
            <a:r>
              <a:rPr lang="en-US" altLang="zh-CN" dirty="0"/>
              <a:t>FILESYS_STUB</a:t>
            </a:r>
            <a:r>
              <a:rPr lang="zh-CN" altLang="zh-CN" dirty="0"/>
              <a:t>定义的相关实现，即不是对</a:t>
            </a:r>
            <a:r>
              <a:rPr lang="en-US" altLang="zh-CN" dirty="0"/>
              <a:t>DISK</a:t>
            </a:r>
            <a:r>
              <a:rPr lang="zh-CN" altLang="zh-CN" dirty="0"/>
              <a:t>上的文件进行操作，而是直接对</a:t>
            </a:r>
            <a:r>
              <a:rPr lang="en-US" altLang="zh-CN" dirty="0"/>
              <a:t>UNIX</a:t>
            </a:r>
            <a:r>
              <a:rPr lang="zh-CN" altLang="zh-CN" dirty="0"/>
              <a:t>文件进行操作；</a:t>
            </a:r>
            <a:endParaRPr lang="zh-CN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设计前期，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暂时</a:t>
            </a:r>
            <a:r>
              <a:rPr lang="zh-CN" altLang="zh-CN" dirty="0" smtClean="0"/>
              <a:t>使用</a:t>
            </a:r>
            <a:r>
              <a:rPr lang="zh-CN" altLang="zh-CN" dirty="0"/>
              <a:t>其默认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随着系统的逐步完善，应利用</a:t>
            </a:r>
            <a:r>
              <a:rPr lang="en-US" altLang="zh-CN" dirty="0" smtClean="0">
                <a:solidFill>
                  <a:srgbClr val="7030A0"/>
                </a:solidFill>
              </a:rPr>
              <a:t>FILESYS</a:t>
            </a:r>
            <a:r>
              <a:rPr lang="zh-CN" altLang="en-US" dirty="0"/>
              <a:t>实现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Nachos</a:t>
            </a:r>
            <a:r>
              <a:rPr lang="zh-CN" altLang="en-US" dirty="0" smtClean="0"/>
              <a:t>硬盘上的文件操作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实验六</a:t>
            </a:r>
            <a:r>
              <a:rPr lang="zh-CN" altLang="en-US" dirty="0"/>
              <a:t>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../bin/</a:t>
            </a:r>
            <a:r>
              <a:rPr lang="en-US" altLang="zh-CN" sz="1800" dirty="0" err="1">
                <a:solidFill>
                  <a:srgbClr val="01080B"/>
                </a:solidFill>
              </a:rPr>
              <a:t>noff.h</a:t>
            </a:r>
            <a:r>
              <a:rPr lang="zh-CN" altLang="zh-CN" sz="1800" dirty="0">
                <a:solidFill>
                  <a:srgbClr val="01080B"/>
                </a:solidFill>
              </a:rPr>
              <a:t>，分析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可执行程序</a:t>
            </a:r>
            <a:r>
              <a:rPr lang="en-US" altLang="zh-CN" sz="1800" dirty="0">
                <a:solidFill>
                  <a:srgbClr val="01080B"/>
                </a:solidFill>
              </a:rPr>
              <a:t>.</a:t>
            </a:r>
            <a:r>
              <a:rPr lang="en-US" altLang="zh-CN" sz="1800" dirty="0" err="1">
                <a:solidFill>
                  <a:srgbClr val="01080B"/>
                </a:solidFill>
              </a:rPr>
              <a:t>noff</a:t>
            </a:r>
            <a:r>
              <a:rPr lang="zh-CN" altLang="zh-CN" sz="1800" dirty="0">
                <a:solidFill>
                  <a:srgbClr val="01080B"/>
                </a:solidFill>
              </a:rPr>
              <a:t>文件的格式组成；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../test</a:t>
            </a:r>
            <a:r>
              <a:rPr lang="zh-CN" altLang="zh-CN" sz="1800" dirty="0">
                <a:solidFill>
                  <a:srgbClr val="01080B"/>
                </a:solidFill>
              </a:rPr>
              <a:t>目录下的几个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应用程序，理解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应用程序的编程语法，了解用户进程是如何通过系统调用与操作系统内核进行交互的；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../test/</a:t>
            </a:r>
            <a:r>
              <a:rPr lang="en-US" altLang="zh-CN" sz="1800" dirty="0" err="1">
                <a:solidFill>
                  <a:srgbClr val="01080B"/>
                </a:solidFill>
              </a:rPr>
              <a:t>Makefile</a:t>
            </a:r>
            <a:r>
              <a:rPr lang="zh-CN" altLang="zh-CN" sz="1800" dirty="0">
                <a:solidFill>
                  <a:srgbClr val="01080B"/>
                </a:solidFill>
              </a:rPr>
              <a:t>，掌握如何利用交叉编译生成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的可执行程序；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../threads/main.cc</a:t>
            </a:r>
            <a:r>
              <a:rPr lang="zh-CN" altLang="zh-CN" sz="1800" dirty="0">
                <a:solidFill>
                  <a:srgbClr val="01080B"/>
                </a:solidFill>
              </a:rPr>
              <a:t>，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>
                <a:solidFill>
                  <a:srgbClr val="01080B"/>
                </a:solidFill>
              </a:rPr>
              <a:t>userprog</a:t>
            </a:r>
            <a:r>
              <a:rPr lang="en-US" altLang="zh-CN" sz="1800" dirty="0">
                <a:solidFill>
                  <a:srgbClr val="01080B"/>
                </a:solidFill>
              </a:rPr>
              <a:t>/ progtest.cc</a:t>
            </a:r>
            <a:r>
              <a:rPr lang="zh-CN" altLang="zh-CN" sz="1800" dirty="0">
                <a:solidFill>
                  <a:srgbClr val="01080B"/>
                </a:solidFill>
              </a:rPr>
              <a:t>，根据对命令行参数</a:t>
            </a:r>
            <a:r>
              <a:rPr lang="en-US" altLang="zh-CN" sz="1800" dirty="0">
                <a:solidFill>
                  <a:srgbClr val="01080B"/>
                </a:solidFill>
              </a:rPr>
              <a:t>-x</a:t>
            </a:r>
            <a:r>
              <a:rPr lang="zh-CN" altLang="zh-CN" sz="1800" dirty="0">
                <a:solidFill>
                  <a:srgbClr val="01080B"/>
                </a:solidFill>
              </a:rPr>
              <a:t>的处理过程，理解系统如何为应用程序创建进程，并启动进程的；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>
                <a:solidFill>
                  <a:srgbClr val="01080B"/>
                </a:solidFill>
              </a:rPr>
              <a:t>userprog</a:t>
            </a:r>
            <a:r>
              <a:rPr lang="en-US" altLang="zh-CN" sz="1800" dirty="0">
                <a:solidFill>
                  <a:srgbClr val="01080B"/>
                </a:solidFill>
              </a:rPr>
              <a:t>/ progtest.cc</a:t>
            </a:r>
            <a:r>
              <a:rPr lang="zh-CN" altLang="zh-CN" sz="1800" dirty="0">
                <a:solidFill>
                  <a:srgbClr val="01080B"/>
                </a:solidFill>
              </a:rPr>
              <a:t>，</a:t>
            </a:r>
            <a:r>
              <a:rPr lang="en-US" altLang="zh-CN" sz="1800" dirty="0">
                <a:solidFill>
                  <a:srgbClr val="01080B"/>
                </a:solidFill>
              </a:rPr>
              <a:t>../threads/scheduler.cc</a:t>
            </a:r>
            <a:r>
              <a:rPr lang="zh-CN" altLang="zh-CN" sz="1800" dirty="0">
                <a:solidFill>
                  <a:srgbClr val="01080B"/>
                </a:solidFill>
              </a:rPr>
              <a:t>（</a:t>
            </a:r>
            <a:r>
              <a:rPr lang="en-US" altLang="zh-CN" sz="1800" dirty="0">
                <a:solidFill>
                  <a:srgbClr val="01080B"/>
                </a:solidFill>
              </a:rPr>
              <a:t>Run()</a:t>
            </a:r>
            <a:r>
              <a:rPr lang="zh-CN" altLang="zh-CN" sz="1800" dirty="0">
                <a:solidFill>
                  <a:srgbClr val="01080B"/>
                </a:solidFill>
              </a:rPr>
              <a:t>），理解如何将用户线程映射到核心线程，以及核心线程执行用户程序的原理与方法；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>
                <a:solidFill>
                  <a:srgbClr val="01080B"/>
                </a:solidFill>
              </a:rPr>
              <a:t>userprog</a:t>
            </a:r>
            <a:r>
              <a:rPr lang="en-US" altLang="zh-CN" sz="1800" dirty="0">
                <a:solidFill>
                  <a:srgbClr val="01080B"/>
                </a:solidFill>
              </a:rPr>
              <a:t>/ progtest.cc</a:t>
            </a:r>
            <a:r>
              <a:rPr lang="zh-CN" altLang="zh-CN" sz="1800" dirty="0">
                <a:solidFill>
                  <a:srgbClr val="01080B"/>
                </a:solidFill>
              </a:rPr>
              <a:t>，</a:t>
            </a:r>
            <a:r>
              <a:rPr lang="en-US" altLang="zh-CN" sz="1800" dirty="0">
                <a:solidFill>
                  <a:srgbClr val="01080B"/>
                </a:solidFill>
              </a:rPr>
              <a:t>../machine/translate.cc</a:t>
            </a:r>
            <a:r>
              <a:rPr lang="zh-CN" altLang="zh-CN" sz="1800" dirty="0">
                <a:solidFill>
                  <a:srgbClr val="01080B"/>
                </a:solidFill>
              </a:rPr>
              <a:t>，理解当前进程的页表是如何与</a:t>
            </a:r>
            <a:r>
              <a:rPr lang="en-US" altLang="zh-CN" sz="1800" dirty="0">
                <a:solidFill>
                  <a:srgbClr val="01080B"/>
                </a:solidFill>
              </a:rPr>
              <a:t>CPU</a:t>
            </a:r>
            <a:r>
              <a:rPr lang="zh-CN" altLang="zh-CN" sz="1800" dirty="0">
                <a:solidFill>
                  <a:srgbClr val="01080B"/>
                </a:solidFill>
              </a:rPr>
              <a:t>使用的页表进行关联的；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30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</a:t>
            </a:r>
            <a:r>
              <a:rPr lang="zh-CN" altLang="en-US" dirty="0"/>
              <a:t>应用程序例</a:t>
            </a:r>
            <a:r>
              <a:rPr lang="en-US" altLang="zh-CN" dirty="0"/>
              <a:t>—</a:t>
            </a:r>
            <a:r>
              <a:rPr lang="en-US" altLang="zh-CN" dirty="0" err="1"/>
              <a:t>halt.c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dirty="0"/>
              <a:t>#include "</a:t>
            </a:r>
            <a:r>
              <a:rPr lang="en-US" altLang="zh-CN" dirty="0" err="1"/>
              <a:t>syscall.h</a:t>
            </a:r>
            <a:r>
              <a:rPr lang="en-US" altLang="zh-CN" dirty="0"/>
              <a:t>"</a:t>
            </a:r>
          </a:p>
          <a:p>
            <a:pPr marL="28575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285750" lvl="1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    char prompt[2];</a:t>
            </a:r>
          </a:p>
          <a:p>
            <a:pPr marL="285750" lvl="1" indent="0">
              <a:buNone/>
            </a:pPr>
            <a:r>
              <a:rPr lang="en-US" altLang="zh-CN" dirty="0"/>
              <a:t>    prompt[0] = '-';</a:t>
            </a:r>
          </a:p>
          <a:p>
            <a:pPr marL="285750" lvl="1" indent="0">
              <a:buNone/>
            </a:pPr>
            <a:r>
              <a:rPr lang="en-US" altLang="zh-CN" dirty="0"/>
              <a:t>    prompt[1] = '-';</a:t>
            </a:r>
          </a:p>
          <a:p>
            <a:pPr marL="285750" lvl="1" indent="0">
              <a:buNone/>
            </a:pP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16E2"/>
                </a:solidFill>
              </a:rPr>
              <a:t>Write</a:t>
            </a:r>
            <a:r>
              <a:rPr lang="en-US" altLang="zh-CN" dirty="0"/>
              <a:t> (prompt, 1, “I will shut down!\n”);  //Nachos </a:t>
            </a:r>
            <a:r>
              <a:rPr lang="zh-CN" altLang="en-US" dirty="0"/>
              <a:t>系统调用</a:t>
            </a:r>
            <a:r>
              <a:rPr lang="en-US" altLang="zh-CN" dirty="0"/>
              <a:t>Write</a:t>
            </a:r>
          </a:p>
          <a:p>
            <a:pPr marL="285750" lvl="1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16E2"/>
                </a:solidFill>
              </a:rPr>
              <a:t>Halt</a:t>
            </a:r>
            <a:r>
              <a:rPr lang="en-US" altLang="zh-CN" dirty="0"/>
              <a:t>();   </a:t>
            </a:r>
            <a:r>
              <a:rPr lang="en-US" altLang="zh-CN" dirty="0" smtClean="0"/>
              <a:t>//Nachos </a:t>
            </a:r>
            <a:r>
              <a:rPr lang="zh-CN" altLang="en-US" dirty="0"/>
              <a:t>系统调用</a:t>
            </a:r>
            <a:r>
              <a:rPr lang="en-US" altLang="zh-CN" dirty="0"/>
              <a:t>Halt()</a:t>
            </a:r>
          </a:p>
          <a:p>
            <a:pPr marL="285750" lvl="1" indent="0">
              <a:buNone/>
            </a:pPr>
            <a:r>
              <a:rPr lang="en-US" altLang="zh-CN" dirty="0"/>
              <a:t>    /* not reached */</a:t>
            </a:r>
          </a:p>
          <a:p>
            <a:pPr marL="2857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29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</a:t>
            </a:r>
            <a:r>
              <a:rPr lang="zh-CN" altLang="en-US" dirty="0"/>
              <a:t>应用程序例</a:t>
            </a:r>
            <a:r>
              <a:rPr lang="en-US" altLang="zh-CN" dirty="0"/>
              <a:t>—</a:t>
            </a:r>
            <a:r>
              <a:rPr lang="en-US" altLang="zh-CN" dirty="0" err="1"/>
              <a:t>exec.c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sz="1800" dirty="0"/>
              <a:t>#include "</a:t>
            </a:r>
            <a:r>
              <a:rPr lang="en-US" altLang="zh-CN" sz="1800" dirty="0" err="1"/>
              <a:t>syscall.h</a:t>
            </a:r>
            <a:r>
              <a:rPr lang="en-US" altLang="zh-CN" sz="1800" dirty="0"/>
              <a:t>"</a:t>
            </a:r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OpenFileId</a:t>
            </a:r>
            <a:r>
              <a:rPr lang="en-US" altLang="zh-CN" sz="1800" dirty="0"/>
              <a:t> input = </a:t>
            </a:r>
            <a:r>
              <a:rPr lang="en-US" altLang="zh-CN" sz="1800" dirty="0" err="1"/>
              <a:t>ConsoleInput</a:t>
            </a:r>
            <a:r>
              <a:rPr lang="en-US" altLang="zh-CN" sz="1800" dirty="0"/>
              <a:t>;         //</a:t>
            </a:r>
            <a:r>
              <a:rPr lang="en-US" altLang="zh-CN" sz="1800" dirty="0" err="1"/>
              <a:t>stdin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OpenFileId</a:t>
            </a:r>
            <a:r>
              <a:rPr lang="en-US" altLang="zh-CN" sz="1800" dirty="0"/>
              <a:t> output = </a:t>
            </a:r>
            <a:r>
              <a:rPr lang="en-US" altLang="zh-CN" sz="1800" dirty="0" err="1"/>
              <a:t>ConsoleOutput</a:t>
            </a:r>
            <a:r>
              <a:rPr lang="en-US" altLang="zh-CN" sz="1800" dirty="0"/>
              <a:t>;    //</a:t>
            </a:r>
            <a:r>
              <a:rPr lang="en-US" altLang="zh-CN" sz="1800" dirty="0" err="1"/>
              <a:t>srdout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pid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 smtClean="0"/>
              <a:t>pid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>
                <a:solidFill>
                  <a:srgbClr val="0016E2"/>
                </a:solidFill>
              </a:rPr>
              <a:t>Exec</a:t>
            </a:r>
            <a:r>
              <a:rPr lang="en-US" altLang="zh-CN" sz="1800" dirty="0"/>
              <a:t>(“../test/</a:t>
            </a:r>
            <a:r>
              <a:rPr lang="en-US" altLang="zh-CN" sz="1800" dirty="0" err="1"/>
              <a:t>sort.noff</a:t>
            </a:r>
            <a:r>
              <a:rPr lang="en-US" altLang="zh-CN" sz="1800" dirty="0"/>
              <a:t>”);</a:t>
            </a:r>
          </a:p>
          <a:p>
            <a:pPr marL="285750" lvl="1" indent="0">
              <a:buNone/>
            </a:pPr>
            <a:r>
              <a:rPr lang="en-US" altLang="zh-CN" sz="1800" dirty="0" smtClean="0"/>
              <a:t>   if </a:t>
            </a:r>
            <a:r>
              <a:rPr lang="en-US" altLang="zh-CN" sz="1800" dirty="0"/>
              <a:t>(</a:t>
            </a:r>
            <a:r>
              <a:rPr lang="en-US" altLang="zh-CN" sz="1800" dirty="0" err="1" smtClean="0"/>
              <a:t>pid</a:t>
            </a:r>
            <a:r>
              <a:rPr lang="en-US" altLang="zh-CN" sz="1800" dirty="0" smtClean="0"/>
              <a:t>&lt;0</a:t>
            </a:r>
            <a:r>
              <a:rPr lang="en-US" altLang="zh-CN" sz="1800" dirty="0"/>
              <a:t>) </a:t>
            </a:r>
          </a:p>
          <a:p>
            <a:pPr marL="285750" lvl="1" indent="0"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rgbClr val="0016E2"/>
                </a:solidFill>
              </a:rPr>
              <a:t>Write</a:t>
            </a:r>
            <a:r>
              <a:rPr lang="en-US" altLang="zh-CN" sz="1800" dirty="0"/>
              <a:t> (“Failed to Execute “../test/</a:t>
            </a:r>
            <a:r>
              <a:rPr lang="en-US" altLang="zh-CN" sz="1800" dirty="0" err="1"/>
              <a:t>sort.noff</a:t>
            </a:r>
            <a:r>
              <a:rPr lang="en-US" altLang="zh-CN" sz="1800" dirty="0"/>
              <a:t>”.\n“, 39, output );</a:t>
            </a:r>
          </a:p>
          <a:p>
            <a:pPr marL="285750" lvl="1" indent="0">
              <a:buNone/>
            </a:pPr>
            <a:r>
              <a:rPr lang="en-US" altLang="zh-CN" sz="1800" dirty="0"/>
              <a:t>     else</a:t>
            </a:r>
          </a:p>
          <a:p>
            <a:pPr marL="285750" lvl="1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16E2"/>
                </a:solidFill>
              </a:rPr>
              <a:t>Write</a:t>
            </a:r>
            <a:r>
              <a:rPr lang="en-US" altLang="zh-CN" sz="1800" dirty="0"/>
              <a:t> (“Execute “../test/</a:t>
            </a:r>
            <a:r>
              <a:rPr lang="en-US" altLang="zh-CN" sz="1800" dirty="0" err="1"/>
              <a:t>sort.noff</a:t>
            </a:r>
            <a:r>
              <a:rPr lang="en-US" altLang="zh-CN" sz="1800" dirty="0"/>
              <a:t>” Successfully.\n“, 43, output );</a:t>
            </a: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16E2"/>
                </a:solidFill>
              </a:rPr>
              <a:t>Exit</a:t>
            </a:r>
            <a:r>
              <a:rPr lang="en-US" altLang="zh-CN" sz="1800" dirty="0"/>
              <a:t>(0);</a:t>
            </a:r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88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 </a:t>
            </a:r>
            <a:r>
              <a:rPr lang="x-none" altLang="zh-CN" dirty="0"/>
              <a:t>地址空间的扩展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通过考察系统加载应用程序过程，如何为其分配内存空间、创建页表并建立虚页与实页帧的映射关系，理解</a:t>
            </a:r>
            <a:r>
              <a:rPr lang="en-US" altLang="zh-CN" dirty="0"/>
              <a:t>Nachos</a:t>
            </a:r>
            <a:r>
              <a:rPr lang="zh-CN" altLang="zh-CN" dirty="0"/>
              <a:t>的内存管理方法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理解</a:t>
            </a:r>
            <a:r>
              <a:rPr lang="zh-CN" altLang="zh-CN" dirty="0"/>
              <a:t>如何系统对空闲帧的管理；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理解如何加载另一个应用程序并为其分配地址空间，以支持多进程机制；</a:t>
            </a:r>
            <a:endParaRPr lang="en-US" altLang="zh-CN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7030A0"/>
                </a:solidFill>
              </a:rPr>
              <a:t>Nachos</a:t>
            </a:r>
            <a:r>
              <a:rPr lang="zh-CN" altLang="en-US" sz="1800" dirty="0">
                <a:solidFill>
                  <a:srgbClr val="7030A0"/>
                </a:solidFill>
              </a:rPr>
              <a:t>应用程序通过你所实现的系统调用</a:t>
            </a:r>
            <a:r>
              <a:rPr lang="en-US" altLang="zh-CN" sz="1800" dirty="0">
                <a:solidFill>
                  <a:srgbClr val="C00000"/>
                </a:solidFill>
              </a:rPr>
              <a:t>Exec()</a:t>
            </a:r>
            <a:r>
              <a:rPr lang="zh-CN" altLang="en-US" sz="1800" dirty="0">
                <a:solidFill>
                  <a:srgbClr val="C00000"/>
                </a:solidFill>
              </a:rPr>
              <a:t>实现多进程</a:t>
            </a:r>
            <a:r>
              <a:rPr lang="zh-CN" altLang="en-US" sz="1800" dirty="0">
                <a:solidFill>
                  <a:srgbClr val="7030A0"/>
                </a:solidFill>
              </a:rPr>
              <a:t>；</a:t>
            </a:r>
            <a:endParaRPr lang="zh-CN" altLang="zh-CN" sz="1800" dirty="0">
              <a:solidFill>
                <a:srgbClr val="7030A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理解进程的</a:t>
            </a:r>
            <a:r>
              <a:rPr lang="en-US" altLang="zh-CN" dirty="0" err="1"/>
              <a:t>pid</a:t>
            </a:r>
            <a:r>
              <a:rPr lang="zh-CN" altLang="zh-CN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理解进程退出所要完成的工作；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0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 </a:t>
            </a:r>
            <a:r>
              <a:rPr lang="x-none" altLang="zh-CN" dirty="0"/>
              <a:t>地址空间的扩展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阅读</a:t>
            </a:r>
            <a:r>
              <a:rPr lang="en-US" altLang="zh-CN" sz="1800" dirty="0">
                <a:solidFill>
                  <a:srgbClr val="C00000"/>
                </a:solidFill>
              </a:rPr>
              <a:t>../userprog/protest.cc</a:t>
            </a:r>
            <a:r>
              <a:rPr lang="zh-CN" altLang="zh-CN" sz="1800" dirty="0"/>
              <a:t>，深入理解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创建应用程序进程的详细过程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阅读</a:t>
            </a:r>
            <a:r>
              <a:rPr lang="en-US" altLang="zh-CN" sz="1800" dirty="0">
                <a:solidFill>
                  <a:srgbClr val="C00000"/>
                </a:solidFill>
              </a:rPr>
              <a:t>../userprog/addrspace.cc</a:t>
            </a:r>
            <a:r>
              <a:rPr lang="zh-CN" altLang="en-US" sz="1800" dirty="0">
                <a:solidFill>
                  <a:srgbClr val="C00000"/>
                </a:solidFill>
              </a:rPr>
              <a:t>，</a:t>
            </a:r>
            <a:r>
              <a:rPr lang="zh-CN" altLang="zh-CN" sz="1800" dirty="0" smtClean="0"/>
              <a:t>理解</a:t>
            </a:r>
            <a:r>
              <a:rPr lang="zh-CN" altLang="zh-CN" sz="1800" dirty="0"/>
              <a:t>类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AddrSpace</a:t>
            </a:r>
            <a:r>
              <a:rPr lang="zh-CN" altLang="en-US" sz="1800" dirty="0"/>
              <a:t>完成的功能</a:t>
            </a:r>
            <a:r>
              <a:rPr lang="zh-CN" altLang="zh-CN" sz="1800" dirty="0"/>
              <a:t>，然后对其进行修改，使</a:t>
            </a:r>
            <a:r>
              <a:rPr lang="en-US" altLang="zh-CN" sz="1800" dirty="0"/>
              <a:t>Nachos</a:t>
            </a:r>
            <a:r>
              <a:rPr lang="zh-CN" altLang="zh-CN" sz="1800" dirty="0"/>
              <a:t>能够支持多进程机制，允许</a:t>
            </a:r>
            <a:r>
              <a:rPr lang="en-US" altLang="zh-CN" sz="1800" dirty="0"/>
              <a:t>Nachos</a:t>
            </a:r>
            <a:r>
              <a:rPr lang="zh-CN" altLang="zh-CN" sz="1800" dirty="0"/>
              <a:t>同时运行多个用户线程；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在类</a:t>
            </a:r>
            <a:r>
              <a:rPr lang="en-US" altLang="zh-CN" sz="1800" dirty="0" err="1"/>
              <a:t>AddrSpace</a:t>
            </a:r>
            <a:r>
              <a:rPr lang="zh-CN" altLang="zh-CN" sz="1800" dirty="0"/>
              <a:t>中添加完善</a:t>
            </a:r>
            <a:r>
              <a:rPr lang="en-US" altLang="zh-CN" sz="1800" dirty="0"/>
              <a:t>Print()</a:t>
            </a:r>
            <a:r>
              <a:rPr lang="zh-CN" altLang="zh-CN" sz="1800" dirty="0"/>
              <a:t>函数（在实验</a:t>
            </a:r>
            <a:r>
              <a:rPr lang="en-US" altLang="zh-CN" sz="1800" dirty="0"/>
              <a:t>6</a:t>
            </a:r>
            <a:r>
              <a:rPr lang="zh-CN" altLang="zh-CN" sz="1800" dirty="0"/>
              <a:t>中已经给出）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在类</a:t>
            </a:r>
            <a:r>
              <a:rPr lang="en-US" altLang="zh-CN" sz="1800" dirty="0" err="1"/>
              <a:t>AddrSpace</a:t>
            </a:r>
            <a:r>
              <a:rPr lang="zh-CN" altLang="zh-CN" sz="1800" dirty="0"/>
              <a:t>中实例化类</a:t>
            </a:r>
            <a:r>
              <a:rPr lang="en-US" altLang="zh-CN" sz="1800" dirty="0"/>
              <a:t>Bitmap</a:t>
            </a:r>
            <a:r>
              <a:rPr lang="zh-CN" altLang="zh-CN" sz="1800" dirty="0"/>
              <a:t>的一个全局对象，用于管理空闲帧；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如果将</a:t>
            </a:r>
            <a:r>
              <a:rPr lang="en-US" altLang="zh-CN" sz="1800" dirty="0" err="1"/>
              <a:t>SpaceId</a:t>
            </a:r>
            <a:r>
              <a:rPr lang="zh-CN" altLang="zh-CN" sz="1800" dirty="0"/>
              <a:t>直接作为进程</a:t>
            </a:r>
            <a:r>
              <a:rPr lang="zh-CN" altLang="zh-CN" sz="1800" dirty="0" smtClean="0"/>
              <a:t>号</a:t>
            </a:r>
            <a:r>
              <a:rPr lang="en-US" altLang="zh-CN" sz="1800" dirty="0" err="1" smtClean="0"/>
              <a:t>pid</a:t>
            </a:r>
            <a:r>
              <a:rPr lang="zh-CN" altLang="zh-CN" sz="1800" dirty="0"/>
              <a:t>是否合适？如果感觉不是很合适，应该如何为进程分配相应的</a:t>
            </a:r>
            <a:r>
              <a:rPr lang="en-US" altLang="zh-CN" sz="1800" dirty="0" err="1"/>
              <a:t>pid</a:t>
            </a:r>
            <a:r>
              <a:rPr lang="zh-CN" altLang="zh-CN" sz="1800" dirty="0"/>
              <a:t>？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为实现</a:t>
            </a:r>
            <a:r>
              <a:rPr lang="en-US" altLang="zh-CN" sz="1800" dirty="0"/>
              <a:t>Join(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)</a:t>
            </a:r>
            <a:r>
              <a:rPr lang="zh-CN" altLang="zh-CN" sz="1800" dirty="0"/>
              <a:t>，考虑如何在该进程相关联的核心线程中保存进程号；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根据进程创建时系统为其所做的工作，考虑进程退出时应该做哪些工作；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考虑系统调用</a:t>
            </a:r>
            <a:r>
              <a:rPr lang="en-US" altLang="zh-CN" sz="1800" dirty="0"/>
              <a:t>Exec()</a:t>
            </a:r>
            <a:r>
              <a:rPr lang="zh-CN" altLang="zh-CN" sz="1800" dirty="0"/>
              <a:t>与</a:t>
            </a:r>
            <a:r>
              <a:rPr lang="en-US" altLang="zh-CN" sz="1800" dirty="0"/>
              <a:t>Exit()</a:t>
            </a:r>
            <a:r>
              <a:rPr lang="zh-CN" altLang="zh-CN" sz="1800" dirty="0"/>
              <a:t>的设计实现方案；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76770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1675</Words>
  <Application>Microsoft Office PowerPoint</Application>
  <PresentationFormat>全屏显示(4:3)</PresentationFormat>
  <Paragraphs>168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实验六 Nachos用户程序与系统调用</vt:lpstr>
      <vt:lpstr>实验六 Nachos用户程序与系统调用</vt:lpstr>
      <vt:lpstr>实验六 Nachos用户程序与系统调用</vt:lpstr>
      <vt:lpstr>实验六 Nachos用户程序与系统调用</vt:lpstr>
      <vt:lpstr>Nachos应用程序例—halt.c</vt:lpstr>
      <vt:lpstr>Nachos应用程序例—exec.c</vt:lpstr>
      <vt:lpstr>实验七 地址空间的扩展</vt:lpstr>
      <vt:lpstr>实验七 地址空间的扩展</vt:lpstr>
      <vt:lpstr>实验八  系统调用Exec()与Exit()</vt:lpstr>
      <vt:lpstr>实验八  系统调用Exec()与Exit()</vt:lpstr>
      <vt:lpstr>设计与实现Exec()</vt:lpstr>
      <vt:lpstr>讨论：Exec()中当前线程释放CPU</vt:lpstr>
      <vt:lpstr>设计与实现Exec()</vt:lpstr>
      <vt:lpstr>设计与实现Exec()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1021</cp:revision>
  <dcterms:created xsi:type="dcterms:W3CDTF">2013-01-25T01:44:00Z</dcterms:created>
  <dcterms:modified xsi:type="dcterms:W3CDTF">2022-02-25T05:09:05Z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