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44" r:id="rId3"/>
  </p:sldMasterIdLst>
  <p:sldIdLst>
    <p:sldId id="256" r:id="rId4"/>
    <p:sldId id="257"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0600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0731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6730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63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84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86779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023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0964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3447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32792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6/29/2024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36154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e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
            <a:ext cx="9137499" cy="6851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381000"/>
            <a:ext cx="7772400" cy="1938992"/>
          </a:xfrm>
          <a:prstGeom prst="rect">
            <a:avLst/>
          </a:prstGeom>
          <a:noFill/>
        </p:spPr>
        <p:txBody>
          <a:bodyPr wrap="square" rtlCol="0">
            <a:spAutoFit/>
          </a:bodyPr>
          <a:lstStyle/>
          <a:p>
            <a:pPr algn="ctr"/>
            <a:r>
              <a:rPr lang="en-US" sz="6000" dirty="0">
                <a:solidFill>
                  <a:srgbClr val="0070C0"/>
                </a:solidFill>
                <a:effectLst>
                  <a:outerShdw blurRad="38100" dist="38100" dir="2700000" algn="tl">
                    <a:srgbClr val="000000">
                      <a:alpha val="43137"/>
                    </a:srgbClr>
                  </a:outerShdw>
                </a:effectLst>
                <a:latin typeface="Arial Black" pitchFamily="34" charset="0"/>
              </a:rPr>
              <a:t>Environmental Pollution</a:t>
            </a:r>
          </a:p>
        </p:txBody>
      </p:sp>
      <p:sp>
        <p:nvSpPr>
          <p:cNvPr id="5" name="TextBox 4"/>
          <p:cNvSpPr txBox="1"/>
          <p:nvPr/>
        </p:nvSpPr>
        <p:spPr>
          <a:xfrm>
            <a:off x="159327" y="5486400"/>
            <a:ext cx="7086600" cy="954107"/>
          </a:xfrm>
          <a:prstGeom prst="rect">
            <a:avLst/>
          </a:prstGeom>
          <a:noFill/>
        </p:spPr>
        <p:txBody>
          <a:bodyPr wrap="square" rtlCol="0">
            <a:spAutoFit/>
          </a:bodyPr>
          <a:lstStyle/>
          <a:p>
            <a:r>
              <a:rPr lang="en-US" sz="2800" b="1" dirty="0" smtClean="0">
                <a:solidFill>
                  <a:schemeClr val="bg1"/>
                </a:solidFill>
              </a:rPr>
              <a:t>Name</a:t>
            </a:r>
            <a:r>
              <a:rPr lang="en-US" sz="2800" b="1" dirty="0">
                <a:solidFill>
                  <a:schemeClr val="bg1"/>
                </a:solidFill>
              </a:rPr>
              <a:t>: </a:t>
            </a:r>
            <a:r>
              <a:rPr lang="en-US" sz="2800" b="1" dirty="0" smtClean="0">
                <a:solidFill>
                  <a:schemeClr val="bg1"/>
                </a:solidFill>
              </a:rPr>
              <a:t>M.A.G.S.K. </a:t>
            </a:r>
            <a:r>
              <a:rPr lang="en-US" sz="2800" b="1" dirty="0" err="1" smtClean="0">
                <a:solidFill>
                  <a:schemeClr val="bg1"/>
                </a:solidFill>
              </a:rPr>
              <a:t>Wickramasingha</a:t>
            </a:r>
            <a:r>
              <a:rPr lang="en-US" sz="2800" b="1" dirty="0" smtClean="0">
                <a:solidFill>
                  <a:schemeClr val="bg1"/>
                </a:solidFill>
              </a:rPr>
              <a:t>.</a:t>
            </a:r>
            <a:endParaRPr lang="en-US" sz="2800" b="1" dirty="0">
              <a:solidFill>
                <a:schemeClr val="bg1"/>
              </a:solidFill>
            </a:endParaRPr>
          </a:p>
          <a:p>
            <a:r>
              <a:rPr lang="en-US" sz="2800" b="1" dirty="0" smtClean="0">
                <a:solidFill>
                  <a:schemeClr val="bg1"/>
                </a:solidFill>
              </a:rPr>
              <a:t>Registration </a:t>
            </a:r>
            <a:r>
              <a:rPr lang="en-US" sz="2800" b="1" dirty="0">
                <a:solidFill>
                  <a:schemeClr val="bg1"/>
                </a:solidFill>
              </a:rPr>
              <a:t>Number: </a:t>
            </a:r>
            <a:r>
              <a:rPr lang="en-US" sz="2800" b="1" dirty="0" smtClean="0">
                <a:solidFill>
                  <a:schemeClr val="bg1"/>
                </a:solidFill>
              </a:rPr>
              <a:t> 523598606</a:t>
            </a:r>
            <a:endParaRPr lang="en-US" sz="2800" b="1" dirty="0">
              <a:solidFill>
                <a:schemeClr val="bg1"/>
              </a:solidFill>
            </a:endParaRPr>
          </a:p>
        </p:txBody>
      </p:sp>
    </p:spTree>
    <p:extLst>
      <p:ext uri="{BB962C8B-B14F-4D97-AF65-F5344CB8AC3E}">
        <p14:creationId xmlns:p14="http://schemas.microsoft.com/office/powerpoint/2010/main" val="94513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manos-tierra-nin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21" y="2057400"/>
            <a:ext cx="3193794" cy="170335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19845" y="150605"/>
            <a:ext cx="5638800" cy="1569660"/>
          </a:xfrm>
          <a:prstGeom prst="rect">
            <a:avLst/>
          </a:prstGeom>
          <a:noFill/>
        </p:spPr>
        <p:txBody>
          <a:bodyPr wrap="square" rtlCol="0">
            <a:spAutoFit/>
          </a:bodyPr>
          <a:lstStyle/>
          <a:p>
            <a:r>
              <a:rPr lang="en-US" sz="4800" b="1" dirty="0">
                <a:solidFill>
                  <a:srgbClr val="00B050"/>
                </a:solidFill>
                <a:effectLst>
                  <a:outerShdw blurRad="38100" dist="38100" dir="2700000" algn="tl">
                    <a:srgbClr val="000000">
                      <a:alpha val="43137"/>
                    </a:srgbClr>
                  </a:outerShdw>
                </a:effectLst>
                <a:latin typeface="Arial Black" pitchFamily="34" charset="0"/>
              </a:rPr>
              <a:t>Understanding </a:t>
            </a:r>
            <a:r>
              <a:rPr lang="en-US" sz="4800" b="1" dirty="0" smtClean="0">
                <a:solidFill>
                  <a:srgbClr val="00B050"/>
                </a:solidFill>
                <a:effectLst>
                  <a:outerShdw blurRad="38100" dist="38100" dir="2700000" algn="tl">
                    <a:srgbClr val="000000">
                      <a:alpha val="43137"/>
                    </a:srgbClr>
                  </a:outerShdw>
                </a:effectLst>
                <a:latin typeface="Arial Black" pitchFamily="34" charset="0"/>
              </a:rPr>
              <a:t>Pollution</a:t>
            </a:r>
            <a:endParaRPr lang="en-US" sz="4800" b="1" dirty="0">
              <a:solidFill>
                <a:srgbClr val="00B050"/>
              </a:solidFill>
              <a:effectLst>
                <a:outerShdw blurRad="38100" dist="38100" dir="2700000" algn="tl">
                  <a:srgbClr val="000000">
                    <a:alpha val="43137"/>
                  </a:srgbClr>
                </a:outerShdw>
              </a:effectLst>
              <a:latin typeface="Arial Black" pitchFamily="34" charset="0"/>
            </a:endParaRPr>
          </a:p>
        </p:txBody>
      </p:sp>
      <p:sp>
        <p:nvSpPr>
          <p:cNvPr id="5" name="TextBox 4"/>
          <p:cNvSpPr txBox="1"/>
          <p:nvPr/>
        </p:nvSpPr>
        <p:spPr>
          <a:xfrm>
            <a:off x="2919845" y="2286000"/>
            <a:ext cx="5964382" cy="4524315"/>
          </a:xfrm>
          <a:prstGeom prst="rect">
            <a:avLst/>
          </a:prstGeom>
          <a:noFill/>
        </p:spPr>
        <p:txBody>
          <a:bodyPr wrap="square" rtlCol="0">
            <a:spAutoFit/>
          </a:bodyPr>
          <a:lstStyle/>
          <a:p>
            <a:pPr algn="just"/>
            <a:r>
              <a:rPr lang="en-US" sz="2400" b="1" dirty="0">
                <a:solidFill>
                  <a:srgbClr val="00B0F0"/>
                </a:solidFill>
                <a:effectLst>
                  <a:outerShdw blurRad="38100" dist="38100" dir="2700000" algn="tl">
                    <a:srgbClr val="000000">
                      <a:alpha val="43137"/>
                    </a:srgbClr>
                  </a:outerShdw>
                </a:effectLst>
              </a:rPr>
              <a:t>Environmental pollution is a critical global issue that impacts the air we breathe, the water we drink, and the soil that supports our food. Understanding its sources, effects, and solutions is essential for protecting public health, preserving ecosystems, and ensuring a sustainable future. Raising awareness and advocating for effective policies can help mitigate pollution's harmful consequences and promote a cleaner, healthier environment for </a:t>
            </a:r>
            <a:r>
              <a:rPr lang="en-US" sz="2400" b="1" dirty="0" smtClean="0">
                <a:solidFill>
                  <a:srgbClr val="00B0F0"/>
                </a:solidFill>
                <a:effectLst>
                  <a:outerShdw blurRad="38100" dist="38100" dir="2700000" algn="tl">
                    <a:srgbClr val="000000">
                      <a:alpha val="43137"/>
                    </a:srgbClr>
                  </a:outerShdw>
                </a:effectLst>
              </a:rPr>
              <a:t>all</a:t>
            </a:r>
            <a:endParaRPr lang="en-US" sz="2400"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991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469611"/>
            <a:ext cx="4724400" cy="584775"/>
          </a:xfrm>
          <a:prstGeom prst="rect">
            <a:avLst/>
          </a:prstGeom>
          <a:noFill/>
        </p:spPr>
        <p:txBody>
          <a:bodyPr wrap="square" rtlCol="0">
            <a:spAutoFit/>
          </a:bodyPr>
          <a:lstStyle/>
          <a:p>
            <a:pPr algn="ctr"/>
            <a:r>
              <a:rPr lang="en-US" sz="3200" b="1" dirty="0"/>
              <a:t>Key Points to Discuss</a:t>
            </a:r>
          </a:p>
        </p:txBody>
      </p:sp>
      <p:sp>
        <p:nvSpPr>
          <p:cNvPr id="6" name="TextBox 5"/>
          <p:cNvSpPr txBox="1"/>
          <p:nvPr/>
        </p:nvSpPr>
        <p:spPr>
          <a:xfrm>
            <a:off x="381000" y="1422461"/>
            <a:ext cx="3581400" cy="400110"/>
          </a:xfrm>
          <a:prstGeom prst="rect">
            <a:avLst/>
          </a:prstGeom>
          <a:noFill/>
        </p:spPr>
        <p:txBody>
          <a:bodyPr wrap="square" rtlCol="0">
            <a:spAutoFit/>
          </a:bodyPr>
          <a:lstStyle/>
          <a:p>
            <a:r>
              <a:rPr lang="en-US" sz="2000" b="1" dirty="0">
                <a:solidFill>
                  <a:srgbClr val="0070C0"/>
                </a:solidFill>
              </a:rPr>
              <a:t>Types of Environmental Pollution</a:t>
            </a:r>
          </a:p>
        </p:txBody>
      </p:sp>
      <p:sp>
        <p:nvSpPr>
          <p:cNvPr id="7" name="TextBox 6"/>
          <p:cNvSpPr txBox="1"/>
          <p:nvPr/>
        </p:nvSpPr>
        <p:spPr>
          <a:xfrm>
            <a:off x="4326082" y="1462536"/>
            <a:ext cx="3810000" cy="400110"/>
          </a:xfrm>
          <a:prstGeom prst="rect">
            <a:avLst/>
          </a:prstGeom>
          <a:noFill/>
        </p:spPr>
        <p:txBody>
          <a:bodyPr wrap="square" rtlCol="0">
            <a:spAutoFit/>
          </a:bodyPr>
          <a:lstStyle/>
          <a:p>
            <a:r>
              <a:rPr lang="en-US" sz="2000" dirty="0">
                <a:solidFill>
                  <a:srgbClr val="0070C0"/>
                </a:solidFill>
              </a:rPr>
              <a:t>Causes of Environmental Pollution</a:t>
            </a:r>
          </a:p>
        </p:txBody>
      </p:sp>
      <p:sp>
        <p:nvSpPr>
          <p:cNvPr id="8" name="TextBox 7"/>
          <p:cNvSpPr txBox="1"/>
          <p:nvPr/>
        </p:nvSpPr>
        <p:spPr>
          <a:xfrm>
            <a:off x="755073" y="1981200"/>
            <a:ext cx="1981200" cy="1015663"/>
          </a:xfrm>
          <a:prstGeom prst="rect">
            <a:avLst/>
          </a:prstGeom>
          <a:noFill/>
        </p:spPr>
        <p:txBody>
          <a:bodyPr wrap="square" rtlCol="0">
            <a:spAutoFit/>
          </a:bodyPr>
          <a:lstStyle/>
          <a:p>
            <a:pPr marL="342900" indent="-342900">
              <a:buFont typeface="Wingdings" pitchFamily="2" charset="2"/>
              <a:buChar char="v"/>
            </a:pPr>
            <a:r>
              <a:rPr lang="en-US" sz="2000" dirty="0"/>
              <a:t>Air Pollution </a:t>
            </a:r>
            <a:endParaRPr lang="en-US" sz="2000" dirty="0" smtClean="0"/>
          </a:p>
          <a:p>
            <a:pPr marL="342900" indent="-342900">
              <a:buFont typeface="Wingdings" pitchFamily="2" charset="2"/>
              <a:buChar char="v"/>
            </a:pPr>
            <a:r>
              <a:rPr lang="en-US" sz="2000" dirty="0" smtClean="0"/>
              <a:t>Water </a:t>
            </a:r>
            <a:r>
              <a:rPr lang="en-US" sz="2000" dirty="0"/>
              <a:t>Pollution </a:t>
            </a:r>
            <a:endParaRPr lang="en-US" sz="2000" dirty="0" smtClean="0"/>
          </a:p>
          <a:p>
            <a:pPr marL="342900" indent="-342900">
              <a:buFont typeface="Wingdings" pitchFamily="2" charset="2"/>
              <a:buChar char="v"/>
            </a:pPr>
            <a:r>
              <a:rPr lang="en-US" sz="2000" dirty="0" smtClean="0"/>
              <a:t>Soil </a:t>
            </a:r>
            <a:r>
              <a:rPr lang="en-US" sz="2000" dirty="0"/>
              <a:t>Pollution</a:t>
            </a:r>
          </a:p>
        </p:txBody>
      </p:sp>
      <p:sp>
        <p:nvSpPr>
          <p:cNvPr id="9" name="TextBox 8"/>
          <p:cNvSpPr txBox="1"/>
          <p:nvPr/>
        </p:nvSpPr>
        <p:spPr>
          <a:xfrm>
            <a:off x="4419600" y="1981200"/>
            <a:ext cx="4572000" cy="1015663"/>
          </a:xfrm>
          <a:prstGeom prst="rect">
            <a:avLst/>
          </a:prstGeom>
          <a:noFill/>
        </p:spPr>
        <p:txBody>
          <a:bodyPr wrap="square" rtlCol="0">
            <a:spAutoFit/>
          </a:bodyPr>
          <a:lstStyle/>
          <a:p>
            <a:pPr marL="285750" indent="-285750">
              <a:buFont typeface="Wingdings" pitchFamily="2" charset="2"/>
              <a:buChar char="v"/>
            </a:pPr>
            <a:r>
              <a:rPr lang="en-US" sz="2000" dirty="0"/>
              <a:t>Urbanization and Industrialization </a:t>
            </a:r>
            <a:endParaRPr lang="en-US" sz="2000" dirty="0" smtClean="0"/>
          </a:p>
          <a:p>
            <a:pPr marL="285750" indent="-285750">
              <a:buFont typeface="Wingdings" pitchFamily="2" charset="2"/>
              <a:buChar char="v"/>
            </a:pPr>
            <a:r>
              <a:rPr lang="en-US" sz="2000" dirty="0" smtClean="0"/>
              <a:t>Improper </a:t>
            </a:r>
            <a:r>
              <a:rPr lang="en-US" sz="2000" dirty="0"/>
              <a:t>Waste Disposal </a:t>
            </a:r>
            <a:endParaRPr lang="en-US" sz="2000" dirty="0" smtClean="0"/>
          </a:p>
          <a:p>
            <a:pPr marL="285750" indent="-285750">
              <a:buFont typeface="Wingdings" pitchFamily="2" charset="2"/>
              <a:buChar char="v"/>
            </a:pPr>
            <a:r>
              <a:rPr lang="en-US" sz="2000" dirty="0" smtClean="0"/>
              <a:t>Population </a:t>
            </a:r>
            <a:r>
              <a:rPr lang="en-US" sz="2000" dirty="0"/>
              <a:t>Growth and Urban Expansion</a:t>
            </a:r>
          </a:p>
        </p:txBody>
      </p:sp>
      <p:sp>
        <p:nvSpPr>
          <p:cNvPr id="10" name="TextBox 9"/>
          <p:cNvSpPr txBox="1"/>
          <p:nvPr/>
        </p:nvSpPr>
        <p:spPr>
          <a:xfrm>
            <a:off x="381000" y="3380463"/>
            <a:ext cx="3581400" cy="400110"/>
          </a:xfrm>
          <a:prstGeom prst="rect">
            <a:avLst/>
          </a:prstGeom>
          <a:noFill/>
        </p:spPr>
        <p:txBody>
          <a:bodyPr wrap="square" rtlCol="0">
            <a:spAutoFit/>
          </a:bodyPr>
          <a:lstStyle/>
          <a:p>
            <a:r>
              <a:rPr lang="en-US" sz="2000" dirty="0">
                <a:solidFill>
                  <a:srgbClr val="0070C0"/>
                </a:solidFill>
              </a:rPr>
              <a:t>Effects of Environmental Pollution</a:t>
            </a:r>
          </a:p>
        </p:txBody>
      </p:sp>
      <p:sp>
        <p:nvSpPr>
          <p:cNvPr id="11" name="TextBox 10"/>
          <p:cNvSpPr txBox="1"/>
          <p:nvPr/>
        </p:nvSpPr>
        <p:spPr>
          <a:xfrm>
            <a:off x="4419600" y="3380463"/>
            <a:ext cx="2743200" cy="400110"/>
          </a:xfrm>
          <a:prstGeom prst="rect">
            <a:avLst/>
          </a:prstGeom>
          <a:noFill/>
        </p:spPr>
        <p:txBody>
          <a:bodyPr wrap="square" rtlCol="0">
            <a:spAutoFit/>
          </a:bodyPr>
          <a:lstStyle/>
          <a:p>
            <a:r>
              <a:rPr lang="en-US" sz="2000" dirty="0">
                <a:solidFill>
                  <a:srgbClr val="0070C0"/>
                </a:solidFill>
              </a:rPr>
              <a:t>Solutions and Measures</a:t>
            </a:r>
          </a:p>
        </p:txBody>
      </p:sp>
      <p:sp>
        <p:nvSpPr>
          <p:cNvPr id="12" name="TextBox 11"/>
          <p:cNvSpPr txBox="1"/>
          <p:nvPr/>
        </p:nvSpPr>
        <p:spPr>
          <a:xfrm>
            <a:off x="755073" y="3934461"/>
            <a:ext cx="2667000" cy="1015663"/>
          </a:xfrm>
          <a:prstGeom prst="rect">
            <a:avLst/>
          </a:prstGeom>
          <a:noFill/>
        </p:spPr>
        <p:txBody>
          <a:bodyPr wrap="square" rtlCol="0">
            <a:spAutoFit/>
          </a:bodyPr>
          <a:lstStyle/>
          <a:p>
            <a:pPr marL="342900" indent="-342900">
              <a:buFont typeface="Wingdings" pitchFamily="2" charset="2"/>
              <a:buChar char="v"/>
            </a:pPr>
            <a:r>
              <a:rPr lang="en-US" sz="2000" dirty="0"/>
              <a:t>Health Issues </a:t>
            </a:r>
            <a:endParaRPr lang="en-US" sz="2000" dirty="0" smtClean="0"/>
          </a:p>
          <a:p>
            <a:pPr marL="342900" indent="-342900">
              <a:buFont typeface="Wingdings" pitchFamily="2" charset="2"/>
              <a:buChar char="v"/>
            </a:pPr>
            <a:r>
              <a:rPr lang="en-US" sz="2000" dirty="0" smtClean="0"/>
              <a:t>Impact on Biodiversity </a:t>
            </a:r>
          </a:p>
          <a:p>
            <a:pPr marL="342900" indent="-342900">
              <a:buFont typeface="Wingdings" pitchFamily="2" charset="2"/>
              <a:buChar char="v"/>
            </a:pPr>
            <a:r>
              <a:rPr lang="en-US" sz="2000" dirty="0" smtClean="0"/>
              <a:t>Economic </a:t>
            </a:r>
            <a:r>
              <a:rPr lang="en-US" sz="2000" dirty="0"/>
              <a:t>Impact </a:t>
            </a:r>
          </a:p>
        </p:txBody>
      </p:sp>
      <p:sp>
        <p:nvSpPr>
          <p:cNvPr id="13" name="TextBox 12"/>
          <p:cNvSpPr txBox="1"/>
          <p:nvPr/>
        </p:nvSpPr>
        <p:spPr>
          <a:xfrm>
            <a:off x="4419600" y="3934461"/>
            <a:ext cx="3124200" cy="954107"/>
          </a:xfrm>
          <a:prstGeom prst="rect">
            <a:avLst/>
          </a:prstGeom>
          <a:noFill/>
        </p:spPr>
        <p:txBody>
          <a:bodyPr wrap="square" rtlCol="0">
            <a:spAutoFit/>
          </a:bodyPr>
          <a:lstStyle/>
          <a:p>
            <a:pPr marL="285750" indent="-285750">
              <a:buFont typeface="Wingdings" pitchFamily="2" charset="2"/>
              <a:buChar char="v"/>
            </a:pPr>
            <a:r>
              <a:rPr lang="en-US" dirty="0"/>
              <a:t>Regulations and Policies </a:t>
            </a:r>
            <a:endParaRPr lang="en-US" dirty="0" smtClean="0"/>
          </a:p>
          <a:p>
            <a:pPr marL="285750" indent="-285750">
              <a:buFont typeface="Wingdings" pitchFamily="2" charset="2"/>
              <a:buChar char="v"/>
            </a:pPr>
            <a:r>
              <a:rPr lang="en-US" dirty="0" smtClean="0"/>
              <a:t>Technological </a:t>
            </a:r>
            <a:r>
              <a:rPr lang="en-US" dirty="0"/>
              <a:t>Innovations </a:t>
            </a:r>
            <a:endParaRPr lang="en-US" dirty="0" smtClean="0"/>
          </a:p>
          <a:p>
            <a:pPr marL="285750" indent="-285750">
              <a:buFont typeface="Wingdings" pitchFamily="2" charset="2"/>
              <a:buChar char="v"/>
            </a:pPr>
            <a:r>
              <a:rPr lang="en-US" dirty="0" smtClean="0"/>
              <a:t>Community </a:t>
            </a:r>
            <a:r>
              <a:rPr lang="en-US" sz="2000" dirty="0"/>
              <a:t>Engagement</a:t>
            </a:r>
            <a:r>
              <a:rPr lang="en-US" dirty="0"/>
              <a:t> </a:t>
            </a:r>
          </a:p>
        </p:txBody>
      </p:sp>
    </p:spTree>
    <p:extLst>
      <p:ext uri="{BB962C8B-B14F-4D97-AF65-F5344CB8AC3E}">
        <p14:creationId xmlns:p14="http://schemas.microsoft.com/office/powerpoint/2010/main" val="110618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7000" y="381000"/>
            <a:ext cx="2514600" cy="523220"/>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rPr>
              <a:t>A Stark Reality</a:t>
            </a:r>
          </a:p>
        </p:txBody>
      </p:sp>
      <p:sp>
        <p:nvSpPr>
          <p:cNvPr id="8" name="TextBox 7"/>
          <p:cNvSpPr txBox="1"/>
          <p:nvPr/>
        </p:nvSpPr>
        <p:spPr>
          <a:xfrm>
            <a:off x="346364" y="1219200"/>
            <a:ext cx="4953000" cy="5632311"/>
          </a:xfrm>
          <a:prstGeom prst="rect">
            <a:avLst/>
          </a:prstGeom>
          <a:noFill/>
        </p:spPr>
        <p:txBody>
          <a:bodyPr wrap="square" rtlCol="0">
            <a:spAutoFit/>
          </a:bodyPr>
          <a:lstStyle/>
          <a:p>
            <a:pPr algn="just"/>
            <a:r>
              <a:rPr lang="en-US" sz="2000" b="1" dirty="0"/>
              <a:t>The pie chart of figure 3 shows the average waste composition generated in Sri Lanka. The MSW composition of Sri Lanka is 62 % biodegradable wastes, and the other 38 % consists of non-biodegradable materials. Currently, the reason for an increase in the generating of MSW is population growth and urbanization. The total amount of solid waste generated by Sri Lanka is around 7000MT daily. However, the municipal council collects only half of them for proper garbage disposal. Most of the waste generated in the Colombo Municipal area accounts for 0.8kg of solid waste per </a:t>
            </a:r>
            <a:r>
              <a:rPr lang="en-US" sz="2000" b="1" dirty="0" smtClean="0"/>
              <a:t>person</a:t>
            </a:r>
          </a:p>
          <a:p>
            <a:pPr algn="just"/>
            <a:endParaRPr lang="en-US" sz="2000" dirty="0"/>
          </a:p>
          <a:p>
            <a:pPr algn="just"/>
            <a:r>
              <a:rPr lang="en-US" sz="2000" dirty="0" smtClean="0"/>
              <a:t> </a:t>
            </a:r>
            <a:r>
              <a:rPr lang="en-US" sz="2000" dirty="0" err="1"/>
              <a:t>Asitha</a:t>
            </a:r>
            <a:r>
              <a:rPr lang="en-US" sz="2000" dirty="0"/>
              <a:t> E. </a:t>
            </a:r>
            <a:r>
              <a:rPr lang="en-US" sz="2000" dirty="0" err="1"/>
              <a:t>Soysa</a:t>
            </a:r>
            <a:r>
              <a:rPr lang="en-US" sz="2000" dirty="0"/>
              <a:t>, </a:t>
            </a:r>
            <a:r>
              <a:rPr lang="en-US" sz="2000" dirty="0" err="1"/>
              <a:t>Malki</a:t>
            </a:r>
            <a:r>
              <a:rPr lang="en-US" sz="2000" dirty="0"/>
              <a:t> H. </a:t>
            </a:r>
            <a:r>
              <a:rPr lang="en-US" sz="2000" dirty="0" err="1"/>
              <a:t>Perera</a:t>
            </a:r>
            <a:r>
              <a:rPr lang="en-US" sz="2000" dirty="0"/>
              <a:t>, </a:t>
            </a:r>
            <a:r>
              <a:rPr lang="en-US" sz="2000" dirty="0" err="1"/>
              <a:t>Navanjani</a:t>
            </a:r>
            <a:r>
              <a:rPr lang="en-US" sz="2000" dirty="0"/>
              <a:t> </a:t>
            </a:r>
            <a:r>
              <a:rPr lang="en-US" sz="2000" dirty="0" err="1"/>
              <a:t>Perera</a:t>
            </a:r>
            <a:r>
              <a:rPr lang="en-US" sz="2000" dirty="0"/>
              <a:t>, </a:t>
            </a:r>
            <a:r>
              <a:rPr lang="en-US" sz="2000" dirty="0" err="1"/>
              <a:t>Pamuditha</a:t>
            </a:r>
            <a:r>
              <a:rPr lang="en-US" sz="2000" dirty="0"/>
              <a:t> Y. </a:t>
            </a:r>
            <a:r>
              <a:rPr lang="en-US" sz="2000" dirty="0" err="1"/>
              <a:t>Pathirathna</a:t>
            </a:r>
            <a:r>
              <a:rPr lang="en-US" sz="2000" dirty="0"/>
              <a:t> Faculty of Technology, University of Sri </a:t>
            </a:r>
            <a:r>
              <a:rPr lang="en-US" sz="2000" dirty="0" err="1"/>
              <a:t>Jayewardenepur</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385" y="1219200"/>
            <a:ext cx="3680470" cy="4505688"/>
          </a:xfrm>
          <a:prstGeom prst="rect">
            <a:avLst/>
          </a:prstGeom>
        </p:spPr>
      </p:pic>
    </p:spTree>
    <p:extLst>
      <p:ext uri="{BB962C8B-B14F-4D97-AF65-F5344CB8AC3E}">
        <p14:creationId xmlns:p14="http://schemas.microsoft.com/office/powerpoint/2010/main" val="376425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338784"/>
            <a:ext cx="2895600" cy="707886"/>
          </a:xfrm>
          <a:prstGeom prst="rect">
            <a:avLst/>
          </a:prstGeom>
          <a:noFill/>
        </p:spPr>
        <p:txBody>
          <a:bodyPr wrap="square" rtlCol="0">
            <a:spAutoFit/>
          </a:bodyPr>
          <a:lstStyle/>
          <a:p>
            <a:r>
              <a:rPr lang="en-US" sz="4000" b="1" dirty="0" smtClean="0">
                <a:solidFill>
                  <a:srgbClr val="0070C0"/>
                </a:solidFill>
              </a:rPr>
              <a:t>Conclusion</a:t>
            </a:r>
            <a:endParaRPr lang="en-US" sz="4000" b="1" dirty="0">
              <a:solidFill>
                <a:srgbClr val="0070C0"/>
              </a:solidFill>
            </a:endParaRPr>
          </a:p>
        </p:txBody>
      </p:sp>
      <p:sp>
        <p:nvSpPr>
          <p:cNvPr id="5" name="TextBox 4"/>
          <p:cNvSpPr txBox="1"/>
          <p:nvPr/>
        </p:nvSpPr>
        <p:spPr>
          <a:xfrm>
            <a:off x="533400" y="2209800"/>
            <a:ext cx="8153400" cy="1815882"/>
          </a:xfrm>
          <a:prstGeom prst="rect">
            <a:avLst/>
          </a:prstGeom>
          <a:noFill/>
        </p:spPr>
        <p:txBody>
          <a:bodyPr wrap="square" rtlCol="0">
            <a:spAutoFit/>
          </a:bodyPr>
          <a:lstStyle/>
          <a:p>
            <a:r>
              <a:rPr lang="en-US" sz="2800" b="1" dirty="0"/>
              <a:t>Urgent action is needed to address environmental pollution in Sri Lanka to protect natural resources, improve public health, and ensure a sustainable future for generations to come.</a:t>
            </a:r>
          </a:p>
        </p:txBody>
      </p:sp>
    </p:spTree>
    <p:extLst>
      <p:ext uri="{BB962C8B-B14F-4D97-AF65-F5344CB8AC3E}">
        <p14:creationId xmlns:p14="http://schemas.microsoft.com/office/powerpoint/2010/main" val="38515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10275</TotalTime>
  <Words>301</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Apex</vt:lpstr>
      <vt:lpstr>Horizon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7</cp:revision>
  <dcterms:created xsi:type="dcterms:W3CDTF">2006-08-16T00:00:00Z</dcterms:created>
  <dcterms:modified xsi:type="dcterms:W3CDTF">2024-07-07T01:20:02Z</dcterms:modified>
</cp:coreProperties>
</file>