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2" r:id="rId3"/>
    <p:sldId id="271" r:id="rId4"/>
    <p:sldId id="275" r:id="rId5"/>
    <p:sldId id="278" r:id="rId6"/>
    <p:sldId id="266" r:id="rId7"/>
    <p:sldId id="261" r:id="rId8"/>
    <p:sldId id="276" r:id="rId9"/>
    <p:sldId id="267" r:id="rId10"/>
    <p:sldId id="270" r:id="rId11"/>
    <p:sldId id="259" r:id="rId12"/>
    <p:sldId id="256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FF"/>
    <a:srgbClr val="0E374A"/>
    <a:srgbClr val="1EA185"/>
    <a:srgbClr val="258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61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5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67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0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6946501-A30F-4ABD-AC35-B3A66E7EBF1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2DF5AFD-95EE-46ED-95DD-DA38B0F6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1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gif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DCCA-0646-4209-A229-98197BD5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5" y="2363374"/>
            <a:ext cx="9720776" cy="745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 err="1"/>
              <a:t>ArMADA</a:t>
            </a:r>
            <a:r>
              <a:rPr lang="en-US" sz="4000" dirty="0"/>
              <a:t> - Arvind Made Analytical Digital Assistant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325F-7408-4A37-9577-30FC405BAD4F}"/>
              </a:ext>
            </a:extLst>
          </p:cNvPr>
          <p:cNvSpPr txBox="1"/>
          <p:nvPr/>
        </p:nvSpPr>
        <p:spPr>
          <a:xfrm>
            <a:off x="10100605" y="5205046"/>
            <a:ext cx="1983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Anirban Das</a:t>
            </a:r>
          </a:p>
          <a:p>
            <a:r>
              <a:rPr lang="en-US" sz="2000" dirty="0"/>
              <a:t>Harsha Asetti</a:t>
            </a:r>
          </a:p>
          <a:p>
            <a:r>
              <a:rPr lang="en-US" sz="2000" dirty="0"/>
              <a:t>Runcy Oommen</a:t>
            </a:r>
          </a:p>
          <a:p>
            <a:r>
              <a:rPr lang="en-US" sz="2000" dirty="0"/>
              <a:t>Vaibhav Singhal</a:t>
            </a:r>
          </a:p>
        </p:txBody>
      </p:sp>
    </p:spTree>
    <p:extLst>
      <p:ext uri="{BB962C8B-B14F-4D97-AF65-F5344CB8AC3E}">
        <p14:creationId xmlns:p14="http://schemas.microsoft.com/office/powerpoint/2010/main" val="398701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FEE5C9-5322-487B-971A-98F36B252B25}"/>
              </a:ext>
            </a:extLst>
          </p:cNvPr>
          <p:cNvCxnSpPr>
            <a:cxnSpLocks/>
          </p:cNvCxnSpPr>
          <p:nvPr/>
        </p:nvCxnSpPr>
        <p:spPr>
          <a:xfrm>
            <a:off x="7046174" y="3042173"/>
            <a:ext cx="10531" cy="109291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21E0F4-44DD-4424-8D48-A6C08ECB337B}"/>
              </a:ext>
            </a:extLst>
          </p:cNvPr>
          <p:cNvCxnSpPr>
            <a:cxnSpLocks/>
          </p:cNvCxnSpPr>
          <p:nvPr/>
        </p:nvCxnSpPr>
        <p:spPr>
          <a:xfrm>
            <a:off x="3959881" y="2547787"/>
            <a:ext cx="37358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3567A4E-EE1F-4E2B-B114-7CE60C5F0F64}"/>
              </a:ext>
            </a:extLst>
          </p:cNvPr>
          <p:cNvSpPr/>
          <p:nvPr/>
        </p:nvSpPr>
        <p:spPr>
          <a:xfrm>
            <a:off x="8841374" y="4177494"/>
            <a:ext cx="1604459" cy="1458709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DEFEA8-8E81-4762-BDCB-2A48CEA2AC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149796" y="2553622"/>
            <a:ext cx="57152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6DD0F4-C6D7-4E8E-A719-8A8DD1D91782}"/>
              </a:ext>
            </a:extLst>
          </p:cNvPr>
          <p:cNvSpPr txBox="1"/>
          <p:nvPr/>
        </p:nvSpPr>
        <p:spPr>
          <a:xfrm>
            <a:off x="8796334" y="4203490"/>
            <a:ext cx="170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sz="1600" b="1" dirty="0">
                <a:latin typeface="Calibri" panose="020F0502020204030204"/>
              </a:rPr>
              <a:t>Real-time</a:t>
            </a:r>
          </a:p>
          <a:p>
            <a:pPr algn="ctr" defTabSz="228600"/>
            <a:r>
              <a:rPr lang="en-IN" sz="1600" b="1" dirty="0">
                <a:latin typeface="Calibri" panose="020F0502020204030204"/>
              </a:rPr>
              <a:t>Sales</a:t>
            </a:r>
          </a:p>
          <a:p>
            <a:pPr algn="ctr" defTabSz="228600"/>
            <a:r>
              <a:rPr lang="en-IN" sz="1600" b="1" dirty="0">
                <a:latin typeface="Calibri" panose="020F0502020204030204"/>
              </a:rPr>
              <a:t>Recommendation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47465C-B8FB-4416-B929-8FD465E6DC30}"/>
              </a:ext>
            </a:extLst>
          </p:cNvPr>
          <p:cNvSpPr txBox="1"/>
          <p:nvPr/>
        </p:nvSpPr>
        <p:spPr>
          <a:xfrm>
            <a:off x="4267599" y="2230456"/>
            <a:ext cx="8821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solidFill>
                  <a:srgbClr val="445469"/>
                </a:solidFill>
                <a:latin typeface="Calibri" panose="020F0502020204030204"/>
              </a:rPr>
              <a:t>REST APIs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104713-4140-4632-B972-E28B80E9FC41}"/>
              </a:ext>
            </a:extLst>
          </p:cNvPr>
          <p:cNvSpPr/>
          <p:nvPr/>
        </p:nvSpPr>
        <p:spPr>
          <a:xfrm>
            <a:off x="5721323" y="1677473"/>
            <a:ext cx="2705629" cy="1603897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434C27-AA19-4DCF-B7C7-C61CA1929F3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872605" y="4961332"/>
            <a:ext cx="968769" cy="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D50617CF-1CE5-47C9-A46B-F2EE641CE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76" y="1793554"/>
            <a:ext cx="865729" cy="86572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CB8E64-842D-4EFD-AFC9-1C443D49A69D}"/>
              </a:ext>
            </a:extLst>
          </p:cNvPr>
          <p:cNvSpPr txBox="1"/>
          <p:nvPr/>
        </p:nvSpPr>
        <p:spPr>
          <a:xfrm>
            <a:off x="5947422" y="1744701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AWS Lambda</a:t>
            </a:r>
            <a:endParaRPr lang="en-IN" sz="1200" b="1" dirty="0"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BD632F-78A6-43EC-A855-0F80293A04D7}"/>
              </a:ext>
            </a:extLst>
          </p:cNvPr>
          <p:cNvSpPr txBox="1"/>
          <p:nvPr/>
        </p:nvSpPr>
        <p:spPr>
          <a:xfrm>
            <a:off x="5825602" y="2810242"/>
            <a:ext cx="264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 Transaction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E439CD-0388-44A6-84ED-87257B15358E}"/>
              </a:ext>
            </a:extLst>
          </p:cNvPr>
          <p:cNvSpPr txBox="1"/>
          <p:nvPr/>
        </p:nvSpPr>
        <p:spPr>
          <a:xfrm>
            <a:off x="8796334" y="5582079"/>
            <a:ext cx="168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Consumption Layer</a:t>
            </a:r>
            <a:endParaRPr lang="en-IN" sz="1200" b="1" dirty="0">
              <a:latin typeface="Calibri" panose="020F0502020204030204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A443498-DE71-47E9-8DF9-68AA314F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68" y="5103741"/>
            <a:ext cx="474254" cy="47425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3443096-1A77-437D-BD37-976E0F8A1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97" y="5060483"/>
            <a:ext cx="474255" cy="554472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10A8B01-67D8-4F32-AF03-6EFAD607820E}"/>
              </a:ext>
            </a:extLst>
          </p:cNvPr>
          <p:cNvSpPr/>
          <p:nvPr/>
        </p:nvSpPr>
        <p:spPr>
          <a:xfrm>
            <a:off x="6267621" y="4120869"/>
            <a:ext cx="1604984" cy="1680926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DE0A00-FF46-4B5D-8783-FE8BECA1F34F}"/>
              </a:ext>
            </a:extLst>
          </p:cNvPr>
          <p:cNvSpPr txBox="1"/>
          <p:nvPr/>
        </p:nvSpPr>
        <p:spPr>
          <a:xfrm>
            <a:off x="6503707" y="4135088"/>
            <a:ext cx="112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MySQL</a:t>
            </a:r>
            <a:endParaRPr lang="en-IN" sz="1200" b="1" dirty="0">
              <a:latin typeface="Calibri" panose="020F0502020204030204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43AB085-89D4-4F20-8E93-B9B1CEFEC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69" y="4576031"/>
            <a:ext cx="1112764" cy="111276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68B58A8-A105-439F-ACDD-2A55D06AE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30" y="4831505"/>
            <a:ext cx="671532" cy="67153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D5C5F56-F1B7-4D35-9519-212517510113}"/>
              </a:ext>
            </a:extLst>
          </p:cNvPr>
          <p:cNvSpPr txBox="1"/>
          <p:nvPr/>
        </p:nvSpPr>
        <p:spPr>
          <a:xfrm>
            <a:off x="6235638" y="5801946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Data Storage</a:t>
            </a:r>
            <a:endParaRPr lang="en-IN" sz="1200" b="1" dirty="0"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17115-22AE-475E-AE9F-B1F9B3B81570}"/>
              </a:ext>
            </a:extLst>
          </p:cNvPr>
          <p:cNvSpPr txBox="1"/>
          <p:nvPr/>
        </p:nvSpPr>
        <p:spPr>
          <a:xfrm>
            <a:off x="1303092" y="3885634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Customer Kiosk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2496B0E-BC70-4C36-8805-B95A6C97F45C}"/>
              </a:ext>
            </a:extLst>
          </p:cNvPr>
          <p:cNvSpPr txBox="1">
            <a:spLocks/>
          </p:cNvSpPr>
          <p:nvPr/>
        </p:nvSpPr>
        <p:spPr>
          <a:xfrm>
            <a:off x="316992" y="381000"/>
            <a:ext cx="6627147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US" sz="3200" dirty="0"/>
              <a:t>Sales Recommendation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B673E-11A8-4285-84E8-243F0BF86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618" y="1474926"/>
            <a:ext cx="3405263" cy="2255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8D48A3-AB9E-4899-86D4-5987B4C56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5865" y="1719795"/>
            <a:ext cx="3079935" cy="24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21E0F4-44DD-4424-8D48-A6C08ECB337B}"/>
              </a:ext>
            </a:extLst>
          </p:cNvPr>
          <p:cNvCxnSpPr>
            <a:cxnSpLocks/>
          </p:cNvCxnSpPr>
          <p:nvPr/>
        </p:nvCxnSpPr>
        <p:spPr>
          <a:xfrm>
            <a:off x="4980498" y="1875833"/>
            <a:ext cx="55139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3567A4E-EE1F-4E2B-B114-7CE60C5F0F64}"/>
              </a:ext>
            </a:extLst>
          </p:cNvPr>
          <p:cNvSpPr/>
          <p:nvPr/>
        </p:nvSpPr>
        <p:spPr>
          <a:xfrm>
            <a:off x="10204196" y="3511348"/>
            <a:ext cx="1604459" cy="2577930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BI Dashboard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DEFEA8-8E81-4762-BDCB-2A48CEA2AC70}"/>
              </a:ext>
            </a:extLst>
          </p:cNvPr>
          <p:cNvCxnSpPr>
            <a:cxnSpLocks/>
          </p:cNvCxnSpPr>
          <p:nvPr/>
        </p:nvCxnSpPr>
        <p:spPr>
          <a:xfrm>
            <a:off x="6056409" y="1891874"/>
            <a:ext cx="73326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6E4918-675D-4606-9534-6F8066B58383}"/>
              </a:ext>
            </a:extLst>
          </p:cNvPr>
          <p:cNvSpPr/>
          <p:nvPr/>
        </p:nvSpPr>
        <p:spPr>
          <a:xfrm>
            <a:off x="3599773" y="958236"/>
            <a:ext cx="1318686" cy="1893336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1AEE6-50FA-499F-AA45-B700A6F5BDD0}"/>
              </a:ext>
            </a:extLst>
          </p:cNvPr>
          <p:cNvSpPr txBox="1"/>
          <p:nvPr/>
        </p:nvSpPr>
        <p:spPr>
          <a:xfrm>
            <a:off x="3599967" y="1012614"/>
            <a:ext cx="131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Kafka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47465C-B8FB-4416-B929-8FD465E6DC30}"/>
              </a:ext>
            </a:extLst>
          </p:cNvPr>
          <p:cNvSpPr txBox="1"/>
          <p:nvPr/>
        </p:nvSpPr>
        <p:spPr>
          <a:xfrm>
            <a:off x="5428721" y="1656978"/>
            <a:ext cx="882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solidFill>
                  <a:srgbClr val="445469"/>
                </a:solidFill>
                <a:latin typeface="Calibri" panose="020F0502020204030204"/>
              </a:rPr>
              <a:t>HTTPs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074E02-B292-49F0-81B5-FCD756D82887}"/>
              </a:ext>
            </a:extLst>
          </p:cNvPr>
          <p:cNvCxnSpPr>
            <a:cxnSpLocks/>
          </p:cNvCxnSpPr>
          <p:nvPr/>
        </p:nvCxnSpPr>
        <p:spPr>
          <a:xfrm flipV="1">
            <a:off x="2812645" y="1888262"/>
            <a:ext cx="730107" cy="106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672D6A-13E3-46FC-B682-1EA269B2B3F5}"/>
              </a:ext>
            </a:extLst>
          </p:cNvPr>
          <p:cNvCxnSpPr>
            <a:cxnSpLocks/>
          </p:cNvCxnSpPr>
          <p:nvPr/>
        </p:nvCxnSpPr>
        <p:spPr>
          <a:xfrm>
            <a:off x="1403858" y="1875405"/>
            <a:ext cx="55139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4DF20E-928E-4E02-95F6-15AD546ACE85}"/>
              </a:ext>
            </a:extLst>
          </p:cNvPr>
          <p:cNvSpPr txBox="1"/>
          <p:nvPr/>
        </p:nvSpPr>
        <p:spPr>
          <a:xfrm>
            <a:off x="1933632" y="1677086"/>
            <a:ext cx="882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solidFill>
                  <a:srgbClr val="445469"/>
                </a:solidFill>
                <a:latin typeface="Calibri" panose="020F0502020204030204"/>
              </a:rPr>
              <a:t>HTTPs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104713-4140-4632-B972-E28B80E9FC41}"/>
              </a:ext>
            </a:extLst>
          </p:cNvPr>
          <p:cNvSpPr/>
          <p:nvPr/>
        </p:nvSpPr>
        <p:spPr>
          <a:xfrm>
            <a:off x="6834716" y="1162673"/>
            <a:ext cx="2705630" cy="1356612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434C27-AA19-4DCF-B7C7-C61CA1929F39}"/>
              </a:ext>
            </a:extLst>
          </p:cNvPr>
          <p:cNvCxnSpPr>
            <a:cxnSpLocks/>
          </p:cNvCxnSpPr>
          <p:nvPr/>
        </p:nvCxnSpPr>
        <p:spPr>
          <a:xfrm>
            <a:off x="11006425" y="2983977"/>
            <a:ext cx="0" cy="45575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BD632F-78A6-43EC-A855-0F80293A04D7}"/>
              </a:ext>
            </a:extLst>
          </p:cNvPr>
          <p:cNvSpPr txBox="1"/>
          <p:nvPr/>
        </p:nvSpPr>
        <p:spPr>
          <a:xfrm>
            <a:off x="7079885" y="1630006"/>
            <a:ext cx="267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Repeat Customer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38A609-910F-4176-8AEF-66FB9A6DAC39}"/>
              </a:ext>
            </a:extLst>
          </p:cNvPr>
          <p:cNvSpPr txBox="1"/>
          <p:nvPr/>
        </p:nvSpPr>
        <p:spPr>
          <a:xfrm>
            <a:off x="3438142" y="2883428"/>
            <a:ext cx="19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High Data Velocity</a:t>
            </a:r>
            <a:endParaRPr lang="en-IN" sz="1200" b="1" dirty="0">
              <a:latin typeface="Calibri" panose="020F0502020204030204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10A8B01-67D8-4F32-AF03-6EFAD607820E}"/>
              </a:ext>
            </a:extLst>
          </p:cNvPr>
          <p:cNvSpPr/>
          <p:nvPr/>
        </p:nvSpPr>
        <p:spPr>
          <a:xfrm>
            <a:off x="10259913" y="958820"/>
            <a:ext cx="1604984" cy="1680926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DE0A00-FF46-4B5D-8783-FE8BECA1F34F}"/>
              </a:ext>
            </a:extLst>
          </p:cNvPr>
          <p:cNvSpPr txBox="1"/>
          <p:nvPr/>
        </p:nvSpPr>
        <p:spPr>
          <a:xfrm>
            <a:off x="10498828" y="947782"/>
            <a:ext cx="112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MySQL</a:t>
            </a:r>
            <a:endParaRPr lang="en-IN" sz="1200" b="1" dirty="0">
              <a:latin typeface="Calibri" panose="020F0502020204030204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43AB085-89D4-4F20-8E93-B9B1CEFEC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061" y="1388730"/>
            <a:ext cx="1112764" cy="111276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68B58A8-A105-439F-ACDD-2A55D06AE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77" y="1617698"/>
            <a:ext cx="671532" cy="67153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73D95B-E104-4366-A845-E9309203A51C}"/>
              </a:ext>
            </a:extLst>
          </p:cNvPr>
          <p:cNvSpPr txBox="1"/>
          <p:nvPr/>
        </p:nvSpPr>
        <p:spPr>
          <a:xfrm>
            <a:off x="7243010" y="768722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u="sng" dirty="0">
                <a:latin typeface="Calibri" panose="020F0502020204030204"/>
              </a:rPr>
              <a:t>Analytics</a:t>
            </a:r>
            <a:endParaRPr lang="en-IN" sz="1200" b="1" u="sng" dirty="0">
              <a:latin typeface="Calibri" panose="020F0502020204030204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5C5F56-F1B7-4D35-9519-212517510113}"/>
              </a:ext>
            </a:extLst>
          </p:cNvPr>
          <p:cNvSpPr txBox="1"/>
          <p:nvPr/>
        </p:nvSpPr>
        <p:spPr>
          <a:xfrm>
            <a:off x="10227930" y="2614645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Data Storage</a:t>
            </a:r>
            <a:endParaRPr lang="en-IN" sz="1200" b="1" dirty="0"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3B3B6-6198-4426-A12F-0890425C9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1" y="1545115"/>
            <a:ext cx="468497" cy="3693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1B7259-9670-4AE6-91D3-B664EEDEAE85}"/>
              </a:ext>
            </a:extLst>
          </p:cNvPr>
          <p:cNvSpPr txBox="1"/>
          <p:nvPr/>
        </p:nvSpPr>
        <p:spPr>
          <a:xfrm>
            <a:off x="569817" y="1877717"/>
            <a:ext cx="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WiFi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857D9-0FC1-40CF-AB52-073F3B480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26" y="1274119"/>
            <a:ext cx="1426162" cy="1552531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2E17E95E-70C2-4102-AFB1-041A1408C4CB}"/>
              </a:ext>
            </a:extLst>
          </p:cNvPr>
          <p:cNvSpPr txBox="1">
            <a:spLocks/>
          </p:cNvSpPr>
          <p:nvPr/>
        </p:nvSpPr>
        <p:spPr>
          <a:xfrm>
            <a:off x="316992" y="381000"/>
            <a:ext cx="3460529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US" dirty="0" err="1"/>
              <a:t>WiFi</a:t>
            </a:r>
            <a:r>
              <a:rPr lang="en-US" dirty="0"/>
              <a:t> Data Analytics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1E2569-63D1-43C5-B649-2FCEB6DED21B}"/>
              </a:ext>
            </a:extLst>
          </p:cNvPr>
          <p:cNvCxnSpPr>
            <a:cxnSpLocks/>
          </p:cNvCxnSpPr>
          <p:nvPr/>
        </p:nvCxnSpPr>
        <p:spPr>
          <a:xfrm>
            <a:off x="9595118" y="1861751"/>
            <a:ext cx="640080" cy="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5112-7EDD-4588-A0B8-268A9BB4C3D0}"/>
              </a:ext>
            </a:extLst>
          </p:cNvPr>
          <p:cNvSpPr/>
          <p:nvPr/>
        </p:nvSpPr>
        <p:spPr>
          <a:xfrm>
            <a:off x="6759141" y="768722"/>
            <a:ext cx="5264537" cy="5563839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A926E1-9F8C-4FBD-B692-70CA4DB2A124}"/>
              </a:ext>
            </a:extLst>
          </p:cNvPr>
          <p:cNvSpPr txBox="1"/>
          <p:nvPr/>
        </p:nvSpPr>
        <p:spPr>
          <a:xfrm>
            <a:off x="7476163" y="362510"/>
            <a:ext cx="389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On Premise Analytics and BI Server</a:t>
            </a:r>
            <a:endParaRPr lang="en-IN" sz="1200" b="1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00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FEE5C9-5322-487B-971A-98F36B252B25}"/>
              </a:ext>
            </a:extLst>
          </p:cNvPr>
          <p:cNvCxnSpPr>
            <a:cxnSpLocks/>
          </p:cNvCxnSpPr>
          <p:nvPr/>
        </p:nvCxnSpPr>
        <p:spPr>
          <a:xfrm>
            <a:off x="9778074" y="3282013"/>
            <a:ext cx="10531" cy="109291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21E0F4-44DD-4424-8D48-A6C08ECB337B}"/>
              </a:ext>
            </a:extLst>
          </p:cNvPr>
          <p:cNvCxnSpPr>
            <a:cxnSpLocks/>
          </p:cNvCxnSpPr>
          <p:nvPr/>
        </p:nvCxnSpPr>
        <p:spPr>
          <a:xfrm>
            <a:off x="6260596" y="1948186"/>
            <a:ext cx="55139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3567A4E-EE1F-4E2B-B114-7CE60C5F0F64}"/>
              </a:ext>
            </a:extLst>
          </p:cNvPr>
          <p:cNvSpPr/>
          <p:nvPr/>
        </p:nvSpPr>
        <p:spPr>
          <a:xfrm>
            <a:off x="3191117" y="4523339"/>
            <a:ext cx="4459522" cy="1184370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DEFEA8-8E81-4762-BDCB-2A48CEA2AC70}"/>
              </a:ext>
            </a:extLst>
          </p:cNvPr>
          <p:cNvCxnSpPr>
            <a:cxnSpLocks/>
          </p:cNvCxnSpPr>
          <p:nvPr/>
        </p:nvCxnSpPr>
        <p:spPr>
          <a:xfrm>
            <a:off x="7376263" y="1964227"/>
            <a:ext cx="73326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6DD0F4-C6D7-4E8E-A719-8A8DD1D91782}"/>
              </a:ext>
            </a:extLst>
          </p:cNvPr>
          <p:cNvSpPr txBox="1"/>
          <p:nvPr/>
        </p:nvSpPr>
        <p:spPr>
          <a:xfrm>
            <a:off x="3277032" y="5766619"/>
            <a:ext cx="423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sz="1600" b="1" dirty="0">
                <a:latin typeface="Calibri" panose="020F0502020204030204"/>
              </a:rPr>
              <a:t>Near Real-time</a:t>
            </a:r>
          </a:p>
          <a:p>
            <a:pPr algn="ctr" defTabSz="228600"/>
            <a:r>
              <a:rPr lang="en-IN" sz="1600" b="1" dirty="0">
                <a:latin typeface="Calibri" panose="020F0502020204030204"/>
              </a:rPr>
              <a:t>In-Store Activity 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47465C-B8FB-4416-B929-8FD465E6DC30}"/>
              </a:ext>
            </a:extLst>
          </p:cNvPr>
          <p:cNvSpPr txBox="1"/>
          <p:nvPr/>
        </p:nvSpPr>
        <p:spPr>
          <a:xfrm>
            <a:off x="6748575" y="1630855"/>
            <a:ext cx="8821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solidFill>
                  <a:srgbClr val="445469"/>
                </a:solidFill>
                <a:latin typeface="Calibri" panose="020F0502020204030204"/>
              </a:rPr>
              <a:t>REST APIs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A1EBAA-BC43-4C83-BB07-897A93E02E61}"/>
              </a:ext>
            </a:extLst>
          </p:cNvPr>
          <p:cNvGrpSpPr/>
          <p:nvPr/>
        </p:nvGrpSpPr>
        <p:grpSpPr>
          <a:xfrm>
            <a:off x="1235268" y="1382430"/>
            <a:ext cx="1559464" cy="1295400"/>
            <a:chOff x="1332624" y="1349652"/>
            <a:chExt cx="1359898" cy="1295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151D28-33A3-4AB8-9211-0DD0718D5D21}"/>
                </a:ext>
              </a:extLst>
            </p:cNvPr>
            <p:cNvSpPr/>
            <p:nvPr/>
          </p:nvSpPr>
          <p:spPr>
            <a:xfrm>
              <a:off x="1429649" y="1349652"/>
              <a:ext cx="1212590" cy="1295400"/>
            </a:xfrm>
            <a:prstGeom prst="rect">
              <a:avLst/>
            </a:prstGeom>
            <a:solidFill>
              <a:srgbClr val="51A8B1">
                <a:alpha val="48000"/>
              </a:srgbClr>
            </a:solidFill>
            <a:ln>
              <a:solidFill>
                <a:srgbClr val="51A8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600"/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D1C385-064D-4D52-B5E4-5BF45FA97973}"/>
                </a:ext>
              </a:extLst>
            </p:cNvPr>
            <p:cNvSpPr txBox="1"/>
            <p:nvPr/>
          </p:nvSpPr>
          <p:spPr>
            <a:xfrm>
              <a:off x="1332624" y="1376818"/>
              <a:ext cx="1359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28600"/>
              <a:r>
                <a:rPr lang="en-IN" b="1" dirty="0">
                  <a:latin typeface="Calibri" panose="020F0502020204030204"/>
                </a:rPr>
                <a:t>Raspberry Pi</a:t>
              </a:r>
            </a:p>
            <a:p>
              <a:pPr algn="ctr" defTabSz="228600"/>
              <a:r>
                <a:rPr lang="en-IN" b="1" dirty="0">
                  <a:latin typeface="Calibri" panose="020F0502020204030204"/>
                </a:rPr>
                <a:t>w/ Camera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074E02-B292-49F0-81B5-FCD756D82887}"/>
              </a:ext>
            </a:extLst>
          </p:cNvPr>
          <p:cNvCxnSpPr>
            <a:cxnSpLocks/>
          </p:cNvCxnSpPr>
          <p:nvPr/>
        </p:nvCxnSpPr>
        <p:spPr>
          <a:xfrm flipV="1">
            <a:off x="4216179" y="1936467"/>
            <a:ext cx="730107" cy="106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672D6A-13E3-46FC-B682-1EA269B2B3F5}"/>
              </a:ext>
            </a:extLst>
          </p:cNvPr>
          <p:cNvCxnSpPr>
            <a:cxnSpLocks/>
          </p:cNvCxnSpPr>
          <p:nvPr/>
        </p:nvCxnSpPr>
        <p:spPr>
          <a:xfrm>
            <a:off x="2785775" y="1936467"/>
            <a:ext cx="55139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4DF20E-928E-4E02-95F6-15AD546ACE85}"/>
              </a:ext>
            </a:extLst>
          </p:cNvPr>
          <p:cNvSpPr txBox="1"/>
          <p:nvPr/>
        </p:nvSpPr>
        <p:spPr>
          <a:xfrm>
            <a:off x="3337166" y="1725291"/>
            <a:ext cx="882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solidFill>
                  <a:srgbClr val="445469"/>
                </a:solidFill>
                <a:latin typeface="Calibri" panose="020F0502020204030204"/>
              </a:rPr>
              <a:t>HTTPs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104713-4140-4632-B972-E28B80E9FC41}"/>
              </a:ext>
            </a:extLst>
          </p:cNvPr>
          <p:cNvSpPr/>
          <p:nvPr/>
        </p:nvSpPr>
        <p:spPr>
          <a:xfrm>
            <a:off x="8559239" y="1028120"/>
            <a:ext cx="2705629" cy="2734503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434C27-AA19-4DCF-B7C7-C61CA1929F39}"/>
              </a:ext>
            </a:extLst>
          </p:cNvPr>
          <p:cNvCxnSpPr>
            <a:cxnSpLocks/>
          </p:cNvCxnSpPr>
          <p:nvPr/>
        </p:nvCxnSpPr>
        <p:spPr>
          <a:xfrm flipH="1">
            <a:off x="7798912" y="4815871"/>
            <a:ext cx="1260566" cy="2214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CBC730C-F997-42CA-9F6C-681F63E96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72" y="1959093"/>
            <a:ext cx="882197" cy="80199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9150410-4170-4FAA-A1D8-8EB39CC9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87" y="2080024"/>
            <a:ext cx="767323" cy="63943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05FB40-F72E-44B7-8F93-E76751F677E2}"/>
              </a:ext>
            </a:extLst>
          </p:cNvPr>
          <p:cNvSpPr txBox="1"/>
          <p:nvPr/>
        </p:nvSpPr>
        <p:spPr>
          <a:xfrm>
            <a:off x="894787" y="2720376"/>
            <a:ext cx="405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Ra-Pi Model B w/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/>
              <a:t> MP Camera</a:t>
            </a:r>
          </a:p>
          <a:p>
            <a:r>
              <a:rPr lang="en-US" dirty="0"/>
              <a:t>* Elementz USB Adapter/Charger</a:t>
            </a:r>
          </a:p>
          <a:p>
            <a:r>
              <a:rPr lang="en-US" dirty="0"/>
              <a:t>* SD Card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en-US" dirty="0"/>
              <a:t> GB)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160</a:t>
            </a:r>
            <a:r>
              <a:rPr lang="en-US" dirty="0"/>
              <a:t> mins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50617CF-1CE5-47C9-A46B-F2EE641CE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02" y="1198842"/>
            <a:ext cx="865729" cy="86572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CB8E64-842D-4EFD-AFC9-1C443D49A69D}"/>
              </a:ext>
            </a:extLst>
          </p:cNvPr>
          <p:cNvSpPr txBox="1"/>
          <p:nvPr/>
        </p:nvSpPr>
        <p:spPr>
          <a:xfrm>
            <a:off x="8851598" y="1042340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AWS Lambda</a:t>
            </a:r>
            <a:endParaRPr lang="en-IN" sz="1200" b="1" dirty="0"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BD632F-78A6-43EC-A855-0F80293A04D7}"/>
              </a:ext>
            </a:extLst>
          </p:cNvPr>
          <p:cNvSpPr txBox="1"/>
          <p:nvPr/>
        </p:nvSpPr>
        <p:spPr>
          <a:xfrm>
            <a:off x="8663518" y="2160889"/>
            <a:ext cx="2641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 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Face ID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Age, Gender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Instore customer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Dwell 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E439CD-0388-44A6-84ED-87257B15358E}"/>
              </a:ext>
            </a:extLst>
          </p:cNvPr>
          <p:cNvSpPr txBox="1"/>
          <p:nvPr/>
        </p:nvSpPr>
        <p:spPr>
          <a:xfrm>
            <a:off x="3798131" y="4175820"/>
            <a:ext cx="30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Consumption Layer</a:t>
            </a:r>
            <a:endParaRPr lang="en-IN" sz="1200" b="1" dirty="0">
              <a:latin typeface="Calibri" panose="020F0502020204030204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10A8B01-67D8-4F32-AF03-6EFAD607820E}"/>
              </a:ext>
            </a:extLst>
          </p:cNvPr>
          <p:cNvSpPr/>
          <p:nvPr/>
        </p:nvSpPr>
        <p:spPr>
          <a:xfrm>
            <a:off x="9105537" y="4360709"/>
            <a:ext cx="1604984" cy="1680926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DE0A00-FF46-4B5D-8783-FE8BECA1F34F}"/>
              </a:ext>
            </a:extLst>
          </p:cNvPr>
          <p:cNvSpPr txBox="1"/>
          <p:nvPr/>
        </p:nvSpPr>
        <p:spPr>
          <a:xfrm>
            <a:off x="9341623" y="4374928"/>
            <a:ext cx="112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MySQL</a:t>
            </a:r>
            <a:endParaRPr lang="en-IN" sz="1200" b="1" dirty="0">
              <a:latin typeface="Calibri" panose="020F0502020204030204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43AB085-89D4-4F20-8E93-B9B1CEFEC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85" y="4815871"/>
            <a:ext cx="1112764" cy="111276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73D95B-E104-4366-A845-E9309203A51C}"/>
              </a:ext>
            </a:extLst>
          </p:cNvPr>
          <p:cNvSpPr txBox="1"/>
          <p:nvPr/>
        </p:nvSpPr>
        <p:spPr>
          <a:xfrm>
            <a:off x="8621401" y="1928261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u="sng" dirty="0">
                <a:latin typeface="Calibri" panose="020F0502020204030204"/>
              </a:rPr>
              <a:t>Analytics</a:t>
            </a:r>
            <a:endParaRPr lang="en-IN" sz="1200" b="1" u="sng" dirty="0">
              <a:latin typeface="Calibri" panose="020F0502020204030204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5C5F56-F1B7-4D35-9519-212517510113}"/>
              </a:ext>
            </a:extLst>
          </p:cNvPr>
          <p:cNvSpPr txBox="1"/>
          <p:nvPr/>
        </p:nvSpPr>
        <p:spPr>
          <a:xfrm>
            <a:off x="9073554" y="6041786"/>
            <a:ext cx="168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Output Data Storage</a:t>
            </a:r>
            <a:endParaRPr lang="en-IN" sz="1200" b="1" dirty="0"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17115-22AE-475E-AE9F-B1F9B3B81570}"/>
              </a:ext>
            </a:extLst>
          </p:cNvPr>
          <p:cNvSpPr txBox="1"/>
          <p:nvPr/>
        </p:nvSpPr>
        <p:spPr>
          <a:xfrm>
            <a:off x="1076243" y="3674483"/>
            <a:ext cx="22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Total Cost: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$85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655413E-3772-4B24-8911-CD5793B02783}"/>
              </a:ext>
            </a:extLst>
          </p:cNvPr>
          <p:cNvSpPr/>
          <p:nvPr/>
        </p:nvSpPr>
        <p:spPr>
          <a:xfrm>
            <a:off x="4928726" y="941163"/>
            <a:ext cx="1318686" cy="1893336"/>
          </a:xfrm>
          <a:prstGeom prst="roundRect">
            <a:avLst/>
          </a:prstGeom>
          <a:solidFill>
            <a:srgbClr val="01A85A"/>
          </a:solidFill>
          <a:ln>
            <a:solidFill>
              <a:srgbClr val="00A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en-IN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A12874-69BC-4FA9-994C-1012E56EECAF}"/>
              </a:ext>
            </a:extLst>
          </p:cNvPr>
          <p:cNvSpPr txBox="1"/>
          <p:nvPr/>
        </p:nvSpPr>
        <p:spPr>
          <a:xfrm>
            <a:off x="4928920" y="995541"/>
            <a:ext cx="131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Kafka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FB0533-2669-4CD7-B143-432FE56430CA}"/>
              </a:ext>
            </a:extLst>
          </p:cNvPr>
          <p:cNvSpPr txBox="1"/>
          <p:nvPr/>
        </p:nvSpPr>
        <p:spPr>
          <a:xfrm>
            <a:off x="4621323" y="2866355"/>
            <a:ext cx="19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Data Buffer</a:t>
            </a:r>
            <a:endParaRPr lang="en-IN" sz="1200" b="1" dirty="0">
              <a:latin typeface="Calibri" panose="020F0502020204030204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793158F-28D7-4F27-9B64-37C758CA9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79" y="1257046"/>
            <a:ext cx="1426162" cy="1552531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B2496B0E-BC70-4C36-8805-B95A6C97F45C}"/>
              </a:ext>
            </a:extLst>
          </p:cNvPr>
          <p:cNvSpPr txBox="1">
            <a:spLocks/>
          </p:cNvSpPr>
          <p:nvPr/>
        </p:nvSpPr>
        <p:spPr>
          <a:xfrm>
            <a:off x="316992" y="381000"/>
            <a:ext cx="5184398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US" sz="3200" dirty="0"/>
              <a:t>Image &amp; Video Data Analytics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2636DEA5-E67E-4A90-93D9-7D1FCCF4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08" y="4772375"/>
            <a:ext cx="2493847" cy="5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61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6DBB-3035-4589-8744-C3816918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72" y="2191134"/>
            <a:ext cx="10964056" cy="2475731"/>
          </a:xfrm>
        </p:spPr>
        <p:txBody>
          <a:bodyPr>
            <a:normAutofit/>
          </a:bodyPr>
          <a:lstStyle/>
          <a:p>
            <a:r>
              <a:rPr lang="en-US" b="1" dirty="0"/>
              <a:t>Beyond The Hackathon:</a:t>
            </a:r>
            <a:br>
              <a:rPr lang="en-US" b="1" dirty="0"/>
            </a:br>
            <a:r>
              <a:rPr lang="en-US" sz="4000" b="1" dirty="0"/>
              <a:t>Identify &amp; prioritize key customers entering store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686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B5492-F74F-4880-BE0E-056B4F1A903B}"/>
              </a:ext>
            </a:extLst>
          </p:cNvPr>
          <p:cNvSpPr txBox="1"/>
          <p:nvPr/>
        </p:nvSpPr>
        <p:spPr>
          <a:xfrm>
            <a:off x="4547921" y="1806237"/>
            <a:ext cx="1931949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  <a:p>
            <a:pPr algn="ctr"/>
            <a:endParaRPr lang="en-IN" sz="400" b="1" dirty="0"/>
          </a:p>
          <a:p>
            <a:pPr algn="ctr"/>
            <a:endParaRPr lang="en-IN" sz="1200" b="1" dirty="0"/>
          </a:p>
          <a:p>
            <a:pPr algn="ctr"/>
            <a:endParaRPr lang="en-IN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EE7571-B7B8-45B9-A60D-2AEE883C2902}"/>
              </a:ext>
            </a:extLst>
          </p:cNvPr>
          <p:cNvSpPr txBox="1">
            <a:spLocks/>
          </p:cNvSpPr>
          <p:nvPr/>
        </p:nvSpPr>
        <p:spPr>
          <a:xfrm>
            <a:off x="164592" y="22860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Advanced Personalization using competitive information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7724BAF-C409-479D-AE6E-90A8A2E3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412" y="6653150"/>
            <a:ext cx="381000" cy="226714"/>
          </a:xfrm>
        </p:spPr>
        <p:txBody>
          <a:bodyPr/>
          <a:lstStyle/>
          <a:p>
            <a:fld id="{05B70C75-7EA1-4E43-9ADE-C3F555BCFE27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B2BC9C-D3F1-44F0-838E-6045F20E2727}"/>
              </a:ext>
            </a:extLst>
          </p:cNvPr>
          <p:cNvSpPr/>
          <p:nvPr/>
        </p:nvSpPr>
        <p:spPr>
          <a:xfrm>
            <a:off x="2448639" y="1559041"/>
            <a:ext cx="1942872" cy="42934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FF00"/>
                </a:solidFill>
                <a:latin typeface="Segoe UI Light" panose="020B0502040204020203" pitchFamily="34" charset="0"/>
              </a:rPr>
              <a:t>Transaction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4DA775-C2D0-43A2-B73A-6A134A9F7CBF}"/>
              </a:ext>
            </a:extLst>
          </p:cNvPr>
          <p:cNvSpPr/>
          <p:nvPr/>
        </p:nvSpPr>
        <p:spPr>
          <a:xfrm>
            <a:off x="2439331" y="3443826"/>
            <a:ext cx="1931949" cy="44237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In-Store Presence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013C1D-79E1-4B6D-B238-2AAC246A9796}"/>
              </a:ext>
            </a:extLst>
          </p:cNvPr>
          <p:cNvSpPr/>
          <p:nvPr/>
        </p:nvSpPr>
        <p:spPr>
          <a:xfrm>
            <a:off x="227012" y="2743200"/>
            <a:ext cx="2023602" cy="42934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Campaign Effectiveness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8A07A3-A42E-46AD-B83A-E52A3D057926}"/>
              </a:ext>
            </a:extLst>
          </p:cNvPr>
          <p:cNvSpPr/>
          <p:nvPr/>
        </p:nvSpPr>
        <p:spPr>
          <a:xfrm>
            <a:off x="227012" y="1560646"/>
            <a:ext cx="2023602" cy="42934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Customer 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34316-E25F-43EB-8DAD-FC48F4CE08CA}"/>
              </a:ext>
            </a:extLst>
          </p:cNvPr>
          <p:cNvSpPr txBox="1">
            <a:spLocks noChangeAspect="1"/>
          </p:cNvSpPr>
          <p:nvPr/>
        </p:nvSpPr>
        <p:spPr>
          <a:xfrm>
            <a:off x="4736834" y="2092441"/>
            <a:ext cx="15681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Persona 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4F8C7-608B-4486-8F92-936050113C79}"/>
              </a:ext>
            </a:extLst>
          </p:cNvPr>
          <p:cNvSpPr txBox="1"/>
          <p:nvPr/>
        </p:nvSpPr>
        <p:spPr>
          <a:xfrm>
            <a:off x="2419009" y="6255661"/>
            <a:ext cx="939040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1100" dirty="0"/>
              <a:t>Note: In absence of mobile app the lifestyle prediction of consumers will be through hypothesis based on similarity in-store  behavioural pattern of existing consumers</a:t>
            </a:r>
            <a:endParaRPr lang="en-IN" sz="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FB1CF-9CB6-4DC4-B17D-69BD032851BA}"/>
              </a:ext>
            </a:extLst>
          </p:cNvPr>
          <p:cNvSpPr txBox="1"/>
          <p:nvPr/>
        </p:nvSpPr>
        <p:spPr>
          <a:xfrm>
            <a:off x="216587" y="2057400"/>
            <a:ext cx="20236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Demographic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Lifestyle Preference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7A617-254C-4D60-B3F1-8DF87B4EB74A}"/>
              </a:ext>
            </a:extLst>
          </p:cNvPr>
          <p:cNvSpPr txBox="1"/>
          <p:nvPr/>
        </p:nvSpPr>
        <p:spPr>
          <a:xfrm>
            <a:off x="2439331" y="2108574"/>
            <a:ext cx="1931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Total Transactions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Average Order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Mode of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Order Returned/ Cancelled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00"/>
                </a:solidFill>
              </a:rPr>
              <a:t>Products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3D927-183E-40A6-B2B9-DD3A0B797072}"/>
              </a:ext>
            </a:extLst>
          </p:cNvPr>
          <p:cNvSpPr txBox="1"/>
          <p:nvPr/>
        </p:nvSpPr>
        <p:spPr>
          <a:xfrm>
            <a:off x="253353" y="3364429"/>
            <a:ext cx="193195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Total Impression provide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Impression Viewed/Clicked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Click through Conversion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Types of campaigns Viewed/Clicked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4837E-71E8-46DB-BD84-52D158BE5FF3}"/>
              </a:ext>
            </a:extLst>
          </p:cNvPr>
          <p:cNvSpPr txBox="1"/>
          <p:nvPr/>
        </p:nvSpPr>
        <p:spPr>
          <a:xfrm>
            <a:off x="2441342" y="3960674"/>
            <a:ext cx="193195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Stores Visits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Time Spent within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Affinity towards product SKUs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Proximity from different Beacons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Path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Zones 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Day Parting Details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951BA-8109-4B60-B185-EC3EB45D5233}"/>
              </a:ext>
            </a:extLst>
          </p:cNvPr>
          <p:cNvSpPr txBox="1">
            <a:spLocks noChangeAspect="1"/>
          </p:cNvSpPr>
          <p:nvPr/>
        </p:nvSpPr>
        <p:spPr>
          <a:xfrm>
            <a:off x="4727342" y="2951001"/>
            <a:ext cx="157765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19809-B67D-4474-A212-C876DEF5BCC8}"/>
              </a:ext>
            </a:extLst>
          </p:cNvPr>
          <p:cNvSpPr txBox="1">
            <a:spLocks noChangeAspect="1"/>
          </p:cNvSpPr>
          <p:nvPr/>
        </p:nvSpPr>
        <p:spPr>
          <a:xfrm>
            <a:off x="4727342" y="4780606"/>
            <a:ext cx="157765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Promotion Content Design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3FF027-2C8E-4F13-A06C-817E17B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373" y="1710014"/>
            <a:ext cx="778094" cy="9431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BCA7C5-AA34-4471-BBCC-3FA66C12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373" y="3108752"/>
            <a:ext cx="832788" cy="7877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ABA26E-614C-4486-9F18-F54AEAAE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044" y="4340423"/>
            <a:ext cx="800943" cy="840150"/>
          </a:xfrm>
          <a:prstGeom prst="rect">
            <a:avLst/>
          </a:prstGeom>
        </p:spPr>
      </p:pic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CD220190-3BB8-405A-9311-FA96507F9885}"/>
              </a:ext>
            </a:extLst>
          </p:cNvPr>
          <p:cNvSpPr/>
          <p:nvPr/>
        </p:nvSpPr>
        <p:spPr>
          <a:xfrm>
            <a:off x="724804" y="1065561"/>
            <a:ext cx="3388408" cy="408105"/>
          </a:xfrm>
          <a:prstGeom prst="homePlate">
            <a:avLst>
              <a:gd name="adj" fmla="val 74129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Data Layer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395AAC86-DAC6-4B71-932D-B5FA686FA044}"/>
              </a:ext>
            </a:extLst>
          </p:cNvPr>
          <p:cNvSpPr/>
          <p:nvPr/>
        </p:nvSpPr>
        <p:spPr>
          <a:xfrm>
            <a:off x="4534804" y="1087293"/>
            <a:ext cx="3388408" cy="408105"/>
          </a:xfrm>
          <a:prstGeom prst="homePlate">
            <a:avLst>
              <a:gd name="adj" fmla="val 74129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</a:rPr>
              <a:t>Analytics Layer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1A91650A-938C-49D7-91DB-3F59838129ED}"/>
              </a:ext>
            </a:extLst>
          </p:cNvPr>
          <p:cNvSpPr/>
          <p:nvPr/>
        </p:nvSpPr>
        <p:spPr>
          <a:xfrm>
            <a:off x="8421004" y="1066800"/>
            <a:ext cx="3388408" cy="408105"/>
          </a:xfrm>
          <a:prstGeom prst="homePlate">
            <a:avLst>
              <a:gd name="adj" fmla="val 74129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N" sz="1200">
                <a:solidFill>
                  <a:schemeClr val="tx1"/>
                </a:solidFill>
                <a:latin typeface="Calibri" panose="020F0502020204030204" pitchFamily="34" charset="0"/>
              </a:rPr>
              <a:t>Reporting Layer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B598A-DA90-4648-97E3-58DBC32993BB}"/>
              </a:ext>
            </a:extLst>
          </p:cNvPr>
          <p:cNvSpPr txBox="1">
            <a:spLocks noChangeAspect="1"/>
          </p:cNvSpPr>
          <p:nvPr/>
        </p:nvSpPr>
        <p:spPr>
          <a:xfrm>
            <a:off x="6820079" y="2664023"/>
            <a:ext cx="12555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Campaign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D4A61-41A3-4E58-9065-0D1755F7D3CA}"/>
              </a:ext>
            </a:extLst>
          </p:cNvPr>
          <p:cNvSpPr txBox="1">
            <a:spLocks noChangeAspect="1"/>
          </p:cNvSpPr>
          <p:nvPr/>
        </p:nvSpPr>
        <p:spPr>
          <a:xfrm>
            <a:off x="6778012" y="3959423"/>
            <a:ext cx="124183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Campaign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5D4A4-0C48-47DF-93D1-4EFB012850F0}"/>
              </a:ext>
            </a:extLst>
          </p:cNvPr>
          <p:cNvSpPr txBox="1">
            <a:spLocks noChangeAspect="1"/>
          </p:cNvSpPr>
          <p:nvPr/>
        </p:nvSpPr>
        <p:spPr>
          <a:xfrm>
            <a:off x="6778012" y="5178623"/>
            <a:ext cx="124183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Campaign 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204C82-7E72-496E-AF15-12F23B2B3B65}"/>
              </a:ext>
            </a:extLst>
          </p:cNvPr>
          <p:cNvSpPr/>
          <p:nvPr/>
        </p:nvSpPr>
        <p:spPr>
          <a:xfrm>
            <a:off x="150812" y="4941210"/>
            <a:ext cx="2023602" cy="42934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App Usage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903DFA-07D8-4967-8CD5-CBA13226A4C5}"/>
              </a:ext>
            </a:extLst>
          </p:cNvPr>
          <p:cNvSpPr txBox="1"/>
          <p:nvPr/>
        </p:nvSpPr>
        <p:spPr>
          <a:xfrm>
            <a:off x="164592" y="5444770"/>
            <a:ext cx="202360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Time spent in App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Browsing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Pages Viewed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Time spent/page</a:t>
            </a:r>
          </a:p>
          <a:p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CC7CF-B562-4A90-B76B-3A0772A13F7D}"/>
              </a:ext>
            </a:extLst>
          </p:cNvPr>
          <p:cNvSpPr txBox="1"/>
          <p:nvPr/>
        </p:nvSpPr>
        <p:spPr>
          <a:xfrm>
            <a:off x="2439331" y="5867400"/>
            <a:ext cx="937008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1100" dirty="0"/>
              <a:t>Analysis to be done based on data collected across multiple brands/ stores</a:t>
            </a:r>
            <a:endParaRPr lang="en-IN" sz="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FAD0E-605E-4069-94BB-74C00A7E81ED}"/>
              </a:ext>
            </a:extLst>
          </p:cNvPr>
          <p:cNvSpPr txBox="1">
            <a:spLocks noChangeAspect="1"/>
          </p:cNvSpPr>
          <p:nvPr/>
        </p:nvSpPr>
        <p:spPr>
          <a:xfrm>
            <a:off x="8421004" y="2683892"/>
            <a:ext cx="3388408" cy="14619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Measuring campaign effectiveness in terms of </a:t>
            </a:r>
          </a:p>
          <a:p>
            <a:pPr defTabSz="1828800"/>
            <a:endParaRPr lang="en-US" sz="5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7313" indent="-87313" defTabSz="182880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Store visits Frequency</a:t>
            </a:r>
          </a:p>
          <a:p>
            <a:pPr marL="87313" indent="-87313" defTabSz="182880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Campaign contribution towards revenue</a:t>
            </a:r>
          </a:p>
          <a:p>
            <a:pPr marL="87313" indent="-87313" defTabSz="182880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Lift Analysis </a:t>
            </a:r>
          </a:p>
          <a:p>
            <a:pPr marL="87313" indent="-87313" defTabSz="182880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Post campaign clickstream analysis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5FAAE5-49E5-4C5D-9D62-4FF57B74C89C}"/>
              </a:ext>
            </a:extLst>
          </p:cNvPr>
          <p:cNvCxnSpPr>
            <a:cxnSpLocks/>
          </p:cNvCxnSpPr>
          <p:nvPr/>
        </p:nvCxnSpPr>
        <p:spPr>
          <a:xfrm>
            <a:off x="5490514" y="3741213"/>
            <a:ext cx="0" cy="7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723F76-F868-4005-9EDA-1A5FB8443BB8}"/>
              </a:ext>
            </a:extLst>
          </p:cNvPr>
          <p:cNvSpPr txBox="1">
            <a:spLocks noChangeAspect="1"/>
          </p:cNvSpPr>
          <p:nvPr/>
        </p:nvSpPr>
        <p:spPr>
          <a:xfrm>
            <a:off x="4736834" y="2094818"/>
            <a:ext cx="15681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Persona Segmentation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497FE9-0B91-403B-A22F-417EFEE0AD2F}"/>
              </a:ext>
            </a:extLst>
          </p:cNvPr>
          <p:cNvSpPr txBox="1">
            <a:spLocks noChangeAspect="1"/>
          </p:cNvSpPr>
          <p:nvPr/>
        </p:nvSpPr>
        <p:spPr>
          <a:xfrm>
            <a:off x="4727342" y="2953378"/>
            <a:ext cx="157765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defTabSz="1828800"/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52608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447C1-2CD8-4162-BF4D-D6CEED809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00"/>
          <a:stretch/>
        </p:blipFill>
        <p:spPr>
          <a:xfrm>
            <a:off x="4161862" y="3389071"/>
            <a:ext cx="2453117" cy="89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AEA91-528E-4198-9708-4BE9E335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61" y="4628324"/>
            <a:ext cx="663685" cy="648601"/>
          </a:xfrm>
          <a:prstGeom prst="rect">
            <a:avLst/>
          </a:prstGeom>
        </p:spPr>
      </p:pic>
      <p:sp>
        <p:nvSpPr>
          <p:cNvPr id="6" name="AutoShape 35">
            <a:extLst>
              <a:ext uri="{FF2B5EF4-FFF2-40B4-BE49-F238E27FC236}">
                <a16:creationId xmlns:a16="http://schemas.microsoft.com/office/drawing/2014/main" id="{0E4DAC4D-545B-4D5F-96C6-B3C4FBCE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" y="1027908"/>
            <a:ext cx="3489845" cy="508633"/>
          </a:xfrm>
          <a:prstGeom prst="homePlate">
            <a:avLst>
              <a:gd name="adj" fmla="val 59997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Identifying Potential Customers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</a:rPr>
              <a:t> from 1</a:t>
            </a:r>
            <a:r>
              <a:rPr lang="en-US" sz="1200" baseline="30000" dirty="0">
                <a:latin typeface="Calibri" panose="020F0502020204030204" pitchFamily="34" charset="0"/>
              </a:rPr>
              <a:t>st</a:t>
            </a:r>
            <a:r>
              <a:rPr lang="en-US" sz="1200" dirty="0">
                <a:latin typeface="Calibri" panose="020F0502020204030204" pitchFamily="34" charset="0"/>
              </a:rPr>
              <a:t> Party Base</a:t>
            </a:r>
          </a:p>
        </p:txBody>
      </p:sp>
      <p:sp>
        <p:nvSpPr>
          <p:cNvPr id="7" name="AutoShape 35">
            <a:extLst>
              <a:ext uri="{FF2B5EF4-FFF2-40B4-BE49-F238E27FC236}">
                <a16:creationId xmlns:a16="http://schemas.microsoft.com/office/drawing/2014/main" id="{CBE64FE9-7A60-4A1A-B4C8-93A2A83E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4" y="1018383"/>
            <a:ext cx="3713242" cy="508633"/>
          </a:xfrm>
          <a:prstGeom prst="homePlate">
            <a:avLst>
              <a:gd name="adj" fmla="val 59997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Understanding External Personas for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</a:rPr>
              <a:t>multiple segments</a:t>
            </a:r>
          </a:p>
        </p:txBody>
      </p:sp>
      <p:sp>
        <p:nvSpPr>
          <p:cNvPr id="8" name="AutoShape 35">
            <a:extLst>
              <a:ext uri="{FF2B5EF4-FFF2-40B4-BE49-F238E27FC236}">
                <a16:creationId xmlns:a16="http://schemas.microsoft.com/office/drawing/2014/main" id="{6B76FA23-048A-4396-B900-7F34C29A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016" y="1011873"/>
            <a:ext cx="3489844" cy="508633"/>
          </a:xfrm>
          <a:prstGeom prst="homePlate">
            <a:avLst>
              <a:gd name="adj" fmla="val 59997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Identifying right target audience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</a:rPr>
              <a:t> based on personas identified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C3E6-E1F4-439C-8AD1-DF55165E45EA}"/>
              </a:ext>
            </a:extLst>
          </p:cNvPr>
          <p:cNvSpPr txBox="1"/>
          <p:nvPr/>
        </p:nvSpPr>
        <p:spPr>
          <a:xfrm>
            <a:off x="601662" y="1572893"/>
            <a:ext cx="32231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228555"/>
            <a:r>
              <a:rPr lang="en-IN" sz="1200" dirty="0">
                <a:latin typeface="Calibri" panose="020F0502020204030204" pitchFamily="34" charset="0"/>
              </a:rPr>
              <a:t>Estimating future potential customer using first party DMP data and adding monetary value to business through better engagement with them</a:t>
            </a:r>
          </a:p>
        </p:txBody>
      </p:sp>
      <p:pic>
        <p:nvPicPr>
          <p:cNvPr id="10" name="Picture 2" descr="Image result for customer lifetime value analysis">
            <a:extLst>
              <a:ext uri="{FF2B5EF4-FFF2-40B4-BE49-F238E27FC236}">
                <a16:creationId xmlns:a16="http://schemas.microsoft.com/office/drawing/2014/main" id="{70C104F7-5097-4353-90FC-766D28C7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2" y="2496568"/>
            <a:ext cx="3223145" cy="18053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EED5D-177F-4ABB-AAAD-CD42AF7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2" y="4477899"/>
            <a:ext cx="3223145" cy="9671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556CB4-FE68-4F95-9311-E6EA530D564D}"/>
              </a:ext>
            </a:extLst>
          </p:cNvPr>
          <p:cNvSpPr/>
          <p:nvPr/>
        </p:nvSpPr>
        <p:spPr>
          <a:xfrm>
            <a:off x="1895995" y="4423662"/>
            <a:ext cx="814388" cy="110467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700CC-EBE8-47E1-BEEB-BF674F45B81A}"/>
              </a:ext>
            </a:extLst>
          </p:cNvPr>
          <p:cNvSpPr txBox="1"/>
          <p:nvPr/>
        </p:nvSpPr>
        <p:spPr>
          <a:xfrm>
            <a:off x="601662" y="5621018"/>
            <a:ext cx="32182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228555"/>
            <a:r>
              <a:rPr lang="en-IN" sz="1200" dirty="0">
                <a:latin typeface="Calibri" panose="020F0502020204030204" pitchFamily="34" charset="0"/>
              </a:rPr>
              <a:t>Understanding the right segment of customers bringing value to business with minimum acquisition cost.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7E6F3-487A-47AB-B869-5AF4399DE4CF}"/>
              </a:ext>
            </a:extLst>
          </p:cNvPr>
          <p:cNvSpPr txBox="1"/>
          <p:nvPr/>
        </p:nvSpPr>
        <p:spPr>
          <a:xfrm>
            <a:off x="4335462" y="1576596"/>
            <a:ext cx="347555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228555"/>
            <a:r>
              <a:rPr lang="en-IN" sz="1200" dirty="0">
                <a:latin typeface="Calibri" panose="020F0502020204030204" pitchFamily="34" charset="0"/>
              </a:rPr>
              <a:t>Segmenting target customers and profiling them in homogeneous groups using 2</a:t>
            </a:r>
            <a:r>
              <a:rPr lang="en-IN" sz="1200" baseline="30000" dirty="0">
                <a:latin typeface="Calibri" panose="020F0502020204030204" pitchFamily="34" charset="0"/>
              </a:rPr>
              <a:t>nd</a:t>
            </a:r>
            <a:r>
              <a:rPr lang="en-IN" sz="1200" dirty="0">
                <a:latin typeface="Calibri" panose="020F0502020204030204" pitchFamily="34" charset="0"/>
              </a:rPr>
              <a:t> and 3</a:t>
            </a:r>
            <a:r>
              <a:rPr lang="en-IN" sz="1200" baseline="30000" dirty="0">
                <a:latin typeface="Calibri" panose="020F0502020204030204" pitchFamily="34" charset="0"/>
              </a:rPr>
              <a:t>rd</a:t>
            </a:r>
            <a:r>
              <a:rPr lang="en-IN" sz="1200" dirty="0">
                <a:latin typeface="Calibri" panose="020F0502020204030204" pitchFamily="34" charset="0"/>
              </a:rPr>
              <a:t> party data like product usage, demographics, behaviour etc..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D2081-B23A-43F8-9D92-B288197C6B1A}"/>
              </a:ext>
            </a:extLst>
          </p:cNvPr>
          <p:cNvGrpSpPr/>
          <p:nvPr/>
        </p:nvGrpSpPr>
        <p:grpSpPr>
          <a:xfrm>
            <a:off x="4321174" y="2308258"/>
            <a:ext cx="3646983" cy="1597857"/>
            <a:chOff x="8076671" y="4686925"/>
            <a:chExt cx="6112239" cy="319571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6751BBA-760A-4820-AC0D-09370800B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6671" y="4686925"/>
              <a:ext cx="3181879" cy="10266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768F63-3FAE-4357-A228-2CCE128844D6}"/>
                </a:ext>
              </a:extLst>
            </p:cNvPr>
            <p:cNvSpPr txBox="1"/>
            <p:nvPr/>
          </p:nvSpPr>
          <p:spPr>
            <a:xfrm>
              <a:off x="8076671" y="5847101"/>
              <a:ext cx="3181880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228555"/>
              <a:r>
                <a:rPr lang="en-IN" sz="1200" dirty="0">
                  <a:latin typeface="Calibri" panose="020F0502020204030204" pitchFamily="34" charset="0"/>
                </a:rPr>
                <a:t>Browsing Behaviour</a:t>
              </a:r>
            </a:p>
            <a:p>
              <a:pPr algn="ctr" defTabSz="228555"/>
              <a:r>
                <a:rPr lang="en-IN" sz="1200" dirty="0">
                  <a:latin typeface="Calibri" panose="020F0502020204030204" pitchFamily="34" charset="0"/>
                </a:rPr>
                <a:t>Segments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EC973-E23C-43D0-A010-106478969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01475" y="4686925"/>
              <a:ext cx="2106612" cy="2137516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2F79A0-6E67-49E4-95EF-CDC3CFFEC7A5}"/>
                </a:ext>
              </a:extLst>
            </p:cNvPr>
            <p:cNvSpPr txBox="1"/>
            <p:nvPr/>
          </p:nvSpPr>
          <p:spPr>
            <a:xfrm>
              <a:off x="12064834" y="6959308"/>
              <a:ext cx="2124076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228555"/>
              <a:r>
                <a:rPr lang="en-IN" sz="1200" dirty="0">
                  <a:latin typeface="Calibri" panose="020F0502020204030204" pitchFamily="34" charset="0"/>
                </a:rPr>
                <a:t>Demographic Segments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FE7DA4-CE4B-4BBA-97EE-AD0B9EC82345}"/>
              </a:ext>
            </a:extLst>
          </p:cNvPr>
          <p:cNvSpPr txBox="1"/>
          <p:nvPr/>
        </p:nvSpPr>
        <p:spPr>
          <a:xfrm>
            <a:off x="8263016" y="1577702"/>
            <a:ext cx="347555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228555"/>
            <a:r>
              <a:rPr lang="en-IN" sz="1200" dirty="0">
                <a:latin typeface="Calibri" panose="020F0502020204030204" pitchFamily="34" charset="0"/>
              </a:rPr>
              <a:t>Extrapolating identified persona information for targeted segment and  mapping them with universal cookie base through look-alike models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0C0BA3-EF66-4A20-BE9E-C004DEB1E9F6}"/>
              </a:ext>
            </a:extLst>
          </p:cNvPr>
          <p:cNvSpPr/>
          <p:nvPr/>
        </p:nvSpPr>
        <p:spPr>
          <a:xfrm>
            <a:off x="6995655" y="4634470"/>
            <a:ext cx="738708" cy="653967"/>
          </a:xfrm>
          <a:prstGeom prst="ellipse">
            <a:avLst/>
          </a:prstGeom>
          <a:noFill/>
          <a:ln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CFC522-2BC5-4F11-9A11-7B8F1F7B89A9}"/>
              </a:ext>
            </a:extLst>
          </p:cNvPr>
          <p:cNvSpPr/>
          <p:nvPr/>
        </p:nvSpPr>
        <p:spPr>
          <a:xfrm>
            <a:off x="6781093" y="5301903"/>
            <a:ext cx="1403264" cy="14821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Smart Phone Users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Urban Consumers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Credit Card Users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Brand Centric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International Traveller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Fleet Taxi Users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Jewellery Buyers</a:t>
            </a:r>
          </a:p>
          <a:p>
            <a:endParaRPr lang="en-IN" sz="9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61637-DC52-4C28-87DE-5C9CD063021C}"/>
              </a:ext>
            </a:extLst>
          </p:cNvPr>
          <p:cNvSpPr/>
          <p:nvPr/>
        </p:nvSpPr>
        <p:spPr>
          <a:xfrm>
            <a:off x="5388421" y="5306228"/>
            <a:ext cx="1336996" cy="14821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Food Lovers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Movie Goers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Youth Base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Rural Consumers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M Wallet users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Tech Enthusiast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White Collar Employ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D8F392-02E4-4FC2-881D-1531102B9828}"/>
              </a:ext>
            </a:extLst>
          </p:cNvPr>
          <p:cNvSpPr/>
          <p:nvPr/>
        </p:nvSpPr>
        <p:spPr>
          <a:xfrm>
            <a:off x="3913970" y="5306228"/>
            <a:ext cx="1421415" cy="14821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Deal Hunters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Public Transport Users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 Price sensitive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 Holds Loyalty cards</a:t>
            </a:r>
          </a:p>
          <a:p>
            <a:r>
              <a:rPr lang="en-IN" sz="800" b="1" dirty="0">
                <a:solidFill>
                  <a:schemeClr val="tx1"/>
                </a:solidFill>
                <a:latin typeface="Calibri" panose="020F0502020204030204" pitchFamily="34" charset="0"/>
              </a:rPr>
              <a:t>-&gt;  Prefer offline Store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F59E7C-60AA-4C88-88EA-95286A6691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845" r="5921"/>
          <a:stretch/>
        </p:blipFill>
        <p:spPr>
          <a:xfrm>
            <a:off x="4341293" y="4580631"/>
            <a:ext cx="622348" cy="6981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DE3625-3516-481E-92CC-CC1FE9120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6080" y="4673993"/>
            <a:ext cx="759848" cy="63051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473921F-24B2-4BE9-BC46-218DD8BB3D9F}"/>
              </a:ext>
            </a:extLst>
          </p:cNvPr>
          <p:cNvGrpSpPr/>
          <p:nvPr/>
        </p:nvGrpSpPr>
        <p:grpSpPr>
          <a:xfrm>
            <a:off x="8317641" y="2353180"/>
            <a:ext cx="3239653" cy="3834427"/>
            <a:chOff x="15935034" y="4642144"/>
            <a:chExt cx="6390938" cy="772293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4709306-49C8-40E8-A2D2-2C3D18A75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1151"/>
            <a:stretch/>
          </p:blipFill>
          <p:spPr>
            <a:xfrm>
              <a:off x="15935034" y="4642144"/>
              <a:ext cx="5430470" cy="542134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C14AAB8-BA1B-4286-9A12-ACFED6FE0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237983" y="10153054"/>
              <a:ext cx="2087989" cy="221202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6BFEB40-4164-464A-B4A4-F3A78E6D1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523274" y="10598747"/>
              <a:ext cx="3138623" cy="1061940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DF13C-D93A-4AB8-95B7-BB93291469EA}"/>
              </a:ext>
            </a:extLst>
          </p:cNvPr>
          <p:cNvSpPr/>
          <p:nvPr/>
        </p:nvSpPr>
        <p:spPr>
          <a:xfrm>
            <a:off x="8263016" y="2308258"/>
            <a:ext cx="3489844" cy="39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DF247-87B2-481A-801A-D698312C5BD7}"/>
              </a:ext>
            </a:extLst>
          </p:cNvPr>
          <p:cNvCxnSpPr/>
          <p:nvPr/>
        </p:nvCxnSpPr>
        <p:spPr>
          <a:xfrm>
            <a:off x="7800599" y="4828103"/>
            <a:ext cx="432000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00D229-1286-4B0F-AA63-B57F82DB709F}"/>
              </a:ext>
            </a:extLst>
          </p:cNvPr>
          <p:cNvCxnSpPr>
            <a:cxnSpLocks/>
          </p:cNvCxnSpPr>
          <p:nvPr/>
        </p:nvCxnSpPr>
        <p:spPr>
          <a:xfrm flipH="1">
            <a:off x="4605833" y="4271298"/>
            <a:ext cx="222721" cy="334234"/>
          </a:xfrm>
          <a:prstGeom prst="straightConnector1">
            <a:avLst/>
          </a:prstGeom>
          <a:ln w="825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A1020-B531-4D0A-80E6-414D98A75CCA}"/>
              </a:ext>
            </a:extLst>
          </p:cNvPr>
          <p:cNvCxnSpPr>
            <a:cxnSpLocks/>
          </p:cNvCxnSpPr>
          <p:nvPr/>
        </p:nvCxnSpPr>
        <p:spPr>
          <a:xfrm>
            <a:off x="5842516" y="4336172"/>
            <a:ext cx="0" cy="362125"/>
          </a:xfrm>
          <a:prstGeom prst="straightConnector1">
            <a:avLst/>
          </a:prstGeom>
          <a:ln w="8255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5D194F-ACDB-4B2F-8352-911213716FA3}"/>
              </a:ext>
            </a:extLst>
          </p:cNvPr>
          <p:cNvCxnSpPr>
            <a:cxnSpLocks/>
          </p:cNvCxnSpPr>
          <p:nvPr/>
        </p:nvCxnSpPr>
        <p:spPr>
          <a:xfrm>
            <a:off x="6609683" y="4350752"/>
            <a:ext cx="355555" cy="296680"/>
          </a:xfrm>
          <a:prstGeom prst="straightConnector1">
            <a:avLst/>
          </a:prstGeom>
          <a:ln w="825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C28846-0BBB-469C-9789-E65BFF9B69CA}"/>
              </a:ext>
            </a:extLst>
          </p:cNvPr>
          <p:cNvSpPr/>
          <p:nvPr/>
        </p:nvSpPr>
        <p:spPr>
          <a:xfrm>
            <a:off x="5388421" y="5304293"/>
            <a:ext cx="1336996" cy="14821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Food Lovers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Movie Goers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Youth Base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Rural Consumers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M Wallet users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Tech Enthusiast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White Collar Employ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48F7C51-00FF-437C-9DFC-752B8BB682FD}"/>
              </a:ext>
            </a:extLst>
          </p:cNvPr>
          <p:cNvSpPr/>
          <p:nvPr/>
        </p:nvSpPr>
        <p:spPr>
          <a:xfrm>
            <a:off x="3913970" y="5304293"/>
            <a:ext cx="1421415" cy="14821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Deal Hunters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Public Transport Users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 Price sensitive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 Holds Loyalty cards</a:t>
            </a:r>
          </a:p>
          <a:p>
            <a:r>
              <a:rPr lang="en-IN" sz="900" b="1" dirty="0">
                <a:solidFill>
                  <a:schemeClr val="bg1"/>
                </a:solidFill>
                <a:latin typeface="Calibri" panose="020F0502020204030204" pitchFamily="34" charset="0"/>
              </a:rPr>
              <a:t>-&gt;  Prefer offline Store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2BFB5B2-E249-406E-BB19-AC1C42B374B2}"/>
              </a:ext>
            </a:extLst>
          </p:cNvPr>
          <p:cNvSpPr txBox="1">
            <a:spLocks/>
          </p:cNvSpPr>
          <p:nvPr/>
        </p:nvSpPr>
        <p:spPr>
          <a:xfrm>
            <a:off x="164592" y="22860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Acquiring customers with future potential through DMP</a:t>
            </a:r>
          </a:p>
        </p:txBody>
      </p:sp>
    </p:spTree>
    <p:extLst>
      <p:ext uri="{BB962C8B-B14F-4D97-AF65-F5344CB8AC3E}">
        <p14:creationId xmlns:p14="http://schemas.microsoft.com/office/powerpoint/2010/main" val="39482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1930D32-996A-4D4F-B6CE-4A108ED28BA4}"/>
              </a:ext>
            </a:extLst>
          </p:cNvPr>
          <p:cNvSpPr txBox="1"/>
          <p:nvPr/>
        </p:nvSpPr>
        <p:spPr>
          <a:xfrm>
            <a:off x="647377" y="893931"/>
            <a:ext cx="11025809" cy="1569660"/>
          </a:xfrm>
          <a:prstGeom prst="rect">
            <a:avLst/>
          </a:prstGeom>
          <a:noFill/>
          <a:ln>
            <a:solidFill>
              <a:srgbClr val="1EA1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Customer Identification, prioritization and Engagement are the key factors to increase Customer Experience and increasing the Customer Life-Time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the age of e-commerce where e-retailers record every touch point of their customers and leverage that for personalized customer experience, stores lack behind in that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With the advent of new technologies in hardware and software both, stores stand a chance to get a competitive advantage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A6A47D-222F-494E-9343-6B86EA15B624}"/>
              </a:ext>
            </a:extLst>
          </p:cNvPr>
          <p:cNvSpPr txBox="1"/>
          <p:nvPr/>
        </p:nvSpPr>
        <p:spPr>
          <a:xfrm>
            <a:off x="707011" y="693419"/>
            <a:ext cx="2504662" cy="369332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05F09-7466-4516-88D2-563BB7DA1683}"/>
              </a:ext>
            </a:extLst>
          </p:cNvPr>
          <p:cNvSpPr txBox="1"/>
          <p:nvPr/>
        </p:nvSpPr>
        <p:spPr>
          <a:xfrm>
            <a:off x="647377" y="2737739"/>
            <a:ext cx="11025809" cy="1569660"/>
          </a:xfrm>
          <a:prstGeom prst="rect">
            <a:avLst/>
          </a:prstGeom>
          <a:noFill/>
          <a:ln>
            <a:solidFill>
              <a:srgbClr val="1EA1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Analyze past purchasing behavior (in the store) and other activities outside the store ( Digital Presence) for identification and prioritization of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Map the customer journey in the store for better customer service, marketing activities and operational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Analyze customer behavior within store by sentiment analysis, feedback etc. for improvement in conversion rates through better customer service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3ECF0-3121-4888-AD40-105628E83A33}"/>
              </a:ext>
            </a:extLst>
          </p:cNvPr>
          <p:cNvSpPr txBox="1"/>
          <p:nvPr/>
        </p:nvSpPr>
        <p:spPr>
          <a:xfrm>
            <a:off x="707011" y="2537227"/>
            <a:ext cx="2504662" cy="369332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FFC03-3D70-4A3B-9C4E-EBCA6AA8860B}"/>
              </a:ext>
            </a:extLst>
          </p:cNvPr>
          <p:cNvSpPr txBox="1"/>
          <p:nvPr/>
        </p:nvSpPr>
        <p:spPr>
          <a:xfrm>
            <a:off x="647376" y="4743966"/>
            <a:ext cx="11025809" cy="1815882"/>
          </a:xfrm>
          <a:prstGeom prst="rect">
            <a:avLst/>
          </a:prstGeom>
          <a:noFill/>
          <a:ln>
            <a:solidFill>
              <a:srgbClr val="1EA1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563AFC-0685-4954-84BD-F412DA91EAD3}"/>
              </a:ext>
            </a:extLst>
          </p:cNvPr>
          <p:cNvSpPr txBox="1"/>
          <p:nvPr/>
        </p:nvSpPr>
        <p:spPr>
          <a:xfrm>
            <a:off x="707011" y="4429226"/>
            <a:ext cx="2504662" cy="369332"/>
          </a:xfrm>
          <a:prstGeom prst="rect">
            <a:avLst/>
          </a:prstGeom>
          <a:solidFill>
            <a:srgbClr val="1EA18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CDA6EE-3675-4116-B484-86B608DCB2D3}"/>
              </a:ext>
            </a:extLst>
          </p:cNvPr>
          <p:cNvSpPr/>
          <p:nvPr/>
        </p:nvSpPr>
        <p:spPr>
          <a:xfrm>
            <a:off x="1070985" y="4837023"/>
            <a:ext cx="1803042" cy="3625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A42973-BF26-4EE3-8960-19A8B1FC043F}"/>
              </a:ext>
            </a:extLst>
          </p:cNvPr>
          <p:cNvSpPr/>
          <p:nvPr/>
        </p:nvSpPr>
        <p:spPr>
          <a:xfrm>
            <a:off x="3528701" y="4837022"/>
            <a:ext cx="1803042" cy="3625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F69F62-5AFB-469C-8D60-46D0181A2CA9}"/>
              </a:ext>
            </a:extLst>
          </p:cNvPr>
          <p:cNvSpPr/>
          <p:nvPr/>
        </p:nvSpPr>
        <p:spPr>
          <a:xfrm>
            <a:off x="6028768" y="4837022"/>
            <a:ext cx="1803042" cy="3625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 Stack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B30605-E2D3-46D1-A38F-DB397542EB83}"/>
              </a:ext>
            </a:extLst>
          </p:cNvPr>
          <p:cNvSpPr/>
          <p:nvPr/>
        </p:nvSpPr>
        <p:spPr>
          <a:xfrm>
            <a:off x="8612639" y="4837023"/>
            <a:ext cx="2371896" cy="3625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Intelligence</a:t>
            </a:r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C7AE14B1-ECC6-4D9D-9BF4-25D7821B33C9}"/>
              </a:ext>
            </a:extLst>
          </p:cNvPr>
          <p:cNvSpPr/>
          <p:nvPr/>
        </p:nvSpPr>
        <p:spPr>
          <a:xfrm>
            <a:off x="2995302" y="4859958"/>
            <a:ext cx="412124" cy="294803"/>
          </a:xfrm>
          <a:prstGeom prst="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12">
            <a:extLst>
              <a:ext uri="{FF2B5EF4-FFF2-40B4-BE49-F238E27FC236}">
                <a16:creationId xmlns:a16="http://schemas.microsoft.com/office/drawing/2014/main" id="{1347A21F-17AD-41D3-A9E2-D2E7ADEB1AD5}"/>
              </a:ext>
            </a:extLst>
          </p:cNvPr>
          <p:cNvSpPr/>
          <p:nvPr/>
        </p:nvSpPr>
        <p:spPr>
          <a:xfrm>
            <a:off x="3120807" y="5301812"/>
            <a:ext cx="1693103" cy="294803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13">
            <a:extLst>
              <a:ext uri="{FF2B5EF4-FFF2-40B4-BE49-F238E27FC236}">
                <a16:creationId xmlns:a16="http://schemas.microsoft.com/office/drawing/2014/main" id="{0FF7857B-DCDC-4A29-8D2A-5C53BCF1408C}"/>
              </a:ext>
            </a:extLst>
          </p:cNvPr>
          <p:cNvSpPr/>
          <p:nvPr/>
        </p:nvSpPr>
        <p:spPr>
          <a:xfrm>
            <a:off x="7966547" y="4859957"/>
            <a:ext cx="519449" cy="2948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052539-659E-4E4B-BD23-55819D4A9A5A}"/>
              </a:ext>
            </a:extLst>
          </p:cNvPr>
          <p:cNvSpPr/>
          <p:nvPr/>
        </p:nvSpPr>
        <p:spPr>
          <a:xfrm>
            <a:off x="1070985" y="5297132"/>
            <a:ext cx="1803042" cy="3327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F03E42-969C-4864-8FBF-7B06926E5395}"/>
              </a:ext>
            </a:extLst>
          </p:cNvPr>
          <p:cNvSpPr/>
          <p:nvPr/>
        </p:nvSpPr>
        <p:spPr>
          <a:xfrm>
            <a:off x="5127247" y="5297131"/>
            <a:ext cx="1803042" cy="3398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Analytics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272F11-5A93-4851-91BA-A5F3CD5F17ED}"/>
              </a:ext>
            </a:extLst>
          </p:cNvPr>
          <p:cNvSpPr/>
          <p:nvPr/>
        </p:nvSpPr>
        <p:spPr>
          <a:xfrm>
            <a:off x="8897066" y="5297131"/>
            <a:ext cx="1803042" cy="3398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Impact</a:t>
            </a:r>
          </a:p>
        </p:txBody>
      </p:sp>
      <p:sp>
        <p:nvSpPr>
          <p:cNvPr id="46" name="Right Arrow 12">
            <a:extLst>
              <a:ext uri="{FF2B5EF4-FFF2-40B4-BE49-F238E27FC236}">
                <a16:creationId xmlns:a16="http://schemas.microsoft.com/office/drawing/2014/main" id="{EBC53F77-CE1A-43CE-A883-8B9B809710AA}"/>
              </a:ext>
            </a:extLst>
          </p:cNvPr>
          <p:cNvSpPr/>
          <p:nvPr/>
        </p:nvSpPr>
        <p:spPr>
          <a:xfrm>
            <a:off x="7077436" y="5317637"/>
            <a:ext cx="1693103" cy="294803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04358F-C2C0-447C-8664-7925CAC888CD}"/>
              </a:ext>
            </a:extLst>
          </p:cNvPr>
          <p:cNvSpPr txBox="1"/>
          <p:nvPr/>
        </p:nvSpPr>
        <p:spPr>
          <a:xfrm>
            <a:off x="5045379" y="5692019"/>
            <a:ext cx="203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Recommendation</a:t>
            </a:r>
          </a:p>
          <a:p>
            <a:r>
              <a:rPr lang="en-US" sz="1200" dirty="0"/>
              <a:t>Video Analytics</a:t>
            </a:r>
          </a:p>
          <a:p>
            <a:r>
              <a:rPr lang="en-US" sz="1200" dirty="0"/>
              <a:t>Wi-Fi Data Analytics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F2E3B4-946B-4580-A1EE-CB4206503D1A}"/>
              </a:ext>
            </a:extLst>
          </p:cNvPr>
          <p:cNvSpPr txBox="1"/>
          <p:nvPr/>
        </p:nvSpPr>
        <p:spPr>
          <a:xfrm>
            <a:off x="989117" y="5692019"/>
            <a:ext cx="376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Level Attributes: Transactions, Store Attributes</a:t>
            </a:r>
          </a:p>
          <a:p>
            <a:r>
              <a:rPr lang="en-US" sz="1200" dirty="0"/>
              <a:t>Us of sensors, cameras for touchpoint capturing</a:t>
            </a:r>
          </a:p>
          <a:p>
            <a:r>
              <a:rPr lang="en-US" sz="1200" dirty="0"/>
              <a:t>Store Kiosk 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769E44-44B5-4A27-89AF-5ECB34B03FB1}"/>
              </a:ext>
            </a:extLst>
          </p:cNvPr>
          <p:cNvSpPr txBox="1"/>
          <p:nvPr/>
        </p:nvSpPr>
        <p:spPr>
          <a:xfrm>
            <a:off x="8897066" y="5692019"/>
            <a:ext cx="237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Increased Sales</a:t>
            </a:r>
          </a:p>
          <a:p>
            <a:r>
              <a:rPr lang="en-US" sz="1200" dirty="0"/>
              <a:t>Increased Customer Experience</a:t>
            </a:r>
          </a:p>
          <a:p>
            <a:r>
              <a:rPr lang="en-US" sz="1200" dirty="0"/>
              <a:t>Better Marketing Effectiveness</a:t>
            </a:r>
          </a:p>
          <a:p>
            <a:r>
              <a:rPr lang="en-US" sz="1200" dirty="0"/>
              <a:t>Better Operational Efficiency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71601745-9C64-4DFD-8BDC-9C2F4D0CF37D}"/>
              </a:ext>
            </a:extLst>
          </p:cNvPr>
          <p:cNvSpPr txBox="1">
            <a:spLocks/>
          </p:cNvSpPr>
          <p:nvPr/>
        </p:nvSpPr>
        <p:spPr>
          <a:xfrm>
            <a:off x="164592" y="22860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Arvind Brands: Digital Assistant</a:t>
            </a:r>
          </a:p>
        </p:txBody>
      </p:sp>
    </p:spTree>
    <p:extLst>
      <p:ext uri="{BB962C8B-B14F-4D97-AF65-F5344CB8AC3E}">
        <p14:creationId xmlns:p14="http://schemas.microsoft.com/office/powerpoint/2010/main" val="4060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71601745-9C64-4DFD-8BDC-9C2F4D0CF37D}"/>
              </a:ext>
            </a:extLst>
          </p:cNvPr>
          <p:cNvSpPr txBox="1">
            <a:spLocks/>
          </p:cNvSpPr>
          <p:nvPr/>
        </p:nvSpPr>
        <p:spPr>
          <a:xfrm>
            <a:off x="164592" y="22860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Hackathon Solution Offering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1F7C1-7D68-4BAE-995C-34D1719F8B0C}"/>
              </a:ext>
            </a:extLst>
          </p:cNvPr>
          <p:cNvSpPr/>
          <p:nvPr/>
        </p:nvSpPr>
        <p:spPr>
          <a:xfrm>
            <a:off x="1707107" y="1222775"/>
            <a:ext cx="30286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 Recommendation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ECDCCF-A007-4EA9-BB31-7435E36481CB}"/>
              </a:ext>
            </a:extLst>
          </p:cNvPr>
          <p:cNvSpPr/>
          <p:nvPr/>
        </p:nvSpPr>
        <p:spPr>
          <a:xfrm>
            <a:off x="5244153" y="1222775"/>
            <a:ext cx="30286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In-Store Customer Visit Analysis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2027CC-11CF-4F3B-9C9E-59AE68F504DE}"/>
              </a:ext>
            </a:extLst>
          </p:cNvPr>
          <p:cNvSpPr/>
          <p:nvPr/>
        </p:nvSpPr>
        <p:spPr>
          <a:xfrm>
            <a:off x="164592" y="1222775"/>
            <a:ext cx="1323014" cy="457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FF00"/>
                </a:solidFill>
                <a:latin typeface="Segoe UI Light" panose="020B0502040204020203" pitchFamily="34" charset="0"/>
              </a:rPr>
              <a:t>What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750708-7E97-4104-B327-8F3B2B98CBD0}"/>
              </a:ext>
            </a:extLst>
          </p:cNvPr>
          <p:cNvSpPr/>
          <p:nvPr/>
        </p:nvSpPr>
        <p:spPr>
          <a:xfrm>
            <a:off x="164592" y="2441296"/>
            <a:ext cx="1323014" cy="4293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FF00"/>
                </a:solidFill>
                <a:latin typeface="Segoe UI Light" panose="020B0502040204020203" pitchFamily="34" charset="0"/>
              </a:rPr>
              <a:t>Why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C43E2E1-F08D-4447-A9F7-435C1096D2D3}"/>
              </a:ext>
            </a:extLst>
          </p:cNvPr>
          <p:cNvSpPr/>
          <p:nvPr/>
        </p:nvSpPr>
        <p:spPr>
          <a:xfrm>
            <a:off x="164592" y="3649055"/>
            <a:ext cx="1323014" cy="4293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FF00"/>
                </a:solidFill>
                <a:latin typeface="Segoe UI Light" panose="020B0502040204020203" pitchFamily="34" charset="0"/>
              </a:rPr>
              <a:t>For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B4F37B-D4FB-4CCC-913B-0012924AD592}"/>
              </a:ext>
            </a:extLst>
          </p:cNvPr>
          <p:cNvSpPr/>
          <p:nvPr/>
        </p:nvSpPr>
        <p:spPr>
          <a:xfrm>
            <a:off x="1707107" y="3621203"/>
            <a:ext cx="30286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 Planning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A816B3-B2B4-43B0-A0F2-5A231DE1717E}"/>
              </a:ext>
            </a:extLst>
          </p:cNvPr>
          <p:cNvSpPr/>
          <p:nvPr/>
        </p:nvSpPr>
        <p:spPr>
          <a:xfrm>
            <a:off x="1707107" y="4209166"/>
            <a:ext cx="30286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Marketing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D30AB2-E557-4276-A2FC-2786219BFB1D}"/>
              </a:ext>
            </a:extLst>
          </p:cNvPr>
          <p:cNvSpPr/>
          <p:nvPr/>
        </p:nvSpPr>
        <p:spPr>
          <a:xfrm>
            <a:off x="5244153" y="3621203"/>
            <a:ext cx="30286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 Planning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660D6-5C79-4765-B198-D1A30F533009}"/>
              </a:ext>
            </a:extLst>
          </p:cNvPr>
          <p:cNvSpPr/>
          <p:nvPr/>
        </p:nvSpPr>
        <p:spPr>
          <a:xfrm>
            <a:off x="5244153" y="4209166"/>
            <a:ext cx="30286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 Execution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592E85-8ACB-4B43-874A-658ACC262E03}"/>
              </a:ext>
            </a:extLst>
          </p:cNvPr>
          <p:cNvSpPr/>
          <p:nvPr/>
        </p:nvSpPr>
        <p:spPr>
          <a:xfrm>
            <a:off x="5244153" y="4797129"/>
            <a:ext cx="30286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Marketing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9A9675-8B5E-4CC0-807C-5D3A76451EAA}"/>
              </a:ext>
            </a:extLst>
          </p:cNvPr>
          <p:cNvSpPr txBox="1"/>
          <p:nvPr/>
        </p:nvSpPr>
        <p:spPr>
          <a:xfrm>
            <a:off x="1707107" y="2415195"/>
            <a:ext cx="302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Personalized Customer Experience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Personalized Sales Recommendation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Targeted Sales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4C0938-3A51-43B8-819A-D1B919D75AF1}"/>
              </a:ext>
            </a:extLst>
          </p:cNvPr>
          <p:cNvSpPr txBox="1"/>
          <p:nvPr/>
        </p:nvSpPr>
        <p:spPr>
          <a:xfrm>
            <a:off x="5244153" y="2425148"/>
            <a:ext cx="237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In-Store Footfall</a:t>
            </a:r>
          </a:p>
          <a:p>
            <a:r>
              <a:rPr lang="en-US" sz="1200" dirty="0">
                <a:solidFill>
                  <a:srgbClr val="00B050"/>
                </a:solidFill>
              </a:rPr>
              <a:t>Sales Conversion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Heat Map</a:t>
            </a:r>
          </a:p>
          <a:p>
            <a:r>
              <a:rPr lang="en-US" sz="1200" dirty="0">
                <a:solidFill>
                  <a:srgbClr val="00B050"/>
                </a:solidFill>
              </a:rPr>
              <a:t>Customer Tracking Dwell Time</a:t>
            </a:r>
          </a:p>
        </p:txBody>
      </p:sp>
    </p:spTree>
    <p:extLst>
      <p:ext uri="{BB962C8B-B14F-4D97-AF65-F5344CB8AC3E}">
        <p14:creationId xmlns:p14="http://schemas.microsoft.com/office/powerpoint/2010/main" val="59980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6DBB-3035-4589-8744-C3816918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161"/>
            <a:ext cx="10515600" cy="2775534"/>
          </a:xfrm>
        </p:spPr>
        <p:txBody>
          <a:bodyPr>
            <a:normAutofit/>
          </a:bodyPr>
          <a:lstStyle/>
          <a:p>
            <a:r>
              <a:rPr lang="en-US" b="1" dirty="0"/>
              <a:t>Sales Recommendation:</a:t>
            </a:r>
            <a:br>
              <a:rPr lang="en-US" b="1" dirty="0"/>
            </a:br>
            <a:r>
              <a:rPr lang="en-US" sz="4000" b="1" dirty="0"/>
              <a:t>Customer level personalized recommendation for the sales representative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2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ADEA5-3021-4AF3-B5A0-62259C1C831A}"/>
              </a:ext>
            </a:extLst>
          </p:cNvPr>
          <p:cNvSpPr txBox="1"/>
          <p:nvPr/>
        </p:nvSpPr>
        <p:spPr>
          <a:xfrm>
            <a:off x="497586" y="3281362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Customer Kiosk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DD05E-2BAA-4714-852D-93CCDA91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5" y="924575"/>
            <a:ext cx="2149795" cy="2255623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FCCEDEF4-3C2A-4D5E-ADEC-2B76FF5992C2}"/>
              </a:ext>
            </a:extLst>
          </p:cNvPr>
          <p:cNvSpPr/>
          <p:nvPr/>
        </p:nvSpPr>
        <p:spPr>
          <a:xfrm>
            <a:off x="1162684" y="4718380"/>
            <a:ext cx="9118243" cy="6036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 intelligent sales conversations, by recommending personalized products delivered </a:t>
            </a:r>
            <a:r>
              <a:rPr lang="en-US">
                <a:solidFill>
                  <a:schemeClr val="tx1"/>
                </a:solidFill>
              </a:rPr>
              <a:t>to  sales </a:t>
            </a:r>
            <a:r>
              <a:rPr lang="en-US" dirty="0">
                <a:solidFill>
                  <a:schemeClr val="tx1"/>
                </a:solidFill>
              </a:rPr>
              <a:t>people on their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C9BD-8675-4CBC-AA7A-63F84DFF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8" y="5600004"/>
            <a:ext cx="1142526" cy="754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86742-6925-48D5-B1AD-5E5ED173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27" y="5468686"/>
            <a:ext cx="1694511" cy="1016707"/>
          </a:xfrm>
          <a:prstGeom prst="rect">
            <a:avLst/>
          </a:prstGeom>
        </p:spPr>
      </p:pic>
      <p:sp>
        <p:nvSpPr>
          <p:cNvPr id="9" name="Right Arrow 27">
            <a:extLst>
              <a:ext uri="{FF2B5EF4-FFF2-40B4-BE49-F238E27FC236}">
                <a16:creationId xmlns:a16="http://schemas.microsoft.com/office/drawing/2014/main" id="{D9402DEC-95B6-4EF6-99CC-1420F93749B2}"/>
              </a:ext>
            </a:extLst>
          </p:cNvPr>
          <p:cNvSpPr/>
          <p:nvPr/>
        </p:nvSpPr>
        <p:spPr>
          <a:xfrm>
            <a:off x="3775257" y="5873791"/>
            <a:ext cx="1036755" cy="20649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C1DD22-7133-4D89-9172-25C90B60F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037" y="5374064"/>
            <a:ext cx="1479220" cy="1205950"/>
          </a:xfrm>
          <a:prstGeom prst="rect">
            <a:avLst/>
          </a:prstGeom>
        </p:spPr>
      </p:pic>
      <p:sp>
        <p:nvSpPr>
          <p:cNvPr id="11" name="Right Arrow 29">
            <a:extLst>
              <a:ext uri="{FF2B5EF4-FFF2-40B4-BE49-F238E27FC236}">
                <a16:creationId xmlns:a16="http://schemas.microsoft.com/office/drawing/2014/main" id="{04C16629-146A-45C3-8960-B79D3AEF2236}"/>
              </a:ext>
            </a:extLst>
          </p:cNvPr>
          <p:cNvSpPr/>
          <p:nvPr/>
        </p:nvSpPr>
        <p:spPr>
          <a:xfrm>
            <a:off x="6895940" y="5873791"/>
            <a:ext cx="1036755" cy="20649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30">
            <a:extLst>
              <a:ext uri="{FF2B5EF4-FFF2-40B4-BE49-F238E27FC236}">
                <a16:creationId xmlns:a16="http://schemas.microsoft.com/office/drawing/2014/main" id="{61507570-92E7-434D-9ECD-1E81ED960E8A}"/>
              </a:ext>
            </a:extLst>
          </p:cNvPr>
          <p:cNvSpPr/>
          <p:nvPr/>
        </p:nvSpPr>
        <p:spPr>
          <a:xfrm>
            <a:off x="9217366" y="5600003"/>
            <a:ext cx="172790" cy="754067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6B7651-8945-47D0-8E7F-B457D239FC78}"/>
              </a:ext>
            </a:extLst>
          </p:cNvPr>
          <p:cNvGrpSpPr/>
          <p:nvPr/>
        </p:nvGrpSpPr>
        <p:grpSpPr>
          <a:xfrm>
            <a:off x="2506576" y="939268"/>
            <a:ext cx="6470950" cy="2602954"/>
            <a:chOff x="2403227" y="826046"/>
            <a:chExt cx="7661518" cy="2636293"/>
          </a:xfrm>
        </p:grpSpPr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FCF0CDA6-8C98-4917-910D-31E9EBE7DE84}"/>
                </a:ext>
              </a:extLst>
            </p:cNvPr>
            <p:cNvSpPr/>
            <p:nvPr/>
          </p:nvSpPr>
          <p:spPr>
            <a:xfrm>
              <a:off x="2403227" y="826046"/>
              <a:ext cx="1444752" cy="263629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Data Transform </a:t>
              </a:r>
              <a:r>
                <a:rPr lang="en-US" sz="1100" dirty="0">
                  <a:solidFill>
                    <a:schemeClr val="tx1"/>
                  </a:solidFill>
                </a:rPr>
                <a:t>layer to move raw data to the data model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E879CED1-6287-42F1-A0EB-649EE3928C31}"/>
                </a:ext>
              </a:extLst>
            </p:cNvPr>
            <p:cNvSpPr/>
            <p:nvPr/>
          </p:nvSpPr>
          <p:spPr>
            <a:xfrm>
              <a:off x="3922929" y="826046"/>
              <a:ext cx="1447800" cy="263629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Recommendation Data Model 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built on a distributed, scalable </a:t>
              </a:r>
              <a:r>
                <a:rPr lang="en-US" sz="1050" dirty="0" err="1">
                  <a:solidFill>
                    <a:schemeClr val="tx1"/>
                  </a:solidFill>
                </a:rPr>
                <a:t>NoSQL</a:t>
              </a:r>
              <a:r>
                <a:rPr lang="en-US" sz="1050" dirty="0">
                  <a:solidFill>
                    <a:schemeClr val="tx1"/>
                  </a:solidFill>
                </a:rPr>
                <a:t> database</a:t>
              </a:r>
            </a:p>
          </p:txBody>
        </p:sp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8BED94BC-D757-46B3-BEA3-7B707077C4CA}"/>
                </a:ext>
              </a:extLst>
            </p:cNvPr>
            <p:cNvSpPr/>
            <p:nvPr/>
          </p:nvSpPr>
          <p:spPr>
            <a:xfrm>
              <a:off x="5472611" y="826046"/>
              <a:ext cx="1447800" cy="263629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Recommendation Algorithm </a:t>
              </a:r>
              <a:r>
                <a:rPr lang="en-US" sz="1100" dirty="0">
                  <a:solidFill>
                    <a:schemeClr val="tx1"/>
                  </a:solidFill>
                </a:rPr>
                <a:t>pipeline using Hadoop &amp; Spark Clusters</a:t>
              </a:r>
            </a:p>
          </p:txBody>
        </p:sp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3EDD0C77-F086-463B-9F91-8CD0AB70F998}"/>
                </a:ext>
              </a:extLst>
            </p:cNvPr>
            <p:cNvSpPr/>
            <p:nvPr/>
          </p:nvSpPr>
          <p:spPr>
            <a:xfrm>
              <a:off x="7052273" y="826046"/>
              <a:ext cx="1447800" cy="263629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Model Scoring </a:t>
              </a:r>
              <a:r>
                <a:rPr lang="en-US" sz="1100" dirty="0">
                  <a:solidFill>
                    <a:schemeClr val="tx1"/>
                  </a:solidFill>
                </a:rPr>
                <a:t>engine using a delivery mechanism to score varied types of models</a:t>
              </a:r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7542A11C-11F9-4FD2-80CC-400FE09C8D8E}"/>
                </a:ext>
              </a:extLst>
            </p:cNvPr>
            <p:cNvSpPr/>
            <p:nvPr/>
          </p:nvSpPr>
          <p:spPr>
            <a:xfrm>
              <a:off x="8616945" y="826046"/>
              <a:ext cx="1447800" cy="263629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Business Rule Engine </a:t>
              </a:r>
              <a:r>
                <a:rPr lang="en-US" sz="1100" dirty="0">
                  <a:solidFill>
                    <a:schemeClr val="tx1"/>
                  </a:solidFill>
                </a:rPr>
                <a:t>to define how business controls recommendations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BECB57C-207C-486C-9EA7-5A6FF9684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0548" y="2632540"/>
              <a:ext cx="1032322" cy="6193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F4033B-CB97-4C1D-BEF1-D9432D9B5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0894" y="913488"/>
              <a:ext cx="784126" cy="7841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515855A-3DBB-41F4-AE6C-F8812C97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99941" y="901428"/>
              <a:ext cx="765076" cy="78930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</p:pic>
        <p:pic>
          <p:nvPicPr>
            <p:cNvPr id="21" name="Picture 12" descr="https://encrypted-tbn3.gstatic.com/images?q=tbn:ANd9GcQRI67X7o0HnwkRgdQAIemB1I7H6LW0S5_LHmhuZLfrxBDbbUfezA">
              <a:extLst>
                <a:ext uri="{FF2B5EF4-FFF2-40B4-BE49-F238E27FC236}">
                  <a16:creationId xmlns:a16="http://schemas.microsoft.com/office/drawing/2014/main" id="{6318BD34-6549-46E7-9582-DD5285C1A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061" y="901030"/>
              <a:ext cx="676876" cy="6951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xtLst/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AF206F30-CFDA-4D78-9422-20E940680DE9}"/>
              </a:ext>
            </a:extLst>
          </p:cNvPr>
          <p:cNvSpPr txBox="1">
            <a:spLocks/>
          </p:cNvSpPr>
          <p:nvPr/>
        </p:nvSpPr>
        <p:spPr>
          <a:xfrm>
            <a:off x="316992" y="38100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Sales Recommendation Pipeline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EC7C50-72B3-4788-86E2-8BA9875480D5}"/>
              </a:ext>
            </a:extLst>
          </p:cNvPr>
          <p:cNvGrpSpPr/>
          <p:nvPr/>
        </p:nvGrpSpPr>
        <p:grpSpPr>
          <a:xfrm>
            <a:off x="9076236" y="512054"/>
            <a:ext cx="3115764" cy="3253698"/>
            <a:chOff x="875734" y="1188811"/>
            <a:chExt cx="1854019" cy="36790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5372210-36DF-42F0-84EA-74F3160C55A3}"/>
                </a:ext>
              </a:extLst>
            </p:cNvPr>
            <p:cNvGrpSpPr/>
            <p:nvPr/>
          </p:nvGrpSpPr>
          <p:grpSpPr>
            <a:xfrm>
              <a:off x="875734" y="1188811"/>
              <a:ext cx="1854019" cy="3679023"/>
              <a:chOff x="875734" y="1188812"/>
              <a:chExt cx="701345" cy="1322908"/>
            </a:xfrm>
          </p:grpSpPr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97F09C32-F161-4871-8486-C7AD9BD465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5734" y="1188812"/>
                <a:ext cx="701345" cy="1322908"/>
              </a:xfrm>
              <a:custGeom>
                <a:avLst/>
                <a:gdLst>
                  <a:gd name="T0" fmla="*/ 535 w 672"/>
                  <a:gd name="T1" fmla="*/ 1 h 1343"/>
                  <a:gd name="T2" fmla="*/ 138 w 672"/>
                  <a:gd name="T3" fmla="*/ 0 h 1343"/>
                  <a:gd name="T4" fmla="*/ 1 w 672"/>
                  <a:gd name="T5" fmla="*/ 137 h 1343"/>
                  <a:gd name="T6" fmla="*/ 0 w 672"/>
                  <a:gd name="T7" fmla="*/ 1205 h 1343"/>
                  <a:gd name="T8" fmla="*/ 137 w 672"/>
                  <a:gd name="T9" fmla="*/ 1342 h 1343"/>
                  <a:gd name="T10" fmla="*/ 534 w 672"/>
                  <a:gd name="T11" fmla="*/ 1343 h 1343"/>
                  <a:gd name="T12" fmla="*/ 671 w 672"/>
                  <a:gd name="T13" fmla="*/ 1206 h 1343"/>
                  <a:gd name="T14" fmla="*/ 672 w 672"/>
                  <a:gd name="T15" fmla="*/ 138 h 1343"/>
                  <a:gd name="T16" fmla="*/ 535 w 672"/>
                  <a:gd name="T17" fmla="*/ 1 h 1343"/>
                  <a:gd name="T18" fmla="*/ 208 w 672"/>
                  <a:gd name="T19" fmla="*/ 49 h 1343"/>
                  <a:gd name="T20" fmla="*/ 466 w 672"/>
                  <a:gd name="T21" fmla="*/ 49 h 1343"/>
                  <a:gd name="T22" fmla="*/ 478 w 672"/>
                  <a:gd name="T23" fmla="*/ 62 h 1343"/>
                  <a:gd name="T24" fmla="*/ 466 w 672"/>
                  <a:gd name="T25" fmla="*/ 75 h 1343"/>
                  <a:gd name="T26" fmla="*/ 208 w 672"/>
                  <a:gd name="T27" fmla="*/ 75 h 1343"/>
                  <a:gd name="T28" fmla="*/ 195 w 672"/>
                  <a:gd name="T29" fmla="*/ 62 h 1343"/>
                  <a:gd name="T30" fmla="*/ 208 w 672"/>
                  <a:gd name="T31" fmla="*/ 49 h 1343"/>
                  <a:gd name="T32" fmla="*/ 335 w 672"/>
                  <a:gd name="T33" fmla="*/ 1328 h 1343"/>
                  <a:gd name="T34" fmla="*/ 258 w 672"/>
                  <a:gd name="T35" fmla="*/ 1251 h 1343"/>
                  <a:gd name="T36" fmla="*/ 336 w 672"/>
                  <a:gd name="T37" fmla="*/ 1174 h 1343"/>
                  <a:gd name="T38" fmla="*/ 413 w 672"/>
                  <a:gd name="T39" fmla="*/ 1251 h 1343"/>
                  <a:gd name="T40" fmla="*/ 335 w 672"/>
                  <a:gd name="T41" fmla="*/ 1328 h 1343"/>
                  <a:gd name="T42" fmla="*/ 623 w 672"/>
                  <a:gd name="T43" fmla="*/ 1011 h 1343"/>
                  <a:gd name="T44" fmla="*/ 623 w 672"/>
                  <a:gd name="T45" fmla="*/ 1156 h 1343"/>
                  <a:gd name="T46" fmla="*/ 623 w 672"/>
                  <a:gd name="T47" fmla="*/ 1156 h 1343"/>
                  <a:gd name="T48" fmla="*/ 622 w 672"/>
                  <a:gd name="T49" fmla="*/ 1156 h 1343"/>
                  <a:gd name="T50" fmla="*/ 50 w 672"/>
                  <a:gd name="T51" fmla="*/ 1156 h 1343"/>
                  <a:gd name="T52" fmla="*/ 50 w 672"/>
                  <a:gd name="T53" fmla="*/ 1156 h 1343"/>
                  <a:gd name="T54" fmla="*/ 50 w 672"/>
                  <a:gd name="T55" fmla="*/ 1156 h 1343"/>
                  <a:gd name="T56" fmla="*/ 50 w 672"/>
                  <a:gd name="T57" fmla="*/ 1018 h 1343"/>
                  <a:gd name="T58" fmla="*/ 50 w 672"/>
                  <a:gd name="T59" fmla="*/ 140 h 1343"/>
                  <a:gd name="T60" fmla="*/ 50 w 672"/>
                  <a:gd name="T61" fmla="*/ 140 h 1343"/>
                  <a:gd name="T62" fmla="*/ 51 w 672"/>
                  <a:gd name="T63" fmla="*/ 140 h 1343"/>
                  <a:gd name="T64" fmla="*/ 623 w 672"/>
                  <a:gd name="T65" fmla="*/ 140 h 1343"/>
                  <a:gd name="T66" fmla="*/ 623 w 672"/>
                  <a:gd name="T67" fmla="*/ 141 h 1343"/>
                  <a:gd name="T68" fmla="*/ 624 w 672"/>
                  <a:gd name="T69" fmla="*/ 141 h 1343"/>
                  <a:gd name="T70" fmla="*/ 623 w 672"/>
                  <a:gd name="T71" fmla="*/ 1011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2" h="1343">
                    <a:moveTo>
                      <a:pt x="535" y="1"/>
                    </a:moveTo>
                    <a:cubicBezTo>
                      <a:pt x="138" y="0"/>
                      <a:pt x="138" y="0"/>
                      <a:pt x="138" y="0"/>
                    </a:cubicBezTo>
                    <a:cubicBezTo>
                      <a:pt x="63" y="0"/>
                      <a:pt x="1" y="62"/>
                      <a:pt x="1" y="137"/>
                    </a:cubicBezTo>
                    <a:cubicBezTo>
                      <a:pt x="0" y="1205"/>
                      <a:pt x="0" y="1205"/>
                      <a:pt x="0" y="1205"/>
                    </a:cubicBezTo>
                    <a:cubicBezTo>
                      <a:pt x="0" y="1281"/>
                      <a:pt x="62" y="1342"/>
                      <a:pt x="137" y="1342"/>
                    </a:cubicBezTo>
                    <a:cubicBezTo>
                      <a:pt x="534" y="1343"/>
                      <a:pt x="534" y="1343"/>
                      <a:pt x="534" y="1343"/>
                    </a:cubicBezTo>
                    <a:cubicBezTo>
                      <a:pt x="609" y="1343"/>
                      <a:pt x="671" y="1281"/>
                      <a:pt x="671" y="1206"/>
                    </a:cubicBezTo>
                    <a:cubicBezTo>
                      <a:pt x="672" y="138"/>
                      <a:pt x="672" y="138"/>
                      <a:pt x="672" y="138"/>
                    </a:cubicBezTo>
                    <a:cubicBezTo>
                      <a:pt x="672" y="62"/>
                      <a:pt x="610" y="1"/>
                      <a:pt x="535" y="1"/>
                    </a:cubicBezTo>
                    <a:close/>
                    <a:moveTo>
                      <a:pt x="208" y="49"/>
                    </a:moveTo>
                    <a:cubicBezTo>
                      <a:pt x="466" y="49"/>
                      <a:pt x="466" y="49"/>
                      <a:pt x="466" y="49"/>
                    </a:cubicBezTo>
                    <a:cubicBezTo>
                      <a:pt x="473" y="49"/>
                      <a:pt x="478" y="55"/>
                      <a:pt x="478" y="62"/>
                    </a:cubicBezTo>
                    <a:cubicBezTo>
                      <a:pt x="478" y="69"/>
                      <a:pt x="473" y="75"/>
                      <a:pt x="466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1" y="75"/>
                      <a:pt x="195" y="69"/>
                      <a:pt x="195" y="62"/>
                    </a:cubicBezTo>
                    <a:cubicBezTo>
                      <a:pt x="195" y="55"/>
                      <a:pt x="201" y="49"/>
                      <a:pt x="208" y="49"/>
                    </a:cubicBezTo>
                    <a:close/>
                    <a:moveTo>
                      <a:pt x="335" y="1328"/>
                    </a:moveTo>
                    <a:cubicBezTo>
                      <a:pt x="293" y="1328"/>
                      <a:pt x="258" y="1294"/>
                      <a:pt x="258" y="1251"/>
                    </a:cubicBezTo>
                    <a:cubicBezTo>
                      <a:pt x="258" y="1208"/>
                      <a:pt x="293" y="1174"/>
                      <a:pt x="336" y="1174"/>
                    </a:cubicBezTo>
                    <a:cubicBezTo>
                      <a:pt x="378" y="1174"/>
                      <a:pt x="413" y="1208"/>
                      <a:pt x="413" y="1251"/>
                    </a:cubicBezTo>
                    <a:cubicBezTo>
                      <a:pt x="413" y="1294"/>
                      <a:pt x="378" y="1328"/>
                      <a:pt x="335" y="1328"/>
                    </a:cubicBezTo>
                    <a:close/>
                    <a:moveTo>
                      <a:pt x="623" y="1011"/>
                    </a:moveTo>
                    <a:cubicBezTo>
                      <a:pt x="623" y="1156"/>
                      <a:pt x="623" y="1156"/>
                      <a:pt x="623" y="1156"/>
                    </a:cubicBezTo>
                    <a:cubicBezTo>
                      <a:pt x="623" y="1156"/>
                      <a:pt x="623" y="1156"/>
                      <a:pt x="623" y="1156"/>
                    </a:cubicBezTo>
                    <a:cubicBezTo>
                      <a:pt x="622" y="1156"/>
                      <a:pt x="622" y="1156"/>
                      <a:pt x="622" y="1156"/>
                    </a:cubicBezTo>
                    <a:cubicBezTo>
                      <a:pt x="50" y="1156"/>
                      <a:pt x="50" y="1156"/>
                      <a:pt x="50" y="1156"/>
                    </a:cubicBezTo>
                    <a:cubicBezTo>
                      <a:pt x="50" y="1156"/>
                      <a:pt x="50" y="1156"/>
                      <a:pt x="50" y="1156"/>
                    </a:cubicBezTo>
                    <a:cubicBezTo>
                      <a:pt x="50" y="1156"/>
                      <a:pt x="50" y="1156"/>
                      <a:pt x="50" y="1156"/>
                    </a:cubicBezTo>
                    <a:cubicBezTo>
                      <a:pt x="50" y="1018"/>
                      <a:pt x="50" y="1018"/>
                      <a:pt x="50" y="1018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40"/>
                      <a:pt x="51" y="140"/>
                    </a:cubicBezTo>
                    <a:cubicBezTo>
                      <a:pt x="623" y="140"/>
                      <a:pt x="623" y="140"/>
                      <a:pt x="623" y="140"/>
                    </a:cubicBezTo>
                    <a:cubicBezTo>
                      <a:pt x="623" y="141"/>
                      <a:pt x="623" y="141"/>
                      <a:pt x="623" y="141"/>
                    </a:cubicBezTo>
                    <a:cubicBezTo>
                      <a:pt x="624" y="141"/>
                      <a:pt x="624" y="141"/>
                      <a:pt x="624" y="141"/>
                    </a:cubicBezTo>
                    <a:lnTo>
                      <a:pt x="623" y="1011"/>
                    </a:lnTo>
                    <a:close/>
                  </a:path>
                </a:pathLst>
              </a:custGeom>
              <a:solidFill>
                <a:srgbClr val="44546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3" name="Freeform 41">
                <a:extLst>
                  <a:ext uri="{FF2B5EF4-FFF2-40B4-BE49-F238E27FC236}">
                    <a16:creationId xmlns:a16="http://schemas.microsoft.com/office/drawing/2014/main" id="{A8D04DCE-64B6-40A5-8287-69A6AF874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169" y="1302893"/>
                <a:ext cx="651096" cy="1024306"/>
              </a:xfrm>
              <a:custGeom>
                <a:avLst/>
                <a:gdLst>
                  <a:gd name="T0" fmla="*/ 0 w 560"/>
                  <a:gd name="T1" fmla="*/ 0 h 992"/>
                  <a:gd name="T2" fmla="*/ 0 w 560"/>
                  <a:gd name="T3" fmla="*/ 0 h 992"/>
                  <a:gd name="T4" fmla="*/ 0 w 560"/>
                  <a:gd name="T5" fmla="*/ 0 h 992"/>
                  <a:gd name="T6" fmla="*/ 0 w 560"/>
                  <a:gd name="T7" fmla="*/ 858 h 992"/>
                  <a:gd name="T8" fmla="*/ 0 w 560"/>
                  <a:gd name="T9" fmla="*/ 992 h 992"/>
                  <a:gd name="T10" fmla="*/ 0 w 560"/>
                  <a:gd name="T11" fmla="*/ 992 h 992"/>
                  <a:gd name="T12" fmla="*/ 558 w 560"/>
                  <a:gd name="T13" fmla="*/ 992 h 992"/>
                  <a:gd name="T14" fmla="*/ 559 w 560"/>
                  <a:gd name="T15" fmla="*/ 992 h 992"/>
                  <a:gd name="T16" fmla="*/ 559 w 560"/>
                  <a:gd name="T17" fmla="*/ 992 h 992"/>
                  <a:gd name="T18" fmla="*/ 559 w 560"/>
                  <a:gd name="T19" fmla="*/ 851 h 992"/>
                  <a:gd name="T20" fmla="*/ 560 w 560"/>
                  <a:gd name="T21" fmla="*/ 1 h 992"/>
                  <a:gd name="T22" fmla="*/ 559 w 560"/>
                  <a:gd name="T23" fmla="*/ 1 h 992"/>
                  <a:gd name="T24" fmla="*/ 0 w 560"/>
                  <a:gd name="T25" fmla="*/ 0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0" h="99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858"/>
                    </a:lnTo>
                    <a:lnTo>
                      <a:pt x="0" y="992"/>
                    </a:lnTo>
                    <a:lnTo>
                      <a:pt x="0" y="992"/>
                    </a:lnTo>
                    <a:lnTo>
                      <a:pt x="558" y="992"/>
                    </a:lnTo>
                    <a:lnTo>
                      <a:pt x="559" y="992"/>
                    </a:lnTo>
                    <a:lnTo>
                      <a:pt x="559" y="992"/>
                    </a:lnTo>
                    <a:lnTo>
                      <a:pt x="559" y="851"/>
                    </a:lnTo>
                    <a:lnTo>
                      <a:pt x="560" y="1"/>
                    </a:lnTo>
                    <a:lnTo>
                      <a:pt x="55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671863-E3D1-4F1B-AC14-6B2863061EBC}"/>
                </a:ext>
              </a:extLst>
            </p:cNvPr>
            <p:cNvSpPr/>
            <p:nvPr/>
          </p:nvSpPr>
          <p:spPr>
            <a:xfrm>
              <a:off x="971203" y="1557260"/>
              <a:ext cx="1651249" cy="305126"/>
            </a:xfrm>
            <a:prstGeom prst="rect">
              <a:avLst/>
            </a:prstGeom>
            <a:solidFill>
              <a:srgbClr val="44C69E"/>
            </a:solidFill>
            <a:ln>
              <a:solidFill>
                <a:srgbClr val="44C6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Visiting Customer Recommendation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E099E696-92CC-4977-AD6E-662E71155D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3762" y="1158240"/>
            <a:ext cx="2428192" cy="212536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BCFEE45-8A73-457B-BADB-0509316D5D26}"/>
              </a:ext>
            </a:extLst>
          </p:cNvPr>
          <p:cNvSpPr/>
          <p:nvPr/>
        </p:nvSpPr>
        <p:spPr>
          <a:xfrm>
            <a:off x="2392251" y="838115"/>
            <a:ext cx="6670337" cy="2927636"/>
          </a:xfrm>
          <a:prstGeom prst="rect">
            <a:avLst/>
          </a:prstGeom>
          <a:noFill/>
          <a:ln>
            <a:solidFill>
              <a:srgbClr val="A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3BCBC9-9D75-4F1F-ABCB-A3347666058A}"/>
              </a:ext>
            </a:extLst>
          </p:cNvPr>
          <p:cNvSpPr/>
          <p:nvPr/>
        </p:nvSpPr>
        <p:spPr>
          <a:xfrm>
            <a:off x="2404177" y="3851300"/>
            <a:ext cx="6584659" cy="585934"/>
          </a:xfrm>
          <a:prstGeom prst="rect">
            <a:avLst/>
          </a:prstGeom>
          <a:noFill/>
          <a:ln>
            <a:solidFill>
              <a:srgbClr val="88C4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Analytics Engine</a:t>
            </a: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74A82-F7BE-46DF-A610-D75D040FE737}"/>
              </a:ext>
            </a:extLst>
          </p:cNvPr>
          <p:cNvSpPr/>
          <p:nvPr/>
        </p:nvSpPr>
        <p:spPr>
          <a:xfrm>
            <a:off x="168705" y="3851802"/>
            <a:ext cx="2149795" cy="603600"/>
          </a:xfrm>
          <a:prstGeom prst="rect">
            <a:avLst/>
          </a:prstGeom>
          <a:noFill/>
          <a:ln>
            <a:solidFill>
              <a:srgbClr val="88C4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Customer Identification Kiosk for triggering recommendation</a:t>
            </a: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B468FA-8D61-4C93-9A1B-5147D936198A}"/>
              </a:ext>
            </a:extLst>
          </p:cNvPr>
          <p:cNvSpPr/>
          <p:nvPr/>
        </p:nvSpPr>
        <p:spPr>
          <a:xfrm>
            <a:off x="9181634" y="3851300"/>
            <a:ext cx="2830042" cy="603600"/>
          </a:xfrm>
          <a:prstGeom prst="rect">
            <a:avLst/>
          </a:prstGeom>
          <a:noFill/>
          <a:ln>
            <a:solidFill>
              <a:srgbClr val="88C4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Recommendations on Mobile App</a:t>
            </a: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29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46F-37A9-4137-B1D4-B174ACFA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4266"/>
            <a:ext cx="10515600" cy="19180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Journey In-Store:</a:t>
            </a:r>
            <a:br>
              <a:rPr lang="en-US" b="1" dirty="0"/>
            </a:br>
            <a:r>
              <a:rPr lang="en-US" sz="4400" b="1" dirty="0"/>
              <a:t>Map customer path to get insightful customer behaviors</a:t>
            </a:r>
            <a:br>
              <a:rPr lang="en-US" sz="4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D3B905-488E-49EC-AAEC-23692156AD08}"/>
              </a:ext>
            </a:extLst>
          </p:cNvPr>
          <p:cNvSpPr txBox="1"/>
          <p:nvPr/>
        </p:nvSpPr>
        <p:spPr>
          <a:xfrm>
            <a:off x="9322678" y="2085138"/>
            <a:ext cx="274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43"/>
            <a:r>
              <a:rPr lang="en-US" sz="1400" b="1" dirty="0">
                <a:latin typeface="Calibri" panose="020F0502020204030204"/>
              </a:rPr>
              <a:t>Identification of loyalty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37517-95E8-4D03-AF6B-AF51E6A2B545}"/>
              </a:ext>
            </a:extLst>
          </p:cNvPr>
          <p:cNvSpPr txBox="1"/>
          <p:nvPr/>
        </p:nvSpPr>
        <p:spPr>
          <a:xfrm>
            <a:off x="457109" y="5899228"/>
            <a:ext cx="1154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486"/>
            <a:r>
              <a:rPr lang="en-IN" sz="2400" dirty="0">
                <a:latin typeface="Calibri" panose="020F0502020204030204"/>
              </a:rPr>
              <a:t>Loyalty Customer Identification, Behaviour Analysis, Dwell Time at different counters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85FB8-1029-4630-A70F-ACD59346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97" y="2582542"/>
            <a:ext cx="2623132" cy="1812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D6F2E-3AA0-4EC1-8004-6114F91F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78" y="2579181"/>
            <a:ext cx="2650425" cy="1815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EC9139-237D-4F2F-8AA5-E76F9EEB3506}"/>
              </a:ext>
            </a:extLst>
          </p:cNvPr>
          <p:cNvSpPr txBox="1"/>
          <p:nvPr/>
        </p:nvSpPr>
        <p:spPr>
          <a:xfrm>
            <a:off x="6633857" y="2085139"/>
            <a:ext cx="276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43"/>
            <a:r>
              <a:rPr lang="en-US" sz="1400" b="1" dirty="0">
                <a:latin typeface="Calibri" panose="020F0502020204030204"/>
              </a:rPr>
              <a:t>Age, Gender Tagging, Behavior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997086-5CF6-47E2-A81B-CE22543B6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84" t="12796" r="13436" b="20430"/>
          <a:stretch/>
        </p:blipFill>
        <p:spPr>
          <a:xfrm flipH="1">
            <a:off x="1679989" y="2550850"/>
            <a:ext cx="2372793" cy="1824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2B312A-1B3B-4409-A818-D006A28E0028}"/>
              </a:ext>
            </a:extLst>
          </p:cNvPr>
          <p:cNvSpPr txBox="1"/>
          <p:nvPr/>
        </p:nvSpPr>
        <p:spPr>
          <a:xfrm>
            <a:off x="1679988" y="2085139"/>
            <a:ext cx="276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43"/>
            <a:r>
              <a:rPr lang="en-US" sz="1400" b="1" dirty="0">
                <a:latin typeface="Calibri" panose="020F0502020204030204"/>
              </a:rPr>
              <a:t>Passer by to entry conversion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8DCAA7-A562-4869-9EF5-7962DD235242}"/>
              </a:ext>
            </a:extLst>
          </p:cNvPr>
          <p:cNvGrpSpPr/>
          <p:nvPr/>
        </p:nvGrpSpPr>
        <p:grpSpPr>
          <a:xfrm>
            <a:off x="3865197" y="2551037"/>
            <a:ext cx="2729300" cy="1930739"/>
            <a:chOff x="7768522" y="3578249"/>
            <a:chExt cx="3659889" cy="2311905"/>
          </a:xfrm>
          <a:noFill/>
        </p:grpSpPr>
        <p:sp>
          <p:nvSpPr>
            <p:cNvPr id="18" name="Rounded Rectangle 26">
              <a:extLst>
                <a:ext uri="{FF2B5EF4-FFF2-40B4-BE49-F238E27FC236}">
                  <a16:creationId xmlns:a16="http://schemas.microsoft.com/office/drawing/2014/main" id="{2136CD10-544E-45CA-9383-897F62DE164E}"/>
                </a:ext>
              </a:extLst>
            </p:cNvPr>
            <p:cNvSpPr/>
            <p:nvPr/>
          </p:nvSpPr>
          <p:spPr>
            <a:xfrm>
              <a:off x="7768522" y="3578249"/>
              <a:ext cx="3659889" cy="2285224"/>
            </a:xfrm>
            <a:prstGeom prst="roundRect">
              <a:avLst>
                <a:gd name="adj" fmla="val 1629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02" indent="-57102" defTabSz="457086">
                <a:lnSpc>
                  <a:spcPct val="150000"/>
                </a:lnSpc>
                <a:spcBef>
                  <a:spcPts val="300"/>
                </a:spcBef>
                <a:buFont typeface="Arial" pitchFamily="34" charset="0"/>
                <a:buChar char="•"/>
              </a:pPr>
              <a:endParaRPr lang="en-US" sz="525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pic>
          <p:nvPicPr>
            <p:cNvPr id="19" name="Picture 18" descr="Image result for floor heatmap png">
              <a:extLst>
                <a:ext uri="{FF2B5EF4-FFF2-40B4-BE49-F238E27FC236}">
                  <a16:creationId xmlns:a16="http://schemas.microsoft.com/office/drawing/2014/main" id="{A951149D-61EC-4510-9584-851A4A291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777" y="3604930"/>
              <a:ext cx="3337215" cy="2285224"/>
            </a:xfrm>
            <a:prstGeom prst="rect">
              <a:avLst/>
            </a:prstGeom>
            <a:grpFill/>
            <a:extLst/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2BE973B-4857-4986-B290-73DA1FFFC007}"/>
              </a:ext>
            </a:extLst>
          </p:cNvPr>
          <p:cNvSpPr/>
          <p:nvPr/>
        </p:nvSpPr>
        <p:spPr>
          <a:xfrm>
            <a:off x="1849763" y="1232874"/>
            <a:ext cx="1965448" cy="59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43"/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Store Entry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68265B-C0D9-455C-943D-B7BF83E8CCF3}"/>
              </a:ext>
            </a:extLst>
          </p:cNvPr>
          <p:cNvSpPr/>
          <p:nvPr/>
        </p:nvSpPr>
        <p:spPr>
          <a:xfrm>
            <a:off x="4330989" y="1239499"/>
            <a:ext cx="1965448" cy="59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43"/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Moving in the store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43C08F-8731-41DD-9BFA-2242E1EF02CD}"/>
              </a:ext>
            </a:extLst>
          </p:cNvPr>
          <p:cNvSpPr/>
          <p:nvPr/>
        </p:nvSpPr>
        <p:spPr>
          <a:xfrm>
            <a:off x="6940723" y="1237704"/>
            <a:ext cx="1965448" cy="59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43"/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At a counter/isle/dispenser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699470-075F-4693-8294-71696BCFAE00}"/>
              </a:ext>
            </a:extLst>
          </p:cNvPr>
          <p:cNvSpPr/>
          <p:nvPr/>
        </p:nvSpPr>
        <p:spPr>
          <a:xfrm>
            <a:off x="9550458" y="1237704"/>
            <a:ext cx="1965448" cy="59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43"/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Point of sale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5E0D1-94FA-40DD-B7A2-85577431FD56}"/>
              </a:ext>
            </a:extLst>
          </p:cNvPr>
          <p:cNvCxnSpPr/>
          <p:nvPr/>
        </p:nvCxnSpPr>
        <p:spPr>
          <a:xfrm>
            <a:off x="3960191" y="1571189"/>
            <a:ext cx="24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7438B7-7C40-49AF-87F0-40329DD744C6}"/>
              </a:ext>
            </a:extLst>
          </p:cNvPr>
          <p:cNvCxnSpPr/>
          <p:nvPr/>
        </p:nvCxnSpPr>
        <p:spPr>
          <a:xfrm>
            <a:off x="6509792" y="1571189"/>
            <a:ext cx="24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F0B035-028A-4CAA-96DB-DA2E7DC09CAF}"/>
              </a:ext>
            </a:extLst>
          </p:cNvPr>
          <p:cNvCxnSpPr/>
          <p:nvPr/>
        </p:nvCxnSpPr>
        <p:spPr>
          <a:xfrm>
            <a:off x="9133667" y="1571189"/>
            <a:ext cx="24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FA517F-5E57-40BD-8CD4-7129499B25B4}"/>
              </a:ext>
            </a:extLst>
          </p:cNvPr>
          <p:cNvSpPr/>
          <p:nvPr/>
        </p:nvSpPr>
        <p:spPr>
          <a:xfrm>
            <a:off x="74755" y="1231419"/>
            <a:ext cx="1391080" cy="594205"/>
          </a:xfrm>
          <a:prstGeom prst="rect">
            <a:avLst/>
          </a:prstGeom>
          <a:solidFill>
            <a:srgbClr val="25857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43"/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Touchpoints for video analytics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F63C3D-FBED-49A3-B3E2-4AE1CE00BB1B}"/>
              </a:ext>
            </a:extLst>
          </p:cNvPr>
          <p:cNvSpPr/>
          <p:nvPr/>
        </p:nvSpPr>
        <p:spPr>
          <a:xfrm>
            <a:off x="99619" y="2085139"/>
            <a:ext cx="1391080" cy="2290677"/>
          </a:xfrm>
          <a:prstGeom prst="rect">
            <a:avLst/>
          </a:prstGeom>
          <a:solidFill>
            <a:srgbClr val="25857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43"/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Video analytics</a:t>
            </a:r>
          </a:p>
          <a:p>
            <a:pPr algn="ctr" defTabSz="228543"/>
            <a:r>
              <a:rPr lang="en-IN" sz="1600">
                <a:solidFill>
                  <a:schemeClr val="tx1"/>
                </a:solidFill>
                <a:latin typeface="Calibri" panose="020F0502020204030204"/>
              </a:rPr>
              <a:t>Outcom</a:t>
            </a:r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043EFF-AA30-4825-A549-9E8198721444}"/>
              </a:ext>
            </a:extLst>
          </p:cNvPr>
          <p:cNvSpPr txBox="1"/>
          <p:nvPr/>
        </p:nvSpPr>
        <p:spPr>
          <a:xfrm>
            <a:off x="4208320" y="2085139"/>
            <a:ext cx="230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43"/>
            <a:r>
              <a:rPr lang="en-US" sz="1400" b="1" dirty="0">
                <a:latin typeface="Calibri" panose="020F0502020204030204"/>
              </a:rPr>
              <a:t>Path of customers, most busy zones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C63436-7592-4D40-92A3-5F7BEE852CC2}"/>
              </a:ext>
            </a:extLst>
          </p:cNvPr>
          <p:cNvSpPr/>
          <p:nvPr/>
        </p:nvSpPr>
        <p:spPr>
          <a:xfrm>
            <a:off x="99619" y="4857307"/>
            <a:ext cx="1391080" cy="897223"/>
          </a:xfrm>
          <a:prstGeom prst="rect">
            <a:avLst/>
          </a:prstGeom>
          <a:solidFill>
            <a:srgbClr val="25857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43"/>
            <a:r>
              <a:rPr lang="en-IN" sz="1600" dirty="0">
                <a:solidFill>
                  <a:schemeClr val="tx1"/>
                </a:solidFill>
                <a:latin typeface="Calibri" panose="020F0502020204030204"/>
              </a:rPr>
              <a:t>Actionable Insights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A0F09C-554E-49BE-BD95-A5F29EC25DF0}"/>
              </a:ext>
            </a:extLst>
          </p:cNvPr>
          <p:cNvSpPr/>
          <p:nvPr/>
        </p:nvSpPr>
        <p:spPr>
          <a:xfrm>
            <a:off x="1687846" y="4857307"/>
            <a:ext cx="2285405" cy="914162"/>
          </a:xfrm>
          <a:prstGeom prst="rect">
            <a:avLst/>
          </a:prstGeom>
          <a:noFill/>
          <a:ln>
            <a:solidFill>
              <a:srgbClr val="88C4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Measures for increasing entry to store through ads, offers etc.</a:t>
            </a: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2B5506-40C7-45C9-9531-1C6DC2CD4A00}"/>
              </a:ext>
            </a:extLst>
          </p:cNvPr>
          <p:cNvSpPr/>
          <p:nvPr/>
        </p:nvSpPr>
        <p:spPr>
          <a:xfrm>
            <a:off x="4173206" y="4857307"/>
            <a:ext cx="2285405" cy="914162"/>
          </a:xfrm>
          <a:prstGeom prst="rect">
            <a:avLst/>
          </a:prstGeom>
          <a:noFill/>
          <a:ln>
            <a:solidFill>
              <a:srgbClr val="88C4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Use in store marketing for channelling people at desired zones (New Products, Offer Launches)</a:t>
            </a: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E9DD89-2F5B-4E6E-BFB0-5998C42E1D46}"/>
              </a:ext>
            </a:extLst>
          </p:cNvPr>
          <p:cNvSpPr/>
          <p:nvPr/>
        </p:nvSpPr>
        <p:spPr>
          <a:xfrm>
            <a:off x="6775438" y="4857307"/>
            <a:ext cx="2285405" cy="914162"/>
          </a:xfrm>
          <a:prstGeom prst="rect">
            <a:avLst/>
          </a:prstGeom>
          <a:noFill/>
          <a:ln>
            <a:solidFill>
              <a:srgbClr val="88C4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Customer behaviour at specific counters/zones</a:t>
            </a: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F9B144-B7DD-48EF-AF4C-D3627B3129AC}"/>
              </a:ext>
            </a:extLst>
          </p:cNvPr>
          <p:cNvSpPr/>
          <p:nvPr/>
        </p:nvSpPr>
        <p:spPr>
          <a:xfrm>
            <a:off x="9377670" y="4840368"/>
            <a:ext cx="2623132" cy="914162"/>
          </a:xfrm>
          <a:prstGeom prst="rect">
            <a:avLst/>
          </a:prstGeom>
          <a:noFill/>
          <a:ln>
            <a:solidFill>
              <a:srgbClr val="88C4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Automatic identification of loyal customers</a:t>
            </a:r>
          </a:p>
          <a:p>
            <a:pPr algn="ctr" defTabSz="228543">
              <a:spcBef>
                <a:spcPts val="600"/>
              </a:spcBef>
            </a:pPr>
            <a:r>
              <a:rPr lang="en-IN" sz="1400" dirty="0">
                <a:solidFill>
                  <a:schemeClr val="tx1"/>
                </a:solidFill>
                <a:latin typeface="Calibri" panose="020F0502020204030204"/>
              </a:rPr>
              <a:t>Automated billing</a:t>
            </a: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  <a:p>
            <a:pPr algn="ctr" defTabSz="228543">
              <a:spcBef>
                <a:spcPts val="600"/>
              </a:spcBef>
            </a:pPr>
            <a:endParaRPr lang="en-IN" sz="14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A6FA12A-77DC-46BA-9AA2-B5CF45B1C03E}"/>
              </a:ext>
            </a:extLst>
          </p:cNvPr>
          <p:cNvSpPr txBox="1">
            <a:spLocks/>
          </p:cNvSpPr>
          <p:nvPr/>
        </p:nvSpPr>
        <p:spPr>
          <a:xfrm>
            <a:off x="164592" y="10577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B0582FE-267E-4B03-B695-6224908F8388}"/>
              </a:ext>
            </a:extLst>
          </p:cNvPr>
          <p:cNvSpPr txBox="1">
            <a:spLocks/>
          </p:cNvSpPr>
          <p:nvPr/>
        </p:nvSpPr>
        <p:spPr>
          <a:xfrm>
            <a:off x="316992" y="38100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Impact of Capturing Customer Touchpoints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28286BA-CEA7-4372-A42F-0E9BF80AC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84" t="12796" r="13436" b="20430"/>
          <a:stretch/>
        </p:blipFill>
        <p:spPr>
          <a:xfrm flipH="1">
            <a:off x="1679988" y="2550850"/>
            <a:ext cx="2372793" cy="182496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8DF00C4-42A0-42E6-94B4-508C095D5D27}"/>
              </a:ext>
            </a:extLst>
          </p:cNvPr>
          <p:cNvGrpSpPr/>
          <p:nvPr/>
        </p:nvGrpSpPr>
        <p:grpSpPr>
          <a:xfrm>
            <a:off x="3865196" y="2551037"/>
            <a:ext cx="2729300" cy="1930739"/>
            <a:chOff x="7768522" y="3578249"/>
            <a:chExt cx="3659889" cy="2311905"/>
          </a:xfrm>
          <a:noFill/>
        </p:grpSpPr>
        <p:sp>
          <p:nvSpPr>
            <p:cNvPr id="34" name="Rounded Rectangle 26">
              <a:extLst>
                <a:ext uri="{FF2B5EF4-FFF2-40B4-BE49-F238E27FC236}">
                  <a16:creationId xmlns:a16="http://schemas.microsoft.com/office/drawing/2014/main" id="{9EEFDF35-B675-4195-9396-2FDB1FE81704}"/>
                </a:ext>
              </a:extLst>
            </p:cNvPr>
            <p:cNvSpPr/>
            <p:nvPr/>
          </p:nvSpPr>
          <p:spPr>
            <a:xfrm>
              <a:off x="7768522" y="3578249"/>
              <a:ext cx="3659889" cy="2285224"/>
            </a:xfrm>
            <a:prstGeom prst="roundRect">
              <a:avLst>
                <a:gd name="adj" fmla="val 1629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02" indent="-57102" defTabSz="457086">
                <a:lnSpc>
                  <a:spcPct val="150000"/>
                </a:lnSpc>
                <a:spcBef>
                  <a:spcPts val="300"/>
                </a:spcBef>
                <a:buFont typeface="Arial" pitchFamily="34" charset="0"/>
                <a:buChar char="•"/>
              </a:pPr>
              <a:endParaRPr lang="en-US" sz="525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pic>
          <p:nvPicPr>
            <p:cNvPr id="35" name="Picture 34" descr="Image result for floor heatmap png">
              <a:extLst>
                <a:ext uri="{FF2B5EF4-FFF2-40B4-BE49-F238E27FC236}">
                  <a16:creationId xmlns:a16="http://schemas.microsoft.com/office/drawing/2014/main" id="{1EB326FE-4264-4E95-9F66-F670CA3CD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777" y="3604930"/>
              <a:ext cx="3337215" cy="228522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248966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96BB98-8026-4945-833B-FCFDCBED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51" y="834888"/>
            <a:ext cx="11300357" cy="55367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F6076-1C24-4D91-951A-36DBFEA06130}"/>
              </a:ext>
            </a:extLst>
          </p:cNvPr>
          <p:cNvSpPr txBox="1">
            <a:spLocks/>
          </p:cNvSpPr>
          <p:nvPr/>
        </p:nvSpPr>
        <p:spPr>
          <a:xfrm>
            <a:off x="316992" y="381000"/>
            <a:ext cx="10425620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228429">
              <a:lnSpc>
                <a:spcPct val="80000"/>
              </a:lnSpc>
              <a:defRPr sz="3000">
                <a:solidFill>
                  <a:srgbClr val="2C9A75"/>
                </a:solidFill>
                <a:latin typeface="Calibri Light" panose="020F0302020204030204"/>
                <a:cs typeface="Lato Black"/>
              </a:defRPr>
            </a:lvl1pPr>
          </a:lstStyle>
          <a:p>
            <a:r>
              <a:rPr lang="en-IN" dirty="0"/>
              <a:t>Representation of BI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286BC-6842-48BA-85F3-CA541FC621DA}"/>
              </a:ext>
            </a:extLst>
          </p:cNvPr>
          <p:cNvSpPr txBox="1"/>
          <p:nvPr/>
        </p:nvSpPr>
        <p:spPr>
          <a:xfrm>
            <a:off x="7282558" y="6371628"/>
            <a:ext cx="32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IN" b="1" dirty="0">
                <a:latin typeface="Calibri" panose="020F0502020204030204"/>
              </a:rPr>
              <a:t>*Numbers are representative</a:t>
            </a:r>
            <a:endParaRPr lang="en-IN" sz="1200" b="1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23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11DA-A9BD-4F74-B969-A4411DD8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430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341081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8141</TotalTime>
  <Words>962</Words>
  <Application>Microsoft Office PowerPoint</Application>
  <PresentationFormat>Widescreen</PresentationFormat>
  <Paragraphs>295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Lato Black</vt:lpstr>
      <vt:lpstr>Segoe UI Light</vt:lpstr>
      <vt:lpstr>Segoe UI Semilight</vt:lpstr>
      <vt:lpstr>Depth</vt:lpstr>
      <vt:lpstr>PowerPoint Presentation</vt:lpstr>
      <vt:lpstr>PowerPoint Presentation</vt:lpstr>
      <vt:lpstr>PowerPoint Presentation</vt:lpstr>
      <vt:lpstr>Sales Recommendation: Customer level personalized recommendation for the sales representative</vt:lpstr>
      <vt:lpstr>PowerPoint Presentation</vt:lpstr>
      <vt:lpstr>Customer Journey In-Store: Map customer path to get insightful customer behaviors </vt:lpstr>
      <vt:lpstr>PowerPoint Presentation</vt:lpstr>
      <vt:lpstr>PowerPoint Presentation</vt:lpstr>
      <vt:lpstr>Application Architecture</vt:lpstr>
      <vt:lpstr>PowerPoint Presentation</vt:lpstr>
      <vt:lpstr>PowerPoint Presentation</vt:lpstr>
      <vt:lpstr>PowerPoint Presentation</vt:lpstr>
      <vt:lpstr>Beyond The Hackathon: Identify &amp; prioritize key customers entering store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Runcy Oommen</dc:creator>
  <cp:lastModifiedBy>Runcy Oommen</cp:lastModifiedBy>
  <cp:revision>75</cp:revision>
  <dcterms:created xsi:type="dcterms:W3CDTF">2018-01-24T08:53:15Z</dcterms:created>
  <dcterms:modified xsi:type="dcterms:W3CDTF">2018-03-14T14:51:17Z</dcterms:modified>
</cp:coreProperties>
</file>