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  <p:sldMasterId id="2147483692" r:id="rId2"/>
    <p:sldMasterId id="2147483709" r:id="rId3"/>
  </p:sldMasterIdLst>
  <p:sldIdLst>
    <p:sldId id="256" r:id="rId4"/>
    <p:sldId id="257" r:id="rId5"/>
    <p:sldId id="265" r:id="rId6"/>
    <p:sldId id="264" r:id="rId7"/>
    <p:sldId id="258" r:id="rId8"/>
    <p:sldId id="263" r:id="rId9"/>
    <p:sldId id="266" r:id="rId10"/>
    <p:sldId id="267" r:id="rId11"/>
    <p:sldId id="269" r:id="rId12"/>
    <p:sldId id="268" r:id="rId13"/>
    <p:sldId id="260" r:id="rId14"/>
    <p:sldId id="261" r:id="rId15"/>
    <p:sldId id="270" r:id="rId16"/>
    <p:sldId id="27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gavi Shankar" initials="BS" lastIdx="1" clrIdx="0">
    <p:extLst>
      <p:ext uri="{19B8F6BF-5375-455C-9EA6-DF929625EA0E}">
        <p15:presenceInfo xmlns:p15="http://schemas.microsoft.com/office/powerpoint/2012/main" userId="S-1-5-21-4028051640-1030303436-1546248588-11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91523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0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3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78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8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6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40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82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30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73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6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54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86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70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332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81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5911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40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92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387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24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4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0719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26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20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035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563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233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785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920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87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3614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9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689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5601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524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423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9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7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4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1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578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11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367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7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8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788" y="742122"/>
            <a:ext cx="9311187" cy="32314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/>
              <a:t>Auto-scalable </a:t>
            </a:r>
            <a:br>
              <a:rPr lang="en-IN" sz="4400" dirty="0"/>
            </a:br>
            <a:r>
              <a:rPr lang="en-IN" sz="4400" dirty="0"/>
              <a:t>&amp; </a:t>
            </a:r>
            <a:br>
              <a:rPr lang="en-IN" sz="4400" dirty="0"/>
            </a:br>
            <a:r>
              <a:rPr lang="en-IN" sz="4400" dirty="0"/>
              <a:t>Low-cost </a:t>
            </a:r>
            <a:br>
              <a:rPr lang="en-IN" sz="4400" dirty="0"/>
            </a:br>
            <a:r>
              <a:rPr lang="en-IN" sz="4400" dirty="0"/>
              <a:t>Analytics Solution </a:t>
            </a:r>
            <a:br>
              <a:rPr lang="en-IN" sz="4400" dirty="0"/>
            </a:br>
            <a:r>
              <a:rPr lang="en-IN" sz="4400" dirty="0"/>
              <a:t>for </a:t>
            </a:r>
            <a:r>
              <a:rPr lang="en-IN" sz="4400" dirty="0" err="1"/>
              <a:t>Kirana</a:t>
            </a:r>
            <a:r>
              <a:rPr lang="en-IN" sz="4400" dirty="0"/>
              <a:t>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5550" y="10018039"/>
            <a:ext cx="10148919" cy="501793"/>
          </a:xfrm>
        </p:spPr>
        <p:txBody>
          <a:bodyPr/>
          <a:lstStyle/>
          <a:p>
            <a:r>
              <a:rPr lang="en-IN" dirty="0"/>
              <a:t>Rajani/Runcy/Kirti</a:t>
            </a:r>
          </a:p>
        </p:txBody>
      </p:sp>
      <p:pic>
        <p:nvPicPr>
          <p:cNvPr id="1026" name="Picture 2" descr="Image result for barcode scanner icon with 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" y="4806764"/>
            <a:ext cx="2472744" cy="205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7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794" y="190073"/>
            <a:ext cx="8596668" cy="1320800"/>
          </a:xfrm>
        </p:spPr>
        <p:txBody>
          <a:bodyPr/>
          <a:lstStyle/>
          <a:p>
            <a:r>
              <a:rPr lang="en-IN" dirty="0"/>
              <a:t>Business Intelligence: Portfolio 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9A17B33-EDC1-4684-8390-E8C5601DAA43}"/>
              </a:ext>
            </a:extLst>
          </p:cNvPr>
          <p:cNvSpPr/>
          <p:nvPr/>
        </p:nvSpPr>
        <p:spPr>
          <a:xfrm>
            <a:off x="445275" y="976382"/>
            <a:ext cx="5839758" cy="3440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State of Business – Compare against a prior period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62435AC-1834-4B60-8660-2B932DC04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94" y="1375360"/>
            <a:ext cx="5839759" cy="1114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3F81CDE-AD32-4742-B8D1-323431DD1684}"/>
              </a:ext>
            </a:extLst>
          </p:cNvPr>
          <p:cNvSpPr txBox="1"/>
          <p:nvPr/>
        </p:nvSpPr>
        <p:spPr>
          <a:xfrm>
            <a:off x="6550076" y="1261246"/>
            <a:ext cx="2804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User can choose a prior period – week , month, Quarter to compare change in order size and number of orders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Sales teams may further filter by Area code to compare sales order performance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2F02291-BCE1-48C7-BF0B-B9DAF2B4D757}"/>
              </a:ext>
            </a:extLst>
          </p:cNvPr>
          <p:cNvSpPr/>
          <p:nvPr/>
        </p:nvSpPr>
        <p:spPr>
          <a:xfrm>
            <a:off x="445275" y="2557293"/>
            <a:ext cx="5839758" cy="3440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Order Summary for current time period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07C865E-9A84-4D9D-88F7-2D6A611AD7CB}"/>
              </a:ext>
            </a:extLst>
          </p:cNvPr>
          <p:cNvSpPr/>
          <p:nvPr/>
        </p:nvSpPr>
        <p:spPr>
          <a:xfrm>
            <a:off x="445275" y="4958265"/>
            <a:ext cx="5839758" cy="3440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State of Business – Compare against a prior period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F465D76-E944-4876-89AF-78780DC52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6" y="2938231"/>
            <a:ext cx="4577706" cy="18816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E7D572E-9DB8-41C7-A518-544C5759C689}"/>
              </a:ext>
            </a:extLst>
          </p:cNvPr>
          <p:cNvSpPr txBox="1"/>
          <p:nvPr/>
        </p:nvSpPr>
        <p:spPr>
          <a:xfrm>
            <a:off x="6550076" y="3225482"/>
            <a:ext cx="280484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This view gives the business a view of sales orders received and delivered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visit of the sales person and the online connectivity serves as a reference point for the inventory lead or the sales lead to base judgement on the data feed of the week / month / Qtr. </a:t>
            </a:r>
          </a:p>
          <a:p>
            <a:endParaRPr lang="en-IN" sz="1000" dirty="0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5FF7B105-D805-4E11-A77B-E7D767E84692}"/>
              </a:ext>
            </a:extLst>
          </p:cNvPr>
          <p:cNvGrpSpPr/>
          <p:nvPr/>
        </p:nvGrpSpPr>
        <p:grpSpPr>
          <a:xfrm>
            <a:off x="628782" y="5360478"/>
            <a:ext cx="2606995" cy="1377072"/>
            <a:chOff x="628782" y="5360478"/>
            <a:chExt cx="2606995" cy="1377072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547D6EE9-7D36-4C13-AB28-29C288B67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782" y="5360478"/>
              <a:ext cx="1187318" cy="137707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30B4AFCB-568C-4E8E-82EA-C56DB8A4C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6575" y="5360478"/>
              <a:ext cx="1279202" cy="1320277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16CED5B-DC88-4D5A-934A-F3F2DCEA7B3E}"/>
              </a:ext>
            </a:extLst>
          </p:cNvPr>
          <p:cNvSpPr txBox="1"/>
          <p:nvPr/>
        </p:nvSpPr>
        <p:spPr>
          <a:xfrm>
            <a:off x="6425508" y="5277995"/>
            <a:ext cx="280484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business user can also get a view at a store level of the status of the stock – surplus, out of stock etc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Serves as a trigger for the sales team to plan the route, the product to push and the sales plan of the sales agent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79648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34" y="393700"/>
            <a:ext cx="8555566" cy="1320800"/>
          </a:xfrm>
        </p:spPr>
        <p:txBody>
          <a:bodyPr/>
          <a:lstStyle/>
          <a:p>
            <a:r>
              <a:rPr lang="en-IN" dirty="0"/>
              <a:t>Business Intelligence: Store Micro Segmentation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30F9FFA-24D4-4C85-BD3A-393E7BAA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4" y="2070100"/>
            <a:ext cx="9560019" cy="1905000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C3ADEDA-CEB8-4A28-AB68-F1201B207F65}"/>
              </a:ext>
            </a:extLst>
          </p:cNvPr>
          <p:cNvSpPr txBox="1"/>
          <p:nvPr/>
        </p:nvSpPr>
        <p:spPr>
          <a:xfrm>
            <a:off x="530275" y="4190682"/>
            <a:ext cx="92625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Gives a detailed view for an Area sales manager and/ or Inventory manager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One can drill down by Area to a specific store to get a view of store performance by breadth of product categories sold and revenue parameters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To develop a product wise targeting strategy or recommend the next best product a look alike store to push, the view on the top selling product categories and top products will be helpful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26791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Intelligence: Inventory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837C13-D2F0-4CBC-8896-EFF15F4F4AAA}"/>
              </a:ext>
            </a:extLst>
          </p:cNvPr>
          <p:cNvSpPr txBox="1"/>
          <p:nvPr/>
        </p:nvSpPr>
        <p:spPr>
          <a:xfrm>
            <a:off x="224306" y="4292282"/>
            <a:ext cx="95027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This view gives the inventory team a view at a store level the pace at which products are moving off the shelves – The camera images of the shelf in the store will help capture the shelf occupancy rate.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One can also get a view of the average re-order cycle by store and product category basis historical data on product orders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threshold indicated, gives the inventory /sales manager a view of how soon the order needs to be delivered and shelves replenished else would lead to dissatisfied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endParaRPr lang="en-IN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06C96FD-FCB0-4F08-9954-12116ADC8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6484"/>
            <a:ext cx="9177450" cy="15065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950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7" y="2526890"/>
            <a:ext cx="8596668" cy="1320800"/>
          </a:xfrm>
        </p:spPr>
        <p:txBody>
          <a:bodyPr/>
          <a:lstStyle/>
          <a:p>
            <a:pPr algn="ctr"/>
            <a:r>
              <a:rPr lang="en-IN" dirty="0" smtClean="0"/>
              <a:t>Vision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23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3876" y="388373"/>
            <a:ext cx="8596668" cy="11749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Hardware &amp; Software: Vision</a:t>
            </a:r>
            <a:endParaRPr lang="en-IN" sz="2100" dirty="0"/>
          </a:p>
        </p:txBody>
      </p:sp>
      <p:sp>
        <p:nvSpPr>
          <p:cNvPr id="2" name="TextBox 1"/>
          <p:cNvSpPr txBox="1"/>
          <p:nvPr/>
        </p:nvSpPr>
        <p:spPr>
          <a:xfrm>
            <a:off x="604684" y="1342103"/>
            <a:ext cx="82858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smtClean="0"/>
              <a:t>Multiple </a:t>
            </a:r>
            <a:r>
              <a:rPr lang="en-IN" b="1" i="1" u="sng" dirty="0" err="1" smtClean="0"/>
              <a:t>RaPi</a:t>
            </a:r>
            <a:r>
              <a:rPr lang="en-IN" b="1" i="1" u="sng" dirty="0" smtClean="0"/>
              <a:t> deployment per store: </a:t>
            </a:r>
          </a:p>
          <a:p>
            <a:endParaRPr lang="en-IN" dirty="0"/>
          </a:p>
          <a:p>
            <a:r>
              <a:rPr lang="en-IN" dirty="0" smtClean="0"/>
              <a:t>Multiple cameras with Top as well as side view to capture transactional and inventory related information more accurately.  </a:t>
            </a:r>
          </a:p>
          <a:p>
            <a:endParaRPr lang="en-IN" dirty="0"/>
          </a:p>
          <a:p>
            <a:r>
              <a:rPr lang="en-IN" dirty="0" smtClean="0"/>
              <a:t>Current algorithm can only detect the objects and classify the objects into categories based on the side image captured by a camera. We can have a closer camera placed to detect each and every product including its Brand information with much more precision.</a:t>
            </a:r>
          </a:p>
          <a:p>
            <a:endParaRPr lang="en-IN" dirty="0"/>
          </a:p>
          <a:p>
            <a:r>
              <a:rPr lang="en-IN" b="1" i="1" u="sng" dirty="0" smtClean="0"/>
              <a:t>Automated Deployment:</a:t>
            </a:r>
          </a:p>
          <a:p>
            <a:endParaRPr lang="en-IN" b="1" i="1" u="sng" dirty="0"/>
          </a:p>
          <a:p>
            <a:r>
              <a:rPr lang="en-IN" dirty="0" smtClean="0"/>
              <a:t>Current architecture is a manual process when it comes to adding or changing the software and algorithms. The whole process can be automated using CI-CD techniques which can save a lot of manual effort.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37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13" y="145961"/>
            <a:ext cx="8596668" cy="691166"/>
          </a:xfrm>
        </p:spPr>
        <p:txBody>
          <a:bodyPr/>
          <a:lstStyle/>
          <a:p>
            <a:r>
              <a:rPr lang="en-IN" dirty="0"/>
              <a:t>Business Intelligence: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620" y="837127"/>
            <a:ext cx="4956220" cy="49984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/>
              <a:t>Data Requirement</a:t>
            </a:r>
          </a:p>
          <a:p>
            <a:pPr marL="0" indent="0">
              <a:buNone/>
            </a:pPr>
            <a:r>
              <a:rPr lang="en-IN" sz="1400" b="1" i="1" u="sng" dirty="0"/>
              <a:t>Sell in data from HUL to </a:t>
            </a:r>
            <a:r>
              <a:rPr lang="en-IN" sz="1400" b="1" i="1" u="sng" dirty="0" err="1"/>
              <a:t>Kirana</a:t>
            </a:r>
            <a:r>
              <a:rPr lang="en-IN" sz="1400" b="1" i="1" u="sng" dirty="0"/>
              <a:t> Store which includes following columns</a:t>
            </a:r>
          </a:p>
          <a:p>
            <a:r>
              <a:rPr lang="en-IN" sz="1200" b="1" dirty="0"/>
              <a:t>Store Information</a:t>
            </a:r>
          </a:p>
          <a:p>
            <a:r>
              <a:rPr lang="en-IN" sz="1200" b="1" dirty="0"/>
              <a:t>Product information including price</a:t>
            </a:r>
          </a:p>
          <a:p>
            <a:r>
              <a:rPr lang="en-IN" sz="1200" b="1" dirty="0"/>
              <a:t>Channel information</a:t>
            </a:r>
          </a:p>
          <a:p>
            <a:r>
              <a:rPr lang="en-IN" sz="1200" b="1" dirty="0"/>
              <a:t>Promotions</a:t>
            </a:r>
          </a:p>
          <a:p>
            <a:pPr marL="0" indent="0">
              <a:buNone/>
            </a:pPr>
            <a:r>
              <a:rPr lang="en-IN" sz="1400" b="1" i="1" u="sng" dirty="0"/>
              <a:t>Camera data from </a:t>
            </a:r>
            <a:r>
              <a:rPr lang="en-IN" sz="1400" b="1" i="1" u="sng" dirty="0" err="1"/>
              <a:t>Kirana</a:t>
            </a:r>
            <a:r>
              <a:rPr lang="en-IN" sz="1400" b="1" i="1" u="sng" dirty="0"/>
              <a:t> Store with more camera set up near entrance and counters. Following information cane be captured and created through advance algorithms</a:t>
            </a:r>
          </a:p>
          <a:p>
            <a:r>
              <a:rPr lang="en-IN" sz="1200" b="1" dirty="0"/>
              <a:t>Footfall activity</a:t>
            </a:r>
          </a:p>
          <a:p>
            <a:r>
              <a:rPr lang="en-IN" sz="1200" b="1" dirty="0"/>
              <a:t>Gender information</a:t>
            </a:r>
          </a:p>
          <a:p>
            <a:r>
              <a:rPr lang="en-IN" sz="1200" b="1" dirty="0"/>
              <a:t>Age information</a:t>
            </a:r>
          </a:p>
          <a:p>
            <a:r>
              <a:rPr lang="en-IN" sz="1200" b="1" dirty="0"/>
              <a:t>Counter </a:t>
            </a:r>
            <a:r>
              <a:rPr lang="en-IN" sz="1200" b="1" dirty="0" err="1"/>
              <a:t>Actvity</a:t>
            </a:r>
            <a:endParaRPr lang="en-IN" sz="1200" b="1" dirty="0"/>
          </a:p>
          <a:p>
            <a:r>
              <a:rPr lang="en-IN" sz="1200" b="1" dirty="0"/>
              <a:t>Product information</a:t>
            </a:r>
          </a:p>
          <a:p>
            <a:pPr marL="0" indent="0">
              <a:buNone/>
            </a:pPr>
            <a:r>
              <a:rPr lang="en-IN" sz="1400" b="1" i="1" u="sng" dirty="0" err="1"/>
              <a:t>Kirana</a:t>
            </a:r>
            <a:r>
              <a:rPr lang="en-IN" sz="1400" b="1" i="1" u="sng" dirty="0"/>
              <a:t> Store Product Master data</a:t>
            </a:r>
          </a:p>
          <a:p>
            <a:r>
              <a:rPr lang="en-IN" sz="1200" b="1" dirty="0"/>
              <a:t>Barcode </a:t>
            </a:r>
          </a:p>
          <a:p>
            <a:r>
              <a:rPr lang="en-IN" sz="1200" b="1" dirty="0"/>
              <a:t>Product information</a:t>
            </a:r>
          </a:p>
          <a:p>
            <a:r>
              <a:rPr lang="en-IN" sz="1200" b="1" dirty="0"/>
              <a:t>Price</a:t>
            </a:r>
            <a:endParaRPr lang="en-IN" sz="1000" b="1" dirty="0"/>
          </a:p>
          <a:p>
            <a:pPr marL="0" indent="0">
              <a:buNone/>
            </a:pPr>
            <a:endParaRPr lang="en-IN" sz="1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36596" y="1629696"/>
            <a:ext cx="3276480" cy="38905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IN" dirty="0"/>
              <a:t>GAP Analysis(Anomaly detection to identify Gaps)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dirty="0"/>
              <a:t>Promotion Effectiveness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dirty="0"/>
              <a:t>Sales Person’s performance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dirty="0"/>
              <a:t>Product Recommendation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dirty="0"/>
              <a:t>Demand Forecasting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646433" y="1629696"/>
            <a:ext cx="1636570" cy="359320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646433" y="2733801"/>
            <a:ext cx="14498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Possible improvement of current Analysis/New Analysis based on new data </a:t>
            </a:r>
          </a:p>
        </p:txBody>
      </p:sp>
    </p:spTree>
    <p:extLst>
      <p:ext uri="{BB962C8B-B14F-4D97-AF65-F5344CB8AC3E}">
        <p14:creationId xmlns:p14="http://schemas.microsoft.com/office/powerpoint/2010/main" val="334709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0203"/>
            <a:ext cx="8596668" cy="1320800"/>
          </a:xfrm>
        </p:spPr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77" y="768937"/>
            <a:ext cx="9625765" cy="5992471"/>
          </a:xfrm>
        </p:spPr>
        <p:txBody>
          <a:bodyPr/>
          <a:lstStyle/>
          <a:p>
            <a:r>
              <a:rPr lang="en-IN" b="1" dirty="0" smtClean="0"/>
              <a:t>Problem: </a:t>
            </a:r>
            <a:r>
              <a:rPr lang="en-IN" dirty="0" smtClean="0"/>
              <a:t>Given the constraint on cost of investment and connectivity, the problem is to capture sales data from </a:t>
            </a:r>
            <a:r>
              <a:rPr lang="en-IN" dirty="0" err="1" smtClean="0"/>
              <a:t>Kirana</a:t>
            </a:r>
            <a:r>
              <a:rPr lang="en-IN" dirty="0" smtClean="0"/>
              <a:t> store: accurately and real-time, to understand consumer behaviour and automate inventory management. </a:t>
            </a:r>
            <a:endParaRPr lang="en-IN" dirty="0"/>
          </a:p>
          <a:p>
            <a:r>
              <a:rPr lang="en-IN" b="1" dirty="0"/>
              <a:t>Solution</a:t>
            </a:r>
            <a:r>
              <a:rPr lang="en-IN" b="1" dirty="0" smtClean="0"/>
              <a:t>: </a:t>
            </a:r>
            <a:r>
              <a:rPr lang="en-IN" dirty="0" smtClean="0"/>
              <a:t>The proposed solution is </a:t>
            </a:r>
            <a:r>
              <a:rPr lang="en-IN" dirty="0"/>
              <a:t>to have a Raspberry Pi system (with camera, barcode scanner and USB </a:t>
            </a:r>
            <a:r>
              <a:rPr lang="en-IN" dirty="0" smtClean="0"/>
              <a:t>internet) for </a:t>
            </a:r>
            <a:r>
              <a:rPr lang="en-IN" dirty="0" smtClean="0"/>
              <a:t>capturing </a:t>
            </a:r>
            <a:r>
              <a:rPr lang="en-IN" dirty="0"/>
              <a:t>the sell out information from the </a:t>
            </a:r>
            <a:r>
              <a:rPr lang="en-IN" dirty="0" err="1"/>
              <a:t>Kirana</a:t>
            </a:r>
            <a:r>
              <a:rPr lang="en-IN" dirty="0"/>
              <a:t> stores to manage the store operations in effective way. The analytics solution aims to create meaningful </a:t>
            </a:r>
            <a:r>
              <a:rPr lang="en-IN" dirty="0" smtClean="0"/>
              <a:t>micro-segments </a:t>
            </a:r>
            <a:r>
              <a:rPr lang="en-IN" dirty="0"/>
              <a:t>based on stores activity captured through </a:t>
            </a:r>
            <a:r>
              <a:rPr lang="en-IN" dirty="0" err="1"/>
              <a:t>PoS</a:t>
            </a:r>
            <a:r>
              <a:rPr lang="en-IN" dirty="0"/>
              <a:t> data and Camera data. The data is then merged to give signals on </a:t>
            </a:r>
            <a:r>
              <a:rPr lang="en-IN" dirty="0" smtClean="0"/>
              <a:t>Tableau/</a:t>
            </a:r>
            <a:r>
              <a:rPr lang="en-IN" dirty="0" err="1" smtClean="0"/>
              <a:t>Spotfire</a:t>
            </a:r>
            <a:r>
              <a:rPr lang="en-IN" dirty="0" smtClean="0"/>
              <a:t> </a:t>
            </a:r>
            <a:r>
              <a:rPr lang="en-IN" dirty="0"/>
              <a:t>around the stores operations efficiency in terms of inventory </a:t>
            </a:r>
            <a:r>
              <a:rPr lang="en-IN" dirty="0" smtClean="0"/>
              <a:t>management.</a:t>
            </a:r>
            <a:endParaRPr lang="en-IN" dirty="0"/>
          </a:p>
          <a:p>
            <a:r>
              <a:rPr lang="en-IN" b="1" dirty="0" smtClean="0"/>
              <a:t>Approach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09977" y="4005334"/>
            <a:ext cx="1803042" cy="9665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Hardware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867694" y="4005334"/>
            <a:ext cx="1803042" cy="9665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7857" y="4005334"/>
            <a:ext cx="1803042" cy="9665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 Stack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7951631" y="4005334"/>
            <a:ext cx="1803042" cy="9665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 Intelligence</a:t>
            </a:r>
          </a:p>
        </p:txBody>
      </p:sp>
      <p:sp>
        <p:nvSpPr>
          <p:cNvPr id="8" name="Cross 7"/>
          <p:cNvSpPr/>
          <p:nvPr/>
        </p:nvSpPr>
        <p:spPr>
          <a:xfrm>
            <a:off x="2334294" y="4108951"/>
            <a:ext cx="412124" cy="450761"/>
          </a:xfrm>
          <a:prstGeom prst="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64641" y="5241707"/>
            <a:ext cx="18030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Low Cost Raspberry Pi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USB internet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480375" y="5241707"/>
            <a:ext cx="22933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AWS </a:t>
            </a:r>
            <a:r>
              <a:rPr lang="en-IN" sz="1400" dirty="0"/>
              <a:t>Lambda (S3</a:t>
            </a:r>
            <a:r>
              <a:rPr lang="en-IN" sz="1400" dirty="0"/>
              <a:t>) with Object detection algorithm (Python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Tableau/</a:t>
            </a:r>
            <a:r>
              <a:rPr lang="en-IN" sz="1400" dirty="0" err="1"/>
              <a:t>Spotfire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7857" y="5285377"/>
            <a:ext cx="1803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Architecture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DB </a:t>
            </a:r>
            <a:r>
              <a:rPr lang="en-IN" sz="1400" dirty="0"/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963309" y="5177115"/>
            <a:ext cx="1803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Analysis ready </a:t>
            </a:r>
            <a:r>
              <a:rPr lang="en-IN" sz="1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Portfolio View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Micro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Inventory Management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773768" y="4108951"/>
            <a:ext cx="519449" cy="45076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7305539" y="4108950"/>
            <a:ext cx="519449" cy="45076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6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9512"/>
            <a:ext cx="8596668" cy="755374"/>
          </a:xfrm>
        </p:spPr>
        <p:txBody>
          <a:bodyPr/>
          <a:lstStyle/>
          <a:p>
            <a:r>
              <a:rPr lang="en-IN" dirty="0"/>
              <a:t>Solution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005C136-EB14-4CBC-A510-0FE1995E6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662996"/>
            <a:ext cx="8269357" cy="57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1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68593"/>
            <a:ext cx="8596668" cy="755374"/>
          </a:xfrm>
        </p:spPr>
        <p:txBody>
          <a:bodyPr/>
          <a:lstStyle/>
          <a:p>
            <a:r>
              <a:rPr lang="en-IN" dirty="0" smtClean="0"/>
              <a:t>Hardware &amp; </a:t>
            </a:r>
            <a:r>
              <a:rPr lang="en-IN" dirty="0"/>
              <a:t>Software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596669" cy="3604107"/>
          </a:xfrm>
        </p:spPr>
        <p:txBody>
          <a:bodyPr>
            <a:normAutofit/>
          </a:bodyPr>
          <a:lstStyle/>
          <a:p>
            <a:r>
              <a:rPr lang="en-IN" sz="2000" dirty="0"/>
              <a:t>Barcode scanner to capture sell-out information (real-time or offline storage)</a:t>
            </a:r>
          </a:p>
          <a:p>
            <a:r>
              <a:rPr lang="en-IN" sz="2000" dirty="0"/>
              <a:t>Each </a:t>
            </a:r>
            <a:r>
              <a:rPr lang="en-IN" sz="2000" dirty="0" err="1"/>
              <a:t>RaPi</a:t>
            </a:r>
            <a:r>
              <a:rPr lang="en-IN" sz="2000" dirty="0"/>
              <a:t> deployment to be dynamic/flexible based on factors like power, network, accessibility etc..</a:t>
            </a:r>
          </a:p>
          <a:p>
            <a:r>
              <a:rPr lang="en-IN" sz="2000" dirty="0"/>
              <a:t>Barcode scanner data will be updated into DB via an API endpoint in a server-less manner</a:t>
            </a:r>
          </a:p>
          <a:p>
            <a:r>
              <a:rPr lang="en-IN" sz="2000" dirty="0"/>
              <a:t>Camera data (pics) will be uploaded to cloud object storage for ML and DL processing with results stored into DB</a:t>
            </a:r>
          </a:p>
          <a:p>
            <a:r>
              <a:rPr lang="en-IN" sz="2000" dirty="0"/>
              <a:t>Visualization/BI on the data with Tableau and Spotfire</a:t>
            </a:r>
          </a:p>
        </p:txBody>
      </p:sp>
    </p:spTree>
    <p:extLst>
      <p:ext uri="{BB962C8B-B14F-4D97-AF65-F5344CB8AC3E}">
        <p14:creationId xmlns:p14="http://schemas.microsoft.com/office/powerpoint/2010/main" val="56290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7006"/>
            <a:ext cx="10052599" cy="451005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1141" y="388373"/>
            <a:ext cx="8596668" cy="11749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Hardware &amp; Software Overview</a:t>
            </a:r>
          </a:p>
          <a:p>
            <a:r>
              <a:rPr lang="en-IN" sz="2100" dirty="0" smtClean="0"/>
              <a:t>High Level view of </a:t>
            </a:r>
            <a:r>
              <a:rPr lang="en-IN" sz="2100" dirty="0" err="1" smtClean="0"/>
              <a:t>RaPi</a:t>
            </a:r>
            <a:r>
              <a:rPr lang="en-IN" sz="2100" dirty="0" smtClean="0"/>
              <a:t> deployment at </a:t>
            </a:r>
            <a:r>
              <a:rPr lang="en-IN" sz="2100" dirty="0" err="1" smtClean="0"/>
              <a:t>Kirana</a:t>
            </a:r>
            <a:r>
              <a:rPr lang="en-IN" sz="2100" dirty="0" smtClean="0"/>
              <a:t> store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65841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96644"/>
            <a:ext cx="8596668" cy="1366685"/>
          </a:xfrm>
        </p:spPr>
        <p:txBody>
          <a:bodyPr>
            <a:normAutofit/>
          </a:bodyPr>
          <a:lstStyle/>
          <a:p>
            <a:r>
              <a:rPr lang="en-IN" dirty="0" smtClean="0"/>
              <a:t>Tech Stack Overview:</a:t>
            </a:r>
            <a:br>
              <a:rPr lang="en-IN" dirty="0" smtClean="0"/>
            </a:br>
            <a:r>
              <a:rPr lang="en-IN" sz="2700" dirty="0" smtClean="0"/>
              <a:t>Server-less </a:t>
            </a:r>
            <a:r>
              <a:rPr lang="en-IN" sz="2700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F2FDBCD-4D70-4255-88C6-90FE8DEAC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3" y="1311964"/>
            <a:ext cx="9276190" cy="4532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002" y="6002594"/>
            <a:ext cx="763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AWS Lambda Functions coverts image and bar-code data which will be stored in DB for analytics consumption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79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631" y="196645"/>
            <a:ext cx="8596668" cy="1088816"/>
          </a:xfrm>
        </p:spPr>
        <p:txBody>
          <a:bodyPr>
            <a:normAutofit/>
          </a:bodyPr>
          <a:lstStyle/>
          <a:p>
            <a:r>
              <a:rPr lang="en-IN" dirty="0"/>
              <a:t>Tech Stack Overview:</a:t>
            </a:r>
            <a:br>
              <a:rPr lang="en-IN" dirty="0"/>
            </a:br>
            <a:r>
              <a:rPr lang="en-IN" sz="2400" dirty="0"/>
              <a:t>DB </a:t>
            </a:r>
            <a:r>
              <a:rPr lang="en-IN" sz="2400" dirty="0"/>
              <a:t>Schema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5E3197E-171D-4144-A241-72CDF2EB2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0" y="1285461"/>
            <a:ext cx="9745435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8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Intelligence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1750"/>
            <a:ext cx="8596668" cy="2424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Tableau and </a:t>
            </a:r>
            <a:r>
              <a:rPr lang="en-IN" dirty="0" err="1"/>
              <a:t>Spotfire</a:t>
            </a:r>
            <a:r>
              <a:rPr lang="en-IN" dirty="0"/>
              <a:t> are used to create visualization around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98490" y="1810251"/>
            <a:ext cx="2040108" cy="10303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Summary 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1177" y="1759744"/>
            <a:ext cx="2040108" cy="10303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Micro Segmentation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488111" y="1753675"/>
            <a:ext cx="2040108" cy="10303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Inventory </a:t>
            </a:r>
          </a:p>
          <a:p>
            <a:pPr algn="ctr"/>
            <a:r>
              <a:rPr lang="en-IN" dirty="0"/>
              <a:t>Management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099" y="5665010"/>
            <a:ext cx="876312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Filters available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Time Span: WoW, </a:t>
            </a:r>
            <a:r>
              <a:rPr lang="en-IN" sz="1600" dirty="0" err="1"/>
              <a:t>MoM</a:t>
            </a:r>
            <a:r>
              <a:rPr lang="en-IN" sz="1600" dirty="0"/>
              <a:t>, </a:t>
            </a:r>
            <a:r>
              <a:rPr lang="en-IN" sz="1600" dirty="0" err="1"/>
              <a:t>QoQ</a:t>
            </a: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 err="1"/>
              <a:t>ZipCode</a:t>
            </a: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Stores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5099" y="2942323"/>
            <a:ext cx="20734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Portfolio performance View: Performance of overall portfolio (Month on Month or Quarter on Quarter) which can also be viewed at </a:t>
            </a:r>
            <a:r>
              <a:rPr lang="en-IN" sz="1600" dirty="0" err="1"/>
              <a:t>Zipcode</a:t>
            </a:r>
            <a:r>
              <a:rPr lang="en-IN" sz="1600" dirty="0"/>
              <a:t> level and at a particular store level </a:t>
            </a:r>
          </a:p>
          <a:p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113240" y="2936567"/>
            <a:ext cx="22280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Kirana</a:t>
            </a:r>
            <a:r>
              <a:rPr lang="en-IN" sz="1600" dirty="0"/>
              <a:t> Store Performance: Insights around the </a:t>
            </a:r>
            <a:r>
              <a:rPr lang="en-IN" sz="1600" dirty="0" err="1"/>
              <a:t>Kirana</a:t>
            </a:r>
            <a:r>
              <a:rPr lang="en-IN" sz="1600" dirty="0"/>
              <a:t> store’s performance is created using Revenue, average price and basket of the products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88111" y="2897008"/>
            <a:ext cx="22936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Inventory Flags: Signals are created to recommend a reordering point of each product category based on  the fill rate and historical reordering point </a:t>
            </a:r>
          </a:p>
        </p:txBody>
      </p:sp>
    </p:spTree>
    <p:extLst>
      <p:ext uri="{BB962C8B-B14F-4D97-AF65-F5344CB8AC3E}">
        <p14:creationId xmlns:p14="http://schemas.microsoft.com/office/powerpoint/2010/main" val="401485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Intelligence: Analytics ready data preparation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5D5A46A-F9CB-40CC-BCFA-7FDCC419B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9"/>
            <a:ext cx="2595424" cy="404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IN" sz="1600" dirty="0"/>
              <a:t>Barcode Scanner Data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="" xmlns:a16="http://schemas.microsoft.com/office/drawing/2014/main" id="{45A177CB-A810-47EE-8A49-84BF6865AF5F}"/>
              </a:ext>
            </a:extLst>
          </p:cNvPr>
          <p:cNvSpPr txBox="1">
            <a:spLocks/>
          </p:cNvSpPr>
          <p:nvPr/>
        </p:nvSpPr>
        <p:spPr>
          <a:xfrm>
            <a:off x="3560210" y="2160589"/>
            <a:ext cx="2595424" cy="404811"/>
          </a:xfrm>
          <a:prstGeom prst="rect">
            <a:avLst/>
          </a:prstGeom>
          <a:ln w="19050" cap="rnd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/>
              <a:t>Camera Data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="" xmlns:a16="http://schemas.microsoft.com/office/drawing/2014/main" id="{61D47349-BF12-4543-AC49-509E49190F2F}"/>
              </a:ext>
            </a:extLst>
          </p:cNvPr>
          <p:cNvSpPr txBox="1">
            <a:spLocks/>
          </p:cNvSpPr>
          <p:nvPr/>
        </p:nvSpPr>
        <p:spPr>
          <a:xfrm>
            <a:off x="6442558" y="2160589"/>
            <a:ext cx="2595424" cy="404811"/>
          </a:xfrm>
          <a:prstGeom prst="rect">
            <a:avLst/>
          </a:prstGeom>
          <a:ln w="19050" cap="rnd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Product Master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A129AFD-A4A8-4C68-9CF1-5B4D8FC8C8C7}"/>
              </a:ext>
            </a:extLst>
          </p:cNvPr>
          <p:cNvSpPr txBox="1"/>
          <p:nvPr/>
        </p:nvSpPr>
        <p:spPr>
          <a:xfrm>
            <a:off x="677334" y="2565400"/>
            <a:ext cx="25959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/>
              <a:t>Store ID</a:t>
            </a:r>
          </a:p>
          <a:p>
            <a:pPr marL="342900" indent="-342900">
              <a:buAutoNum type="arabicParenR"/>
            </a:pPr>
            <a:r>
              <a:rPr lang="en-US" sz="1400" dirty="0"/>
              <a:t>Barcode</a:t>
            </a:r>
          </a:p>
          <a:p>
            <a:pPr marL="342900" indent="-342900">
              <a:buAutoNum type="arabicParenR"/>
            </a:pPr>
            <a:r>
              <a:rPr lang="en-US" sz="1400" dirty="0"/>
              <a:t>Category</a:t>
            </a:r>
          </a:p>
          <a:p>
            <a:pPr marL="342900" indent="-342900">
              <a:buAutoNum type="arabicParenR"/>
            </a:pPr>
            <a:r>
              <a:rPr lang="en-US" sz="1400" dirty="0"/>
              <a:t>Subcategory</a:t>
            </a:r>
          </a:p>
          <a:p>
            <a:pPr marL="342900" indent="-342900">
              <a:buAutoNum type="arabicParenR"/>
            </a:pPr>
            <a:r>
              <a:rPr lang="en-US" sz="1400" dirty="0"/>
              <a:t>Brand</a:t>
            </a:r>
          </a:p>
          <a:p>
            <a:pPr marL="342900" indent="-342900">
              <a:buAutoNum type="arabicParenR"/>
            </a:pPr>
            <a:r>
              <a:rPr lang="en-US" sz="1400" dirty="0"/>
              <a:t>Base Pack No</a:t>
            </a:r>
          </a:p>
          <a:p>
            <a:pPr marL="342900" indent="-342900">
              <a:buAutoNum type="arabicParenR"/>
            </a:pPr>
            <a:r>
              <a:rPr lang="en-US" sz="1400" dirty="0"/>
              <a:t>Base Pack</a:t>
            </a:r>
          </a:p>
          <a:p>
            <a:pPr marL="342900" indent="-342900">
              <a:buAutoNum type="arabicParenR"/>
            </a:pPr>
            <a:r>
              <a:rPr lang="en-US" sz="1400" dirty="0"/>
              <a:t>Bill No</a:t>
            </a:r>
          </a:p>
          <a:p>
            <a:pPr marL="342900" indent="-342900">
              <a:buAutoNum type="arabicParenR"/>
            </a:pPr>
            <a:r>
              <a:rPr lang="en-US" sz="1400" dirty="0"/>
              <a:t>Created Stamp</a:t>
            </a:r>
          </a:p>
          <a:p>
            <a:pPr marL="342900" indent="-342900">
              <a:buAutoNum type="arabicParenR"/>
            </a:pPr>
            <a:r>
              <a:rPr lang="en-US" sz="1400" dirty="0"/>
              <a:t>Area Code</a:t>
            </a:r>
          </a:p>
          <a:p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04BA0CF-05F7-4795-BEE7-4BFC6BB20223}"/>
              </a:ext>
            </a:extLst>
          </p:cNvPr>
          <p:cNvSpPr txBox="1"/>
          <p:nvPr/>
        </p:nvSpPr>
        <p:spPr>
          <a:xfrm>
            <a:off x="3649662" y="2565400"/>
            <a:ext cx="25059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 Store ID</a:t>
            </a:r>
          </a:p>
          <a:p>
            <a:r>
              <a:rPr lang="en-US" sz="1400" dirty="0"/>
              <a:t>2) Average Quantity on Shelf</a:t>
            </a:r>
          </a:p>
          <a:p>
            <a:r>
              <a:rPr lang="en-US" sz="1400" dirty="0"/>
              <a:t>3) Fill Rate</a:t>
            </a:r>
          </a:p>
          <a:p>
            <a:r>
              <a:rPr lang="en-US" sz="1400" dirty="0"/>
              <a:t>4) Shelf Number</a:t>
            </a:r>
          </a:p>
          <a:p>
            <a:r>
              <a:rPr lang="en-US" sz="1400" dirty="0"/>
              <a:t>5) Shelf Description</a:t>
            </a:r>
          </a:p>
          <a:p>
            <a:r>
              <a:rPr lang="en-US" sz="1400" dirty="0"/>
              <a:t>6) Shelf Occupancy%</a:t>
            </a:r>
          </a:p>
          <a:p>
            <a:r>
              <a:rPr lang="en-US" sz="1400" dirty="0"/>
              <a:t>7) Time Stamp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BD12BC5-43A1-4D2E-910D-56E22C81BE19}"/>
              </a:ext>
            </a:extLst>
          </p:cNvPr>
          <p:cNvSpPr txBox="1"/>
          <p:nvPr/>
        </p:nvSpPr>
        <p:spPr>
          <a:xfrm>
            <a:off x="6442558" y="2565400"/>
            <a:ext cx="24098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/>
              <a:t>Barcode</a:t>
            </a:r>
          </a:p>
          <a:p>
            <a:pPr marL="342900" indent="-342900">
              <a:buAutoNum type="arabicParenR"/>
            </a:pPr>
            <a:r>
              <a:rPr lang="en-US" sz="1400" dirty="0"/>
              <a:t>Category</a:t>
            </a:r>
          </a:p>
          <a:p>
            <a:pPr marL="342900" indent="-342900">
              <a:buAutoNum type="arabicParenR"/>
            </a:pPr>
            <a:r>
              <a:rPr lang="en-US" sz="1400" dirty="0"/>
              <a:t>Subcategory</a:t>
            </a:r>
          </a:p>
          <a:p>
            <a:pPr marL="342900" indent="-342900">
              <a:buAutoNum type="arabicParenR"/>
            </a:pPr>
            <a:r>
              <a:rPr lang="en-US" sz="1400" dirty="0"/>
              <a:t>Brand</a:t>
            </a:r>
          </a:p>
          <a:p>
            <a:pPr marL="342900" indent="-342900">
              <a:buAutoNum type="arabicParenR"/>
            </a:pPr>
            <a:r>
              <a:rPr lang="en-US" sz="1400" dirty="0"/>
              <a:t>Base Pack</a:t>
            </a:r>
          </a:p>
          <a:p>
            <a:pPr marL="342900" indent="-342900">
              <a:buAutoNum type="arabicParenR"/>
            </a:pPr>
            <a:r>
              <a:rPr lang="en-US" sz="1400" dirty="0"/>
              <a:t>Price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D3B01E8-BE38-4DC3-ACD0-268D3248BA75}"/>
              </a:ext>
            </a:extLst>
          </p:cNvPr>
          <p:cNvSpPr txBox="1"/>
          <p:nvPr/>
        </p:nvSpPr>
        <p:spPr>
          <a:xfrm>
            <a:off x="677334" y="5124004"/>
            <a:ext cx="876312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Data streams across these sources is seamlessly stitched for the BI Consumption layer </a:t>
            </a:r>
          </a:p>
        </p:txBody>
      </p:sp>
    </p:spTree>
    <p:extLst>
      <p:ext uri="{BB962C8B-B14F-4D97-AF65-F5344CB8AC3E}">
        <p14:creationId xmlns:p14="http://schemas.microsoft.com/office/powerpoint/2010/main" val="11041714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1024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Century Gothic</vt:lpstr>
      <vt:lpstr>Franklin Gothic Book</vt:lpstr>
      <vt:lpstr>Trebuchet MS</vt:lpstr>
      <vt:lpstr>Wingdings 3</vt:lpstr>
      <vt:lpstr>Crop</vt:lpstr>
      <vt:lpstr>Wisp</vt:lpstr>
      <vt:lpstr>Facet</vt:lpstr>
      <vt:lpstr>Auto-scalable  &amp;  Low-cost  Analytics Solution  for Kirana Store</vt:lpstr>
      <vt:lpstr>Overview</vt:lpstr>
      <vt:lpstr>Solution Overview</vt:lpstr>
      <vt:lpstr>Hardware &amp; Software Overview</vt:lpstr>
      <vt:lpstr>PowerPoint Presentation</vt:lpstr>
      <vt:lpstr>Tech Stack Overview: Server-less Architecture</vt:lpstr>
      <vt:lpstr>Tech Stack Overview: DB Schema</vt:lpstr>
      <vt:lpstr>Business Intelligence </vt:lpstr>
      <vt:lpstr>Business Intelligence: Analytics ready data preparation</vt:lpstr>
      <vt:lpstr>Business Intelligence: Portfolio View</vt:lpstr>
      <vt:lpstr>Business Intelligence: Store Micro Segmentation</vt:lpstr>
      <vt:lpstr>Business Intelligence: Inventory Management</vt:lpstr>
      <vt:lpstr>Vision</vt:lpstr>
      <vt:lpstr>PowerPoint Presentation</vt:lpstr>
      <vt:lpstr>Business Intelligence: Vision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Rajani</dc:creator>
  <cp:lastModifiedBy>Rajani</cp:lastModifiedBy>
  <cp:revision>64</cp:revision>
  <dcterms:created xsi:type="dcterms:W3CDTF">2017-09-25T11:42:07Z</dcterms:created>
  <dcterms:modified xsi:type="dcterms:W3CDTF">2017-09-27T09:22:34Z</dcterms:modified>
</cp:coreProperties>
</file>