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FF"/>
    <a:srgbClr val="00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9ADC-972D-4340-959C-E4DE720C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4D50-12CD-4A0F-80F3-EF354FB4F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9880-74AC-443B-90B5-E0713AD7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7D85-C777-481F-96F9-417A4E18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E5CD-017A-419D-9BA6-1543071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5A8-797F-4970-8634-BF7214A1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CB7A8-B9A6-4A8A-98B0-6876CA59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BC3D-9E69-4516-BF8D-F0F2AFB7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BD68-980A-41F0-87C5-48A545F3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82AE-7AA0-4E4C-BD9B-6C1AE630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8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B419A-1F15-43D3-9F32-4637D15F5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9C4E-A876-4B2C-99D2-DDAB3D6B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028A-FDCF-4AD5-9737-386449CA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3B5E-9C3D-4905-99C3-8436F52B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3725-D109-45B8-BA03-C70B354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BC9A-A55D-4E87-BCE7-B3276777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3F35-3E33-4983-8D90-7ACA89B6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9E29-ED2B-42D2-8A1B-4A9A809B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5087-D781-4920-93DB-F34916EC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160E-AE64-4B6E-98F5-C231BA7A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80B3-1C73-43CB-A087-C53085A9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0E0E-C152-4BC4-8405-68020605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BDCF-0000-4FC7-BF01-CF04781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8437-EB0A-45B6-8CAA-7CCE835C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6038-F758-4DD2-BC78-E30C7F71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918B-2FA8-45BD-B28A-D1E2AA3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91EB-D9DA-47FB-8B44-7794D1D82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08E77-4786-4139-8481-EAFB6D74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DC8A-5B8D-42AD-9ECE-7FB6580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F045B-D569-4907-9E01-AADABB2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EFC58-4D87-407D-B823-72344D5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DF7B-6D88-48E1-A9D3-BD6106D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DAE1-3D68-4506-94AE-F8C3E363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AE29A-688C-42DC-82FC-CD8820AE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6797-0E90-4FCB-99F7-F986A6A2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913E-D8C1-4673-8513-0BCB6357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E3F88-31C8-4483-956C-DEBCD583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D0224-6E26-469C-B175-4D912D87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DFA18-AE3E-447B-9B86-120CE4B3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E1C8-3BB2-4AB6-81FE-D1929D8B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8B45-6D37-4DA2-B5D4-59DB9E47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FA1A-48F3-4800-8058-5C573924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822B-473B-429B-BD8A-87EBD4A9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B88E2-D57F-4AAD-A3A1-B3225E64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CEDFD-B700-45AE-B283-8701B9D0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5680-5A3B-48ED-B2E7-184B3E7C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7C7B-0F0D-4ED5-A0DE-154527DE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23E4-D88E-4AEB-9C33-E6C06A2B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5B52-0953-4AB1-80D7-369CAB30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EFD2-146F-449C-8976-0BCDB48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FFFF-AB69-4795-AF1E-24CBADF2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43A0F-214E-48C4-8113-E2C6AF24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035-7174-459C-9845-259A2607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2DA7C-5BC5-4255-9BAE-AF5C82C78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8FA0-3B9F-4FF5-ACCC-9DFD15DC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399A-2359-4F1C-A215-C9EB2E1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4F23-BC11-48C0-8EBA-BADFF64A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8035-2B68-423B-8B33-22BFCF10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7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78F-3D12-49B6-B53D-443CF475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3252-4BA2-4CD3-AB7F-522A9612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2B6B-3E15-49B7-84F2-1A9951B70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D5E6-4163-43EA-A17F-E27BCCDDC39E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4F8D-E10E-4721-A25A-B56E087B8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97E9-FE28-4155-8DE5-749B6C69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58B2-351B-48A7-B438-DCA46705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A9285E-70D6-46BE-B9A6-E2EA6BE7A2B5}"/>
              </a:ext>
            </a:extLst>
          </p:cNvPr>
          <p:cNvGrpSpPr/>
          <p:nvPr/>
        </p:nvGrpSpPr>
        <p:grpSpPr>
          <a:xfrm>
            <a:off x="230738" y="1168446"/>
            <a:ext cx="5814978" cy="2275760"/>
            <a:chOff x="450574" y="843677"/>
            <a:chExt cx="5814978" cy="2200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78CB0A-75E7-4B65-9C33-7DEAEC0221DC}"/>
                </a:ext>
              </a:extLst>
            </p:cNvPr>
            <p:cNvSpPr/>
            <p:nvPr/>
          </p:nvSpPr>
          <p:spPr>
            <a:xfrm>
              <a:off x="450574" y="843677"/>
              <a:ext cx="5814978" cy="2200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0" dirty="0">
                  <a:effectLst/>
                  <a:latin typeface="+mj-lt"/>
                </a:rPr>
                <a:t>A city like </a:t>
              </a:r>
              <a:r>
                <a:rPr lang="en-US" b="1" i="0" u="none" strike="noStrike" dirty="0">
                  <a:effectLst/>
                  <a:latin typeface="+mj-lt"/>
                </a:rPr>
                <a:t>Jaipur</a:t>
              </a:r>
              <a:r>
                <a:rPr lang="en-US" b="1" i="0" dirty="0">
                  <a:effectLst/>
                  <a:latin typeface="+mj-lt"/>
                </a:rPr>
                <a:t> has 1,98,000 street lights </a:t>
              </a:r>
              <a:r>
                <a:rPr lang="en-US" i="0" dirty="0">
                  <a:effectLst/>
                  <a:latin typeface="+mj-lt"/>
                </a:rPr>
                <a:t>maintained by  Jaipur Nagar Nigam (JNN), which runs on </a:t>
              </a:r>
              <a:r>
                <a:rPr lang="en-US" b="1" i="0" dirty="0">
                  <a:effectLst/>
                  <a:latin typeface="+mj-lt"/>
                </a:rPr>
                <a:t>Samudra LED</a:t>
              </a:r>
              <a:r>
                <a:rPr lang="en-US" i="0" dirty="0">
                  <a:effectLst/>
                  <a:latin typeface="+mj-lt"/>
                </a:rPr>
                <a:t> bulbs of </a:t>
              </a:r>
              <a:r>
                <a:rPr lang="en-US" b="1" i="0" dirty="0">
                  <a:effectLst/>
                  <a:latin typeface="+mj-lt"/>
                </a:rPr>
                <a:t>5W -112 W</a:t>
              </a:r>
              <a:r>
                <a:rPr lang="en-US" i="0" dirty="0">
                  <a:effectLst/>
                  <a:latin typeface="+mj-lt"/>
                </a:rPr>
                <a:t> range.</a:t>
              </a:r>
              <a:endParaRPr lang="en-US" dirty="0">
                <a:latin typeface="+mj-lt"/>
              </a:endParaRPr>
            </a:p>
            <a:p>
              <a:r>
                <a:rPr lang="en-US" b="1" i="0" dirty="0">
                  <a:effectLst/>
                  <a:latin typeface="+mj-lt"/>
                </a:rPr>
                <a:t>The total energy consumption </a:t>
              </a:r>
              <a:r>
                <a:rPr lang="en-US" dirty="0">
                  <a:latin typeface="+mj-lt"/>
                </a:rPr>
                <a:t>in Jaipur street light </a:t>
              </a:r>
              <a:r>
                <a:rPr lang="en-US" i="0" dirty="0">
                  <a:effectLst/>
                  <a:latin typeface="+mj-lt"/>
                </a:rPr>
                <a:t>on account of the above</a:t>
              </a:r>
              <a:r>
                <a:rPr lang="en-US" b="1" i="0" dirty="0">
                  <a:effectLst/>
                  <a:latin typeface="+mj-lt"/>
                </a:rPr>
                <a:t>, is ~30,000 MW annually </a:t>
              </a:r>
              <a:r>
                <a:rPr lang="en-US" i="0" dirty="0">
                  <a:effectLst/>
                  <a:latin typeface="+mj-lt"/>
                </a:rPr>
                <a:t>which comes at a cost of </a:t>
              </a:r>
              <a:r>
                <a:rPr lang="en-US" b="1" i="0" dirty="0">
                  <a:effectLst/>
                  <a:latin typeface="+mj-lt"/>
                </a:rPr>
                <a:t>~₹ 1.13</a:t>
              </a:r>
              <a:r>
                <a:rPr lang="en-US" sz="1600" b="1" i="0" dirty="0">
                  <a:effectLst/>
                  <a:latin typeface="+mj-lt"/>
                </a:rPr>
                <a:t>*</a:t>
              </a:r>
              <a:r>
                <a:rPr lang="en-US" b="1" i="0" dirty="0">
                  <a:effectLst/>
                  <a:latin typeface="+mj-lt"/>
                </a:rPr>
                <a:t> lakh crores per year.</a:t>
              </a:r>
            </a:p>
            <a:p>
              <a:pPr algn="just"/>
              <a:endParaRPr lang="en-US" sz="1100" b="1" i="0" dirty="0">
                <a:solidFill>
                  <a:srgbClr val="114466"/>
                </a:solidFill>
                <a:effectLst/>
                <a:latin typeface="+mj-lt"/>
              </a:endParaRPr>
            </a:p>
            <a:p>
              <a:pPr algn="just"/>
              <a:r>
                <a:rPr lang="en-IN" sz="900" b="1" dirty="0">
                  <a:latin typeface="+mj-lt"/>
                </a:rPr>
                <a:t>http://www.samudraled.com/index.php/component/k2/item/6-smc-samudra-awarded-the-contract-to-install-71-000-led-street-lights-in-jaipur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37CA71-3EE4-4454-B1D4-207C67FF1BEC}"/>
                </a:ext>
              </a:extLst>
            </p:cNvPr>
            <p:cNvCxnSpPr>
              <a:cxnSpLocks/>
            </p:cNvCxnSpPr>
            <p:nvPr/>
          </p:nvCxnSpPr>
          <p:spPr>
            <a:xfrm>
              <a:off x="556591" y="843677"/>
              <a:ext cx="570896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B6CCD2-3794-4F3D-99A4-73248F49E719}"/>
                </a:ext>
              </a:extLst>
            </p:cNvPr>
            <p:cNvCxnSpPr>
              <a:cxnSpLocks/>
            </p:cNvCxnSpPr>
            <p:nvPr/>
          </p:nvCxnSpPr>
          <p:spPr>
            <a:xfrm>
              <a:off x="556591" y="3044278"/>
              <a:ext cx="570896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5A3739-BD30-4A21-9A20-783AE3A5A492}"/>
              </a:ext>
            </a:extLst>
          </p:cNvPr>
          <p:cNvSpPr txBox="1"/>
          <p:nvPr/>
        </p:nvSpPr>
        <p:spPr>
          <a:xfrm>
            <a:off x="270494" y="12041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CC99"/>
                </a:solidFill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B9FB7-AB2E-45EF-83EA-3BA6E24A1A61}"/>
              </a:ext>
            </a:extLst>
          </p:cNvPr>
          <p:cNvSpPr txBox="1"/>
          <p:nvPr/>
        </p:nvSpPr>
        <p:spPr>
          <a:xfrm>
            <a:off x="6265556" y="1068786"/>
            <a:ext cx="5473145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One challenge that will continue to concern the city is the rising demand for power.</a:t>
            </a:r>
          </a:p>
          <a:p>
            <a:endParaRPr lang="en-US" sz="15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The gap between demand and supply of power will determine the extent to which the government will be able to meet its development objective.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 The key is to not just increase investment and enhance power generation, but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500" dirty="0"/>
              <a:t>Invest in more efficient power distribution and optimize power consumption through use of efficient technology.</a:t>
            </a:r>
            <a:endParaRPr lang="en-IN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7630DB-6CB4-4138-8B82-5FB80F6A29FE}"/>
              </a:ext>
            </a:extLst>
          </p:cNvPr>
          <p:cNvSpPr/>
          <p:nvPr/>
        </p:nvSpPr>
        <p:spPr>
          <a:xfrm>
            <a:off x="6265558" y="619894"/>
            <a:ext cx="5473144" cy="361070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Proposed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6EDAB-C9CD-43D0-B034-9CD7FAA368DE}"/>
              </a:ext>
            </a:extLst>
          </p:cNvPr>
          <p:cNvSpPr txBox="1"/>
          <p:nvPr/>
        </p:nvSpPr>
        <p:spPr>
          <a:xfrm>
            <a:off x="7421263" y="6441815"/>
            <a:ext cx="431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/>
              <a:t>*Assuming all 1,98,000 bulbs has been replaced by Samudra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C2B0B-0CCF-42F3-ADD1-3D12F37302A8}"/>
              </a:ext>
            </a:extLst>
          </p:cNvPr>
          <p:cNvSpPr txBox="1"/>
          <p:nvPr/>
        </p:nvSpPr>
        <p:spPr>
          <a:xfrm>
            <a:off x="6265556" y="4256601"/>
            <a:ext cx="547314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700" dirty="0"/>
              <a:t>It’s difficult to find the sweet spot that balances national security and individual data privacy:</a:t>
            </a:r>
          </a:p>
          <a:p>
            <a:pPr marL="0" lvl="1"/>
            <a:endParaRPr lang="en-US" sz="17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A distributed yet trustworthy source of truth of all Aadhaar access,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No central audit data to manipulate and every node in the blockchain network plays a custodian to each and every Aadhaar authentication.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2F4BA-EF28-4475-BB83-95473AAB0DB4}"/>
              </a:ext>
            </a:extLst>
          </p:cNvPr>
          <p:cNvGrpSpPr/>
          <p:nvPr/>
        </p:nvGrpSpPr>
        <p:grpSpPr>
          <a:xfrm>
            <a:off x="121998" y="4267207"/>
            <a:ext cx="5751444" cy="2174608"/>
            <a:chOff x="214763" y="993914"/>
            <a:chExt cx="5751444" cy="23912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02FD30-4B16-4D77-96B7-6B4E98795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065" t="26463" r="38370" b="42218"/>
            <a:stretch/>
          </p:blipFill>
          <p:spPr>
            <a:xfrm>
              <a:off x="214763" y="993914"/>
              <a:ext cx="5751444" cy="214685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E16F9E-2EFE-4C73-8835-B8BA5A088EF4}"/>
                </a:ext>
              </a:extLst>
            </p:cNvPr>
            <p:cNvSpPr/>
            <p:nvPr/>
          </p:nvSpPr>
          <p:spPr>
            <a:xfrm>
              <a:off x="334031" y="2954240"/>
              <a:ext cx="483431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050" b="1" dirty="0"/>
                <a:t>http://www.business-standard.com/article/current-affairs/aadhaar-breach-how-rs-500-is-all-it-takes-to-pry-on-a-billion-indians-118010400169_1.html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553488-1D0D-4F84-A296-20E2DC4C728B}"/>
                </a:ext>
              </a:extLst>
            </p:cNvPr>
            <p:cNvCxnSpPr/>
            <p:nvPr/>
          </p:nvCxnSpPr>
          <p:spPr>
            <a:xfrm>
              <a:off x="410818" y="3349488"/>
              <a:ext cx="540000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4A6F89C-1528-4C7E-9A31-BC36F0448750}"/>
              </a:ext>
            </a:extLst>
          </p:cNvPr>
          <p:cNvSpPr/>
          <p:nvPr/>
        </p:nvSpPr>
        <p:spPr>
          <a:xfrm>
            <a:off x="233466" y="543113"/>
            <a:ext cx="574915" cy="581011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59C4DF-7B21-4C87-9649-6D96C5E3AB30}"/>
              </a:ext>
            </a:extLst>
          </p:cNvPr>
          <p:cNvSpPr/>
          <p:nvPr/>
        </p:nvSpPr>
        <p:spPr>
          <a:xfrm>
            <a:off x="230738" y="3738180"/>
            <a:ext cx="577643" cy="58203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A0A52-4AED-4787-BB7F-0FCB65F67DF2}"/>
              </a:ext>
            </a:extLst>
          </p:cNvPr>
          <p:cNvSpPr/>
          <p:nvPr/>
        </p:nvSpPr>
        <p:spPr>
          <a:xfrm>
            <a:off x="6265557" y="3795654"/>
            <a:ext cx="5473144" cy="361070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8900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53FDBE4-054C-400E-8E4F-A3DCE6011DEA}"/>
              </a:ext>
            </a:extLst>
          </p:cNvPr>
          <p:cNvSpPr/>
          <p:nvPr/>
        </p:nvSpPr>
        <p:spPr>
          <a:xfrm>
            <a:off x="393393" y="1173067"/>
            <a:ext cx="5296046" cy="309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3E4DE5-07E5-43D7-BAE1-E22D348F9AAF}"/>
              </a:ext>
            </a:extLst>
          </p:cNvPr>
          <p:cNvSpPr/>
          <p:nvPr/>
        </p:nvSpPr>
        <p:spPr>
          <a:xfrm>
            <a:off x="6270216" y="1172082"/>
            <a:ext cx="5617861" cy="309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C0D258C-2C2E-4C41-9476-C1E5CECCE416}"/>
              </a:ext>
            </a:extLst>
          </p:cNvPr>
          <p:cNvSpPr/>
          <p:nvPr/>
        </p:nvSpPr>
        <p:spPr>
          <a:xfrm>
            <a:off x="9411402" y="1738184"/>
            <a:ext cx="2262140" cy="1800000"/>
          </a:xfrm>
          <a:prstGeom prst="clou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D24E12-58A3-48C2-A61F-00B1A93DF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33653" r="14058" b="9676"/>
          <a:stretch/>
        </p:blipFill>
        <p:spPr>
          <a:xfrm>
            <a:off x="886018" y="1349788"/>
            <a:ext cx="4149807" cy="2508339"/>
          </a:xfrm>
          <a:prstGeom prst="rect">
            <a:avLst/>
          </a:prstGeom>
        </p:spPr>
      </p:pic>
      <p:pic>
        <p:nvPicPr>
          <p:cNvPr id="25" name="Picture 2" descr="Image result for raspberry pi 3">
            <a:extLst>
              <a:ext uri="{FF2B5EF4-FFF2-40B4-BE49-F238E27FC236}">
                <a16:creationId xmlns:a16="http://schemas.microsoft.com/office/drawing/2014/main" id="{25222085-2BD0-4093-A2B4-A23C69ADC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7" b="24019"/>
          <a:stretch/>
        </p:blipFill>
        <p:spPr bwMode="auto">
          <a:xfrm rot="16200000">
            <a:off x="6562038" y="2665207"/>
            <a:ext cx="1479405" cy="96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candidate">
            <a:extLst>
              <a:ext uri="{FF2B5EF4-FFF2-40B4-BE49-F238E27FC236}">
                <a16:creationId xmlns:a16="http://schemas.microsoft.com/office/drawing/2014/main" id="{9F06B7F9-0E02-4F49-A752-2E2EEB1D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84" y="1921953"/>
            <a:ext cx="1800000" cy="143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ED9A5-053E-4226-8E7B-50850E56ECD7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645635" y="1885921"/>
            <a:ext cx="1765767" cy="707154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58C285-847D-4C53-A8FE-96D79284846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645635" y="1885921"/>
            <a:ext cx="2248992" cy="36032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55BE1F-4ECA-4763-A660-150C2F3F83DA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5689439" y="2719874"/>
            <a:ext cx="580777" cy="985"/>
          </a:xfrm>
          <a:prstGeom prst="straightConnector1">
            <a:avLst/>
          </a:prstGeom>
          <a:ln w="57150">
            <a:solidFill>
              <a:srgbClr val="00CC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Image result for pi camera">
            <a:extLst>
              <a:ext uri="{FF2B5EF4-FFF2-40B4-BE49-F238E27FC236}">
                <a16:creationId xmlns:a16="http://schemas.microsoft.com/office/drawing/2014/main" id="{92E5CD7F-BD3C-4939-892E-F947CDAE7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-1382" r="24374" b="7848"/>
          <a:stretch/>
        </p:blipFill>
        <p:spPr bwMode="auto">
          <a:xfrm rot="10800000">
            <a:off x="6890148" y="1364088"/>
            <a:ext cx="755487" cy="10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8B56E8-A6C5-45ED-A918-29C1FE184BE9}"/>
              </a:ext>
            </a:extLst>
          </p:cNvPr>
          <p:cNvSpPr/>
          <p:nvPr/>
        </p:nvSpPr>
        <p:spPr>
          <a:xfrm>
            <a:off x="372122" y="4406333"/>
            <a:ext cx="5317317" cy="2100483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Controlled switching time can help in avoid day burners.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Programmable individual and group lamp steeples dimming.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Dynamic lighting based on traffic, sensors and weather.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Up to 50% of energy could be saved from street light.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Provides  automatic failure detection and its predictive maintenance web applications, helps crews save time and money.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795D0E-63EE-44AB-AB65-ECF5922C9DFA}"/>
              </a:ext>
            </a:extLst>
          </p:cNvPr>
          <p:cNvSpPr/>
          <p:nvPr/>
        </p:nvSpPr>
        <p:spPr>
          <a:xfrm>
            <a:off x="6270216" y="4406334"/>
            <a:ext cx="5617861" cy="1843028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+mj-lt"/>
              <a:buAutoNum type="arabicPeriod"/>
            </a:pPr>
            <a:endParaRPr lang="en-US" sz="1400" b="1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Provides real time face recognition feature which is connected to Criminal Central Database for identification and location tracking.</a:t>
            </a:r>
          </a:p>
          <a:p>
            <a:pPr marL="342900" indent="-342900" fontAlgn="base">
              <a:buFont typeface="+mj-lt"/>
              <a:buAutoNum type="arabicPeriod"/>
            </a:pPr>
            <a:endParaRPr lang="en-US" sz="1400" b="1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Real time control module helps maintenance team check any situation on any streetlight, remotely.</a:t>
            </a:r>
          </a:p>
          <a:p>
            <a:pPr marL="342900" indent="-342900" fontAlgn="base">
              <a:buFont typeface="+mj-lt"/>
              <a:buAutoNum type="arabicPeriod"/>
            </a:pPr>
            <a:endParaRPr lang="en-US" sz="1400" b="1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400" b="1" dirty="0"/>
              <a:t>Security for pedestrians and drivers are increased which provides the feeling of safety for citizens.</a:t>
            </a:r>
          </a:p>
          <a:p>
            <a:pPr fontAlgn="base"/>
            <a:endParaRPr 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2CAF5-FEED-458D-8DD6-4DC0B454A26A}"/>
              </a:ext>
            </a:extLst>
          </p:cNvPr>
          <p:cNvSpPr txBox="1"/>
          <p:nvPr/>
        </p:nvSpPr>
        <p:spPr>
          <a:xfrm>
            <a:off x="214763" y="154387"/>
            <a:ext cx="9539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CC99"/>
                </a:solidFill>
              </a:rPr>
              <a:t>Solution 1:  IoT based Street Light Surveillance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DE451B-859E-4A8C-A5A6-416F15D396BE}"/>
              </a:ext>
            </a:extLst>
          </p:cNvPr>
          <p:cNvSpPr txBox="1"/>
          <p:nvPr/>
        </p:nvSpPr>
        <p:spPr>
          <a:xfrm>
            <a:off x="7724719" y="893337"/>
            <a:ext cx="3316319" cy="338554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Circuit Diagram for Surveillance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F2247F-147B-4702-B42A-6273F6E54B1E}"/>
              </a:ext>
            </a:extLst>
          </p:cNvPr>
          <p:cNvSpPr txBox="1"/>
          <p:nvPr/>
        </p:nvSpPr>
        <p:spPr>
          <a:xfrm>
            <a:off x="1538552" y="893337"/>
            <a:ext cx="3156277" cy="338554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Circuit Diagram for light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D1F4-D6DF-46B1-8735-C77096DAE56E}"/>
              </a:ext>
            </a:extLst>
          </p:cNvPr>
          <p:cNvSpPr txBox="1"/>
          <p:nvPr/>
        </p:nvSpPr>
        <p:spPr>
          <a:xfrm>
            <a:off x="7417965" y="6395836"/>
            <a:ext cx="4309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/>
              <a:t>** Per unit cost of  above integrated solution is ~₹5,000.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B939E-E9BD-466D-A50F-BE306D320CAC}"/>
              </a:ext>
            </a:extLst>
          </p:cNvPr>
          <p:cNvSpPr txBox="1"/>
          <p:nvPr/>
        </p:nvSpPr>
        <p:spPr>
          <a:xfrm>
            <a:off x="7724719" y="1364088"/>
            <a:ext cx="75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Camera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1ECA6-B068-46B3-93FA-22B8C5F8BDFB}"/>
              </a:ext>
            </a:extLst>
          </p:cNvPr>
          <p:cNvSpPr txBox="1"/>
          <p:nvPr/>
        </p:nvSpPr>
        <p:spPr>
          <a:xfrm>
            <a:off x="6349679" y="3858127"/>
            <a:ext cx="259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Raspberry Pi Processing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F2688-ADFB-43E3-929A-81471710A0A7}"/>
              </a:ext>
            </a:extLst>
          </p:cNvPr>
          <p:cNvSpPr txBox="1"/>
          <p:nvPr/>
        </p:nvSpPr>
        <p:spPr>
          <a:xfrm>
            <a:off x="1538552" y="3895265"/>
            <a:ext cx="259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Arduino Processing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C4D80-28F0-485B-A546-BC2A89C2D067}"/>
              </a:ext>
            </a:extLst>
          </p:cNvPr>
          <p:cNvSpPr txBox="1"/>
          <p:nvPr/>
        </p:nvSpPr>
        <p:spPr>
          <a:xfrm>
            <a:off x="10055593" y="1397716"/>
            <a:ext cx="112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Public space</a:t>
            </a:r>
          </a:p>
        </p:txBody>
      </p:sp>
    </p:spTree>
    <p:extLst>
      <p:ext uri="{BB962C8B-B14F-4D97-AF65-F5344CB8AC3E}">
        <p14:creationId xmlns:p14="http://schemas.microsoft.com/office/powerpoint/2010/main" val="28831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0D7340CB-8639-4AE4-90EB-FF82EC35AADF}"/>
              </a:ext>
            </a:extLst>
          </p:cNvPr>
          <p:cNvSpPr/>
          <p:nvPr/>
        </p:nvSpPr>
        <p:spPr>
          <a:xfrm>
            <a:off x="145773" y="964446"/>
            <a:ext cx="11854094" cy="5688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9A5DB5-BED1-4E34-811A-7FF8FF2FED41}"/>
              </a:ext>
            </a:extLst>
          </p:cNvPr>
          <p:cNvSpPr txBox="1"/>
          <p:nvPr/>
        </p:nvSpPr>
        <p:spPr>
          <a:xfrm>
            <a:off x="214763" y="154387"/>
            <a:ext cx="10867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CC99"/>
                </a:solidFill>
              </a:rPr>
              <a:t>Solution 2: Blockchain Based Aadhar Authentication Audit Trail</a:t>
            </a:r>
          </a:p>
        </p:txBody>
      </p:sp>
      <p:pic>
        <p:nvPicPr>
          <p:cNvPr id="1030" name="Picture 6" descr="Image result for uidai png logo">
            <a:extLst>
              <a:ext uri="{FF2B5EF4-FFF2-40B4-BE49-F238E27FC236}">
                <a16:creationId xmlns:a16="http://schemas.microsoft.com/office/drawing/2014/main" id="{7D2079FF-FFCF-45E5-90A4-0D9C186B8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" b="3972"/>
          <a:stretch/>
        </p:blipFill>
        <p:spPr bwMode="auto">
          <a:xfrm>
            <a:off x="4538705" y="1182122"/>
            <a:ext cx="3001781" cy="12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2" descr="Image result for neural png">
            <a:extLst>
              <a:ext uri="{FF2B5EF4-FFF2-40B4-BE49-F238E27FC236}">
                <a16:creationId xmlns:a16="http://schemas.microsoft.com/office/drawing/2014/main" id="{29A9D6B4-117C-4A85-A56C-9F97AAAB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48" y="1802693"/>
            <a:ext cx="3076939" cy="222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4" descr="Image result for ledger report png">
            <a:extLst>
              <a:ext uri="{FF2B5EF4-FFF2-40B4-BE49-F238E27FC236}">
                <a16:creationId xmlns:a16="http://schemas.microsoft.com/office/drawing/2014/main" id="{F18AB8CC-6E73-41DB-8B32-18763C41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80" y="4318670"/>
            <a:ext cx="531295" cy="6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8ACC200-9474-45C1-B698-54CA1EA283EE}"/>
              </a:ext>
            </a:extLst>
          </p:cNvPr>
          <p:cNvCxnSpPr>
            <a:cxnSpLocks/>
          </p:cNvCxnSpPr>
          <p:nvPr/>
        </p:nvCxnSpPr>
        <p:spPr>
          <a:xfrm>
            <a:off x="6260513" y="4502622"/>
            <a:ext cx="1060398" cy="1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D7BC09A-AC6C-4DAB-9EE3-3620F2B7FC0C}"/>
              </a:ext>
            </a:extLst>
          </p:cNvPr>
          <p:cNvSpPr txBox="1"/>
          <p:nvPr/>
        </p:nvSpPr>
        <p:spPr>
          <a:xfrm>
            <a:off x="6557455" y="4047006"/>
            <a:ext cx="1509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On Demand Report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0F0B1027-5F3C-4D9A-9088-6857D750AEAB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3286677" y="1830132"/>
            <a:ext cx="1252028" cy="386822"/>
          </a:xfrm>
          <a:prstGeom prst="straightConnector1">
            <a:avLst/>
          </a:prstGeom>
          <a:ln w="57150">
            <a:solidFill>
              <a:srgbClr val="00CC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6E64BD3-95FA-4F8B-8AE7-080E5B979585}"/>
              </a:ext>
            </a:extLst>
          </p:cNvPr>
          <p:cNvSpPr txBox="1"/>
          <p:nvPr/>
        </p:nvSpPr>
        <p:spPr>
          <a:xfrm>
            <a:off x="4500361" y="5278660"/>
            <a:ext cx="1683026" cy="2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Governance Authority*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B427D92-E6E6-434E-89C6-6C01A31B2A02}"/>
              </a:ext>
            </a:extLst>
          </p:cNvPr>
          <p:cNvSpPr txBox="1"/>
          <p:nvPr/>
        </p:nvSpPr>
        <p:spPr>
          <a:xfrm>
            <a:off x="9175255" y="4013592"/>
            <a:ext cx="22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Different Nodes.</a:t>
            </a:r>
          </a:p>
          <a:p>
            <a:r>
              <a:rPr lang="en-IN" sz="1200" dirty="0" err="1"/>
              <a:t>E.g</a:t>
            </a:r>
            <a:r>
              <a:rPr lang="en-IN" sz="1200" dirty="0"/>
              <a:t> -  Admin node and Normal nodes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C279129-F8EF-43B1-A826-5964B627E582}"/>
              </a:ext>
            </a:extLst>
          </p:cNvPr>
          <p:cNvCxnSpPr>
            <a:cxnSpLocks/>
          </p:cNvCxnSpPr>
          <p:nvPr/>
        </p:nvCxnSpPr>
        <p:spPr>
          <a:xfrm flipH="1">
            <a:off x="7842853" y="4013592"/>
            <a:ext cx="500595" cy="347711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61C4F9D-B666-45F0-AAFC-1D9FCA5ACDC5}"/>
              </a:ext>
            </a:extLst>
          </p:cNvPr>
          <p:cNvSpPr txBox="1"/>
          <p:nvPr/>
        </p:nvSpPr>
        <p:spPr>
          <a:xfrm>
            <a:off x="7397071" y="5090809"/>
            <a:ext cx="276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Sample report from Ledger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B1A7C217-5C9D-4871-A45E-04478AA35E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844" b="92839" l="38507" r="60908"/>
                    </a14:imgEffect>
                  </a14:imgLayer>
                </a14:imgProps>
              </a:ext>
            </a:extLst>
          </a:blip>
          <a:srcRect l="39568" t="21667" r="39234" b="15713"/>
          <a:stretch/>
        </p:blipFill>
        <p:spPr>
          <a:xfrm>
            <a:off x="284897" y="1364972"/>
            <a:ext cx="3001780" cy="5115338"/>
          </a:xfrm>
          <a:prstGeom prst="rect">
            <a:avLst/>
          </a:prstGeom>
        </p:spPr>
      </p:pic>
      <p:pic>
        <p:nvPicPr>
          <p:cNvPr id="229" name="Picture 8" descr="Related image">
            <a:extLst>
              <a:ext uri="{FF2B5EF4-FFF2-40B4-BE49-F238E27FC236}">
                <a16:creationId xmlns:a16="http://schemas.microsoft.com/office/drawing/2014/main" id="{7D5573E7-D236-40F8-A990-EB61361B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60" y="3441854"/>
            <a:ext cx="1826429" cy="18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56B83FAC-9BBE-444F-96D6-E79D01DC1720}"/>
              </a:ext>
            </a:extLst>
          </p:cNvPr>
          <p:cNvSpPr txBox="1"/>
          <p:nvPr/>
        </p:nvSpPr>
        <p:spPr>
          <a:xfrm>
            <a:off x="7082765" y="6265189"/>
            <a:ext cx="486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/>
              <a:t>*Governance Authority can be any individual ,government/Private entity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1E360A-2E5C-44F7-A180-0D76A68D5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603" y="5342004"/>
            <a:ext cx="4185752" cy="342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BA3BDB-A4EC-43B6-A5C1-4FC50C810A3A}"/>
              </a:ext>
            </a:extLst>
          </p:cNvPr>
          <p:cNvCxnSpPr>
            <a:stCxn id="1030" idx="3"/>
          </p:cNvCxnSpPr>
          <p:nvPr/>
        </p:nvCxnSpPr>
        <p:spPr>
          <a:xfrm>
            <a:off x="7540486" y="1830132"/>
            <a:ext cx="802962" cy="250459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0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310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30</cp:revision>
  <dcterms:created xsi:type="dcterms:W3CDTF">2018-03-20T06:27:24Z</dcterms:created>
  <dcterms:modified xsi:type="dcterms:W3CDTF">2018-03-20T16:52:15Z</dcterms:modified>
</cp:coreProperties>
</file>