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65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251C5-7F87-4E01-A67A-06FBD005017F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488C0-704F-4B77-BBA4-E06AD331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8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4FE1-3CB3-450F-A0E0-0FC724B8C09E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65-FF3F-4D7E-BC61-FFE6E5FF1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828800" y="3733800"/>
            <a:ext cx="1776263" cy="1104498"/>
            <a:chOff x="312837" y="2362199"/>
            <a:chExt cx="1776263" cy="1104498"/>
          </a:xfrm>
        </p:grpSpPr>
        <p:sp>
          <p:nvSpPr>
            <p:cNvPr id="37" name="Rounded Rectangle 36"/>
            <p:cNvSpPr/>
            <p:nvPr/>
          </p:nvSpPr>
          <p:spPr>
            <a:xfrm>
              <a:off x="312837" y="2362199"/>
              <a:ext cx="1776263" cy="11044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345187" y="2394549"/>
              <a:ext cx="1711563" cy="103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Earth Data Analysis Center (EDAC)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Earth Science Data Provider</a:t>
              </a:r>
              <a:endParaRPr lang="en-US" sz="1400" b="1" kern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5934670"/>
            <a:ext cx="17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Earth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40785" y="5934670"/>
            <a:ext cx="1203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Life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447800" y="4191000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724400" y="3733800"/>
            <a:ext cx="1776263" cy="1166818"/>
            <a:chOff x="3244899" y="2331039"/>
            <a:chExt cx="1776263" cy="1166818"/>
          </a:xfrm>
        </p:grpSpPr>
        <p:sp>
          <p:nvSpPr>
            <p:cNvPr id="40" name="Rounded Rectangle 39"/>
            <p:cNvSpPr/>
            <p:nvPr/>
          </p:nvSpPr>
          <p:spPr>
            <a:xfrm>
              <a:off x="3244899" y="2331039"/>
              <a:ext cx="1776263" cy="11668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3279074" y="2365214"/>
              <a:ext cx="1707913" cy="1098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/>
                <a:t>Lifemapper</a:t>
              </a:r>
              <a:endParaRPr lang="en-US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Species Distribution Model Computational Experiments</a:t>
              </a:r>
              <a:endParaRPr lang="en-US" sz="1400" b="1" kern="1200" dirty="0"/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3657600" y="4191000"/>
            <a:ext cx="9906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33800" y="396240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</a:t>
            </a:r>
            <a:endParaRPr lang="en-US" sz="1400" dirty="0"/>
          </a:p>
        </p:txBody>
      </p:sp>
      <p:sp>
        <p:nvSpPr>
          <p:cNvPr id="44" name="Right Arrow 43"/>
          <p:cNvSpPr/>
          <p:nvPr/>
        </p:nvSpPr>
        <p:spPr>
          <a:xfrm>
            <a:off x="6553200" y="4191000"/>
            <a:ext cx="9144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91400" y="4038600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Many</a:t>
            </a:r>
          </a:p>
          <a:p>
            <a:pPr algn="ctr"/>
            <a:r>
              <a:rPr lang="en-US" sz="1400" dirty="0" smtClean="0"/>
              <a:t>Datasets</a:t>
            </a:r>
            <a:endParaRPr lang="en-US" sz="1400" dirty="0"/>
          </a:p>
        </p:txBody>
      </p:sp>
      <p:pic>
        <p:nvPicPr>
          <p:cNvPr id="46" name="Picture 45" descr="map_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600200"/>
            <a:ext cx="3284589" cy="1206340"/>
          </a:xfrm>
          <a:prstGeom prst="rect">
            <a:avLst/>
          </a:prstGeom>
        </p:spPr>
      </p:pic>
      <p:pic>
        <p:nvPicPr>
          <p:cNvPr id="47" name="Picture 46" descr="map_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752600"/>
            <a:ext cx="3284589" cy="1206340"/>
          </a:xfrm>
          <a:prstGeom prst="rect">
            <a:avLst/>
          </a:prstGeom>
        </p:spPr>
      </p:pic>
      <p:pic>
        <p:nvPicPr>
          <p:cNvPr id="48" name="Picture 47" descr="map_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905000"/>
            <a:ext cx="3284589" cy="1206340"/>
          </a:xfrm>
          <a:prstGeom prst="rect">
            <a:avLst/>
          </a:prstGeom>
        </p:spPr>
      </p:pic>
      <p:pic>
        <p:nvPicPr>
          <p:cNvPr id="49" name="Picture 48" descr="map_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2057400"/>
            <a:ext cx="3284589" cy="1206340"/>
          </a:xfrm>
          <a:prstGeom prst="rect">
            <a:avLst/>
          </a:prstGeom>
        </p:spPr>
      </p:pic>
      <p:pic>
        <p:nvPicPr>
          <p:cNvPr id="50" name="Picture 49" descr="map_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2209800"/>
            <a:ext cx="3284589" cy="1206340"/>
          </a:xfrm>
          <a:prstGeom prst="rect">
            <a:avLst/>
          </a:prstGeom>
        </p:spPr>
      </p:pic>
      <p:pic>
        <p:nvPicPr>
          <p:cNvPr id="51" name="Picture 50" descr="space11-1024x409.png"/>
          <p:cNvPicPr>
            <a:picLocks noChangeAspect="1"/>
          </p:cNvPicPr>
          <p:nvPr/>
        </p:nvPicPr>
        <p:blipFill>
          <a:blip r:embed="rId3" cstate="print"/>
          <a:srcRect l="61667" t="10432" b="10285"/>
          <a:stretch>
            <a:fillRect/>
          </a:stretch>
        </p:blipFill>
        <p:spPr>
          <a:xfrm rot="20067495">
            <a:off x="1066800" y="1066800"/>
            <a:ext cx="2213811" cy="1828800"/>
          </a:xfrm>
          <a:prstGeom prst="rect">
            <a:avLst/>
          </a:prstGeom>
        </p:spPr>
      </p:pic>
      <p:pic>
        <p:nvPicPr>
          <p:cNvPr id="52" name="Picture 51" descr="ho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1447800"/>
            <a:ext cx="2806700" cy="1981200"/>
          </a:xfrm>
          <a:prstGeom prst="rect">
            <a:avLst/>
          </a:prstGeom>
        </p:spPr>
      </p:pic>
      <p:sp>
        <p:nvSpPr>
          <p:cNvPr id="55" name="Rounded Rectangle 4"/>
          <p:cNvSpPr/>
          <p:nvPr/>
        </p:nvSpPr>
        <p:spPr>
          <a:xfrm>
            <a:off x="4972659" y="5432518"/>
            <a:ext cx="1303111" cy="7173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 smtClean="0"/>
              <a:t>IPCC climate change &amp; Others</a:t>
            </a:r>
            <a:endParaRPr lang="en-US" sz="1400" b="1" kern="1200" dirty="0" smtClean="0"/>
          </a:p>
        </p:txBody>
      </p:sp>
      <p:sp>
        <p:nvSpPr>
          <p:cNvPr id="56" name="Right Arrow 55"/>
          <p:cNvSpPr/>
          <p:nvPr/>
        </p:nvSpPr>
        <p:spPr>
          <a:xfrm rot="16200000">
            <a:off x="5410200" y="5029200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86200" y="228600"/>
            <a:ext cx="4553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Questions of interest:</a:t>
            </a:r>
          </a:p>
          <a:p>
            <a:r>
              <a:rPr lang="en-US" sz="1400" dirty="0" smtClean="0"/>
              <a:t>How to automate manual process?</a:t>
            </a:r>
          </a:p>
          <a:p>
            <a:r>
              <a:rPr lang="en-US" sz="1400" dirty="0" smtClean="0"/>
              <a:t>How to keep track of data sources and analysis paths?</a:t>
            </a:r>
          </a:p>
          <a:p>
            <a:r>
              <a:rPr lang="en-US" sz="1400" dirty="0" smtClean="0"/>
              <a:t>How to understand voluminous datasets used &amp; generated?</a:t>
            </a:r>
            <a:endParaRPr lang="en-US" sz="1400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304800" y="3886200"/>
            <a:ext cx="10668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NASA &amp; others</a:t>
            </a:r>
            <a:endParaRPr lang="en-US" sz="1400" b="1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5105400" y="5410200"/>
            <a:ext cx="10668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IPCC &amp; others</a:t>
            </a:r>
            <a:endParaRPr lang="en-US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5105400" y="3352800"/>
            <a:ext cx="1143000" cy="381000"/>
          </a:xfrm>
          <a:prstGeom prst="rect">
            <a:avLst/>
          </a:prstGeom>
          <a:solidFill>
            <a:schemeClr val="accent6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352800"/>
            <a:ext cx="1143000" cy="381000"/>
          </a:xfrm>
          <a:prstGeom prst="rect">
            <a:avLst/>
          </a:prstGeom>
          <a:solidFill>
            <a:schemeClr val="accent6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934670"/>
            <a:ext cx="17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Earth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40785" y="5934670"/>
            <a:ext cx="1203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Life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5934670"/>
            <a:ext cx="4310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Semantic Web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Left-Right Arrow 4"/>
          <p:cNvSpPr/>
          <p:nvPr/>
        </p:nvSpPr>
        <p:spPr>
          <a:xfrm rot="3789444">
            <a:off x="5806158" y="5097939"/>
            <a:ext cx="738130" cy="1865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/>
          </a:p>
        </p:txBody>
      </p:sp>
      <p:sp>
        <p:nvSpPr>
          <p:cNvPr id="33" name="Rectangle 32"/>
          <p:cNvSpPr/>
          <p:nvPr/>
        </p:nvSpPr>
        <p:spPr>
          <a:xfrm>
            <a:off x="3962400" y="3738274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90600" y="3738274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539547" y="228600"/>
            <a:ext cx="4452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Questions of interest:</a:t>
            </a:r>
          </a:p>
          <a:p>
            <a:r>
              <a:rPr lang="en-US" sz="1400" dirty="0" smtClean="0"/>
              <a:t>How to automate manual process? 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Semantic technologies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keep track of data sources and analysis paths?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understand voluminous datasets generated?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4600" y="2286000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 1</a:t>
            </a:r>
          </a:p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447800" y="2819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Semantic Service</a:t>
            </a:r>
            <a:r>
              <a:rPr lang="en-US" b="1" dirty="0"/>
              <a:t> </a:t>
            </a:r>
            <a:r>
              <a:rPr lang="en-US" b="1" dirty="0" smtClean="0"/>
              <a:t>Orchestration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5791200" y="2747674"/>
            <a:ext cx="1776263" cy="1981200"/>
            <a:chOff x="1904993" y="-3"/>
            <a:chExt cx="1776263" cy="757762"/>
          </a:xfrm>
        </p:grpSpPr>
        <p:sp>
          <p:nvSpPr>
            <p:cNvPr id="17" name="Rounded Rectangle 16"/>
            <p:cNvSpPr/>
            <p:nvPr/>
          </p:nvSpPr>
          <p:spPr>
            <a:xfrm>
              <a:off x="1904993" y="-3"/>
              <a:ext cx="1776263" cy="757762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927187" y="22191"/>
              <a:ext cx="1731875" cy="713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Semantic Automated Discovery &amp; Integration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(SADI) Services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Semantic annotation of Service inputs and outputs 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Service “wrappers”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271674"/>
            <a:ext cx="1776263" cy="838200"/>
            <a:chOff x="312837" y="2362199"/>
            <a:chExt cx="1776263" cy="1104498"/>
          </a:xfrm>
        </p:grpSpPr>
        <p:sp>
          <p:nvSpPr>
            <p:cNvPr id="24" name="Rounded Rectangle 23"/>
            <p:cNvSpPr/>
            <p:nvPr/>
          </p:nvSpPr>
          <p:spPr>
            <a:xfrm>
              <a:off x="312837" y="2362199"/>
              <a:ext cx="1776263" cy="11044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45187" y="2394549"/>
              <a:ext cx="1711563" cy="103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Earth Data Analysis Center (EDAC)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57600" y="4271674"/>
            <a:ext cx="1776263" cy="885494"/>
            <a:chOff x="3244899" y="2331039"/>
            <a:chExt cx="1776263" cy="1166818"/>
          </a:xfrm>
        </p:grpSpPr>
        <p:sp>
          <p:nvSpPr>
            <p:cNvPr id="32" name="Rounded Rectangle 31"/>
            <p:cNvSpPr/>
            <p:nvPr/>
          </p:nvSpPr>
          <p:spPr>
            <a:xfrm>
              <a:off x="3244899" y="2331039"/>
              <a:ext cx="1776263" cy="11668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279074" y="2365214"/>
              <a:ext cx="1707913" cy="1098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/>
                <a:t>Lifemapper</a:t>
              </a:r>
              <a:endParaRPr lang="en-US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Species Distribution Models</a:t>
              </a:r>
            </a:p>
          </p:txBody>
        </p:sp>
      </p:grpSp>
      <p:cxnSp>
        <p:nvCxnSpPr>
          <p:cNvPr id="3" name="Straight Arrow Connector 2"/>
          <p:cNvCxnSpPr>
            <a:stCxn id="17" idx="1"/>
            <a:endCxn id="33" idx="3"/>
          </p:cNvCxnSpPr>
          <p:nvPr/>
        </p:nvCxnSpPr>
        <p:spPr>
          <a:xfrm flipH="1">
            <a:off x="5105400" y="3738274"/>
            <a:ext cx="685800" cy="2286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143000" y="1295400"/>
            <a:ext cx="1547663" cy="838200"/>
            <a:chOff x="1904988" y="0"/>
            <a:chExt cx="1776263" cy="452956"/>
          </a:xfrm>
        </p:grpSpPr>
        <p:sp>
          <p:nvSpPr>
            <p:cNvPr id="42" name="Rounded Rectangle 41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Reuse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/>
                <a:t>CardioShARE</a:t>
              </a:r>
              <a:endParaRPr lang="en-US" b="1" kern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29000" y="1295400"/>
            <a:ext cx="1524000" cy="838200"/>
            <a:chOff x="1904988" y="0"/>
            <a:chExt cx="1776263" cy="452956"/>
          </a:xfrm>
        </p:grpSpPr>
        <p:sp>
          <p:nvSpPr>
            <p:cNvPr id="45" name="Rounded Rectangle 44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Knowledge </a:t>
              </a:r>
              <a:r>
                <a:rPr lang="en-US" b="1" dirty="0"/>
                <a:t>B</a:t>
              </a:r>
              <a:r>
                <a:rPr lang="en-US" b="1" dirty="0" smtClean="0"/>
                <a:t>ase</a:t>
              </a:r>
              <a:endParaRPr lang="en-US" b="1" kern="1200" dirty="0" smtClean="0"/>
            </a:p>
          </p:txBody>
        </p:sp>
      </p:grpSp>
      <p:sp>
        <p:nvSpPr>
          <p:cNvPr id="5" name="Left-Right Arrow 4"/>
          <p:cNvSpPr/>
          <p:nvPr/>
        </p:nvSpPr>
        <p:spPr>
          <a:xfrm>
            <a:off x="2743200" y="1676400"/>
            <a:ext cx="609600" cy="2286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-Right Arrow 46"/>
          <p:cNvSpPr/>
          <p:nvPr/>
        </p:nvSpPr>
        <p:spPr>
          <a:xfrm>
            <a:off x="1143000" y="3276600"/>
            <a:ext cx="3962400" cy="3048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62200" y="381000"/>
            <a:ext cx="1371600" cy="6858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Cyber-</a:t>
            </a:r>
            <a:r>
              <a:rPr lang="en-US" dirty="0" err="1" smtClean="0"/>
              <a:t>ShARE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1295400"/>
            <a:ext cx="179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DEMO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304800" y="152400"/>
            <a:ext cx="2590800" cy="4724400"/>
            <a:chOff x="1904988" y="0"/>
            <a:chExt cx="1776263" cy="452956"/>
          </a:xfrm>
        </p:grpSpPr>
        <p:sp>
          <p:nvSpPr>
            <p:cNvPr id="71" name="Rounded Rectangle 70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Knowledge </a:t>
              </a:r>
              <a:r>
                <a:rPr lang="en-US" b="1" dirty="0"/>
                <a:t>B</a:t>
              </a:r>
              <a:r>
                <a:rPr lang="en-US" b="1" dirty="0" smtClean="0"/>
                <a:t>ase</a:t>
              </a:r>
              <a:endParaRPr lang="en-US" b="1" kern="1200" dirty="0" smtClean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8582" y="533259"/>
            <a:ext cx="2110834" cy="1706209"/>
            <a:chOff x="460176" y="1500926"/>
            <a:chExt cx="2110834" cy="1551099"/>
          </a:xfrm>
        </p:grpSpPr>
        <p:sp>
          <p:nvSpPr>
            <p:cNvPr id="50" name="Rounded Rectangle 4"/>
            <p:cNvSpPr/>
            <p:nvPr/>
          </p:nvSpPr>
          <p:spPr>
            <a:xfrm>
              <a:off x="460176" y="1500926"/>
              <a:ext cx="1501234" cy="78909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Experiment.owl</a:t>
              </a:r>
              <a:endParaRPr lang="en-US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4"/>
            <p:cNvSpPr/>
            <p:nvPr/>
          </p:nvSpPr>
          <p:spPr>
            <a:xfrm>
              <a:off x="688776" y="1881926"/>
              <a:ext cx="1501234" cy="78909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Experiment.owl</a:t>
              </a:r>
              <a:endParaRPr lang="en-US" b="1" kern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4"/>
            <p:cNvSpPr/>
            <p:nvPr/>
          </p:nvSpPr>
          <p:spPr>
            <a:xfrm>
              <a:off x="1069776" y="2262926"/>
              <a:ext cx="1501234" cy="78909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Experiment.owl</a:t>
              </a:r>
              <a:endParaRPr lang="en-US" b="1" kern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06" y="160697"/>
            <a:ext cx="2819400" cy="252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ounded Rectangle 4"/>
          <p:cNvSpPr/>
          <p:nvPr/>
        </p:nvSpPr>
        <p:spPr>
          <a:xfrm>
            <a:off x="1071832" y="2895599"/>
            <a:ext cx="1501234" cy="86800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err="1">
                <a:solidFill>
                  <a:schemeClr val="tx1"/>
                </a:solidFill>
              </a:rPr>
              <a:t>L</a:t>
            </a:r>
            <a:r>
              <a:rPr lang="en-US" sz="1600" b="1" dirty="0" err="1" smtClean="0">
                <a:solidFill>
                  <a:schemeClr val="tx1"/>
                </a:solidFill>
              </a:rPr>
              <a:t>ifemapper.owl</a:t>
            </a:r>
            <a:endParaRPr lang="en-US" b="1" kern="1200" dirty="0" smtClean="0">
              <a:solidFill>
                <a:schemeClr val="tx1"/>
              </a:solidFill>
            </a:endParaRPr>
          </a:p>
        </p:txBody>
      </p:sp>
      <p:sp>
        <p:nvSpPr>
          <p:cNvPr id="75" name="Rounded Rectangle 4"/>
          <p:cNvSpPr/>
          <p:nvPr/>
        </p:nvSpPr>
        <p:spPr>
          <a:xfrm>
            <a:off x="1250372" y="3276599"/>
            <a:ext cx="1501234" cy="86800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err="1">
                <a:solidFill>
                  <a:schemeClr val="tx1"/>
                </a:solidFill>
              </a:rPr>
              <a:t>E</a:t>
            </a:r>
            <a:r>
              <a:rPr lang="en-US" sz="1600" b="1" dirty="0" err="1" smtClean="0">
                <a:solidFill>
                  <a:schemeClr val="tx1"/>
                </a:solidFill>
              </a:rPr>
              <a:t>dac.owl</a:t>
            </a:r>
            <a:endParaRPr lang="en-US" b="1" kern="1200" dirty="0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2806" y="2362199"/>
            <a:ext cx="1040511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imports</a:t>
            </a:r>
            <a:endParaRPr lang="en-US" sz="1600" b="1" dirty="0"/>
          </a:p>
        </p:txBody>
      </p:sp>
      <p:cxnSp>
        <p:nvCxnSpPr>
          <p:cNvPr id="81" name="Straight Arrow Connector 80"/>
          <p:cNvCxnSpPr>
            <a:stCxn id="62" idx="2"/>
            <a:endCxn id="78" idx="0"/>
          </p:cNvCxnSpPr>
          <p:nvPr/>
        </p:nvCxnSpPr>
        <p:spPr>
          <a:xfrm flipH="1">
            <a:off x="1822449" y="2239468"/>
            <a:ext cx="6350" cy="65613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4"/>
          <p:cNvSpPr/>
          <p:nvPr/>
        </p:nvSpPr>
        <p:spPr>
          <a:xfrm>
            <a:off x="6660572" y="3886199"/>
            <a:ext cx="1501234" cy="78909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err="1" smtClean="0">
                <a:solidFill>
                  <a:schemeClr val="tx1"/>
                </a:solidFill>
              </a:rPr>
              <a:t>Query.rq</a:t>
            </a:r>
            <a:endParaRPr lang="en-US" b="1" kern="1200" dirty="0" smtClean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04006" y="29819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ontologies used to describe SADI services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2904006" y="45815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Dynamic ontologies that describe (constrain) experiments</a:t>
            </a:r>
            <a:endParaRPr lang="en-US" sz="1400" dirty="0"/>
          </a:p>
        </p:txBody>
      </p:sp>
      <p:sp>
        <p:nvSpPr>
          <p:cNvPr id="95" name="Right Arrow 94"/>
          <p:cNvSpPr/>
          <p:nvPr/>
        </p:nvSpPr>
        <p:spPr>
          <a:xfrm rot="10800000">
            <a:off x="3086100" y="1095515"/>
            <a:ext cx="2857500" cy="35228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rot="5400000">
            <a:off x="7185425" y="3331894"/>
            <a:ext cx="451528" cy="35228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4275606" y="40386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SPARQL query used </a:t>
            </a:r>
            <a:r>
              <a:rPr lang="en-US" sz="1400" dirty="0" smtClean="0"/>
              <a:t>to specify what experiment to use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6104406" y="267718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 that generates experiment constraints and queries </a:t>
            </a:r>
            <a:r>
              <a:rPr lang="en-US" sz="1400" b="1" dirty="0" smtClean="0"/>
              <a:t>(in progress)</a:t>
            </a:r>
            <a:endParaRPr lang="en-US" sz="1400" b="1" dirty="0"/>
          </a:p>
        </p:txBody>
      </p:sp>
      <p:sp>
        <p:nvSpPr>
          <p:cNvPr id="98" name="Right Brace 97"/>
          <p:cNvSpPr/>
          <p:nvPr/>
        </p:nvSpPr>
        <p:spPr>
          <a:xfrm rot="5400000" flipV="1">
            <a:off x="4161305" y="1107876"/>
            <a:ext cx="454224" cy="7998022"/>
          </a:xfrm>
          <a:prstGeom prst="rightBrace">
            <a:avLst>
              <a:gd name="adj1" fmla="val 13644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437406" y="542038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to </a:t>
            </a:r>
            <a:r>
              <a:rPr lang="en-US" sz="1400" dirty="0" err="1" smtClean="0"/>
              <a:t>CardioSHARE</a:t>
            </a:r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0" y="5934670"/>
            <a:ext cx="17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Earth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940785" y="5934670"/>
            <a:ext cx="1203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Life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743200" y="5934670"/>
            <a:ext cx="4310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Semantic Web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296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934670"/>
            <a:ext cx="17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Earth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40785" y="5934670"/>
            <a:ext cx="1203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Life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5934670"/>
            <a:ext cx="4310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Semantic Web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Left-Right Arrow 4"/>
          <p:cNvSpPr/>
          <p:nvPr/>
        </p:nvSpPr>
        <p:spPr>
          <a:xfrm rot="3789444">
            <a:off x="5806158" y="5097939"/>
            <a:ext cx="738130" cy="1865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/>
          </a:p>
        </p:txBody>
      </p:sp>
      <p:sp>
        <p:nvSpPr>
          <p:cNvPr id="33" name="Rectangle 32"/>
          <p:cNvSpPr/>
          <p:nvPr/>
        </p:nvSpPr>
        <p:spPr>
          <a:xfrm>
            <a:off x="3962400" y="3738274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90600" y="3738274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539547" y="228600"/>
            <a:ext cx="4452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Questions of interest:</a:t>
            </a:r>
          </a:p>
          <a:p>
            <a:r>
              <a:rPr lang="en-US" sz="1400" dirty="0" smtClean="0"/>
              <a:t>How to automate manual process? 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Semantic technologies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keep track of data sources and analysis paths?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understand voluminous datasets generated?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4600" y="2286000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 1</a:t>
            </a:r>
          </a:p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447800" y="2819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Semantic Service</a:t>
            </a:r>
            <a:r>
              <a:rPr lang="en-US" b="1" dirty="0"/>
              <a:t> </a:t>
            </a:r>
            <a:r>
              <a:rPr lang="en-US" b="1" dirty="0" smtClean="0"/>
              <a:t>Orchestration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5791200" y="2747674"/>
            <a:ext cx="1776263" cy="1981200"/>
            <a:chOff x="1904993" y="-3"/>
            <a:chExt cx="1776263" cy="757762"/>
          </a:xfrm>
        </p:grpSpPr>
        <p:sp>
          <p:nvSpPr>
            <p:cNvPr id="17" name="Rounded Rectangle 16"/>
            <p:cNvSpPr/>
            <p:nvPr/>
          </p:nvSpPr>
          <p:spPr>
            <a:xfrm>
              <a:off x="1904993" y="-3"/>
              <a:ext cx="1776263" cy="757762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927187" y="22191"/>
              <a:ext cx="1731875" cy="713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Semantic Automated Discovery &amp; Integration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(SADI) Services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Semantic annotation of Service inputs and outputs 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Service “wrappers”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271674"/>
            <a:ext cx="1776263" cy="838200"/>
            <a:chOff x="312837" y="2362199"/>
            <a:chExt cx="1776263" cy="1104498"/>
          </a:xfrm>
        </p:grpSpPr>
        <p:sp>
          <p:nvSpPr>
            <p:cNvPr id="24" name="Rounded Rectangle 23"/>
            <p:cNvSpPr/>
            <p:nvPr/>
          </p:nvSpPr>
          <p:spPr>
            <a:xfrm>
              <a:off x="312837" y="2362199"/>
              <a:ext cx="1776263" cy="11044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45187" y="2394549"/>
              <a:ext cx="1711563" cy="103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Earth Data Analysis Center (EDAC)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57600" y="4271674"/>
            <a:ext cx="1776263" cy="885494"/>
            <a:chOff x="3244899" y="2331039"/>
            <a:chExt cx="1776263" cy="1166818"/>
          </a:xfrm>
        </p:grpSpPr>
        <p:sp>
          <p:nvSpPr>
            <p:cNvPr id="32" name="Rounded Rectangle 31"/>
            <p:cNvSpPr/>
            <p:nvPr/>
          </p:nvSpPr>
          <p:spPr>
            <a:xfrm>
              <a:off x="3244899" y="2331039"/>
              <a:ext cx="1776263" cy="11668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279074" y="2365214"/>
              <a:ext cx="1707913" cy="1098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/>
                <a:t>Lifemapper</a:t>
              </a:r>
              <a:endParaRPr lang="en-US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Species Distribution Models</a:t>
              </a:r>
            </a:p>
          </p:txBody>
        </p:sp>
      </p:grpSp>
      <p:cxnSp>
        <p:nvCxnSpPr>
          <p:cNvPr id="3" name="Straight Arrow Connector 2"/>
          <p:cNvCxnSpPr>
            <a:stCxn id="17" idx="1"/>
            <a:endCxn id="33" idx="3"/>
          </p:cNvCxnSpPr>
          <p:nvPr/>
        </p:nvCxnSpPr>
        <p:spPr>
          <a:xfrm flipH="1">
            <a:off x="5105400" y="3738274"/>
            <a:ext cx="685800" cy="2286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143000" y="1295400"/>
            <a:ext cx="1547663" cy="838200"/>
            <a:chOff x="1904988" y="0"/>
            <a:chExt cx="1776263" cy="452956"/>
          </a:xfrm>
        </p:grpSpPr>
        <p:sp>
          <p:nvSpPr>
            <p:cNvPr id="42" name="Rounded Rectangle 41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Reuse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/>
                <a:t>CardioShARE</a:t>
              </a:r>
              <a:endParaRPr lang="en-US" b="1" kern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29000" y="1295400"/>
            <a:ext cx="1524000" cy="838200"/>
            <a:chOff x="1904988" y="0"/>
            <a:chExt cx="1776263" cy="452956"/>
          </a:xfrm>
        </p:grpSpPr>
        <p:sp>
          <p:nvSpPr>
            <p:cNvPr id="45" name="Rounded Rectangle 44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Knowledge </a:t>
              </a:r>
              <a:r>
                <a:rPr lang="en-US" b="1" dirty="0"/>
                <a:t>B</a:t>
              </a:r>
              <a:r>
                <a:rPr lang="en-US" b="1" dirty="0" smtClean="0"/>
                <a:t>ase</a:t>
              </a:r>
              <a:endParaRPr lang="en-US" b="1" kern="1200" dirty="0" smtClean="0"/>
            </a:p>
          </p:txBody>
        </p:sp>
      </p:grpSp>
      <p:sp>
        <p:nvSpPr>
          <p:cNvPr id="5" name="Left-Right Arrow 4"/>
          <p:cNvSpPr/>
          <p:nvPr/>
        </p:nvSpPr>
        <p:spPr>
          <a:xfrm>
            <a:off x="2743200" y="1676400"/>
            <a:ext cx="609600" cy="2286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-Right Arrow 46"/>
          <p:cNvSpPr/>
          <p:nvPr/>
        </p:nvSpPr>
        <p:spPr>
          <a:xfrm>
            <a:off x="1143000" y="3276600"/>
            <a:ext cx="3962400" cy="3048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62200" y="381000"/>
            <a:ext cx="1371600" cy="6858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Cyber-</a:t>
            </a:r>
            <a:r>
              <a:rPr lang="en-US" dirty="0" err="1" smtClean="0"/>
              <a:t>ShARE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1295400"/>
            <a:ext cx="179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934670"/>
            <a:ext cx="17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Earth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40785" y="5934670"/>
            <a:ext cx="1203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Life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5934670"/>
            <a:ext cx="4310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Semantic Web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Left-Right Arrow 4"/>
          <p:cNvSpPr/>
          <p:nvPr/>
        </p:nvSpPr>
        <p:spPr>
          <a:xfrm rot="3789444">
            <a:off x="5729958" y="2049939"/>
            <a:ext cx="738130" cy="1865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/>
          </a:p>
        </p:txBody>
      </p:sp>
      <p:sp>
        <p:nvSpPr>
          <p:cNvPr id="33" name="Rectangle 32"/>
          <p:cNvSpPr/>
          <p:nvPr/>
        </p:nvSpPr>
        <p:spPr>
          <a:xfrm>
            <a:off x="3962400" y="4296106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90600" y="4296106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514600" y="2743200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 1</a:t>
            </a:r>
          </a:p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85800" y="4829506"/>
            <a:ext cx="1776263" cy="838200"/>
            <a:chOff x="312837" y="2362199"/>
            <a:chExt cx="1776263" cy="1104498"/>
          </a:xfrm>
        </p:grpSpPr>
        <p:sp>
          <p:nvSpPr>
            <p:cNvPr id="24" name="Rounded Rectangle 23"/>
            <p:cNvSpPr/>
            <p:nvPr/>
          </p:nvSpPr>
          <p:spPr>
            <a:xfrm>
              <a:off x="312837" y="2362199"/>
              <a:ext cx="1776263" cy="11044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45187" y="2394549"/>
              <a:ext cx="1711563" cy="103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Earth Data Analysis Center (EDAC)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57600" y="4829506"/>
            <a:ext cx="1776263" cy="885494"/>
            <a:chOff x="3244899" y="2331039"/>
            <a:chExt cx="1776263" cy="1166818"/>
          </a:xfrm>
        </p:grpSpPr>
        <p:sp>
          <p:nvSpPr>
            <p:cNvPr id="32" name="Rounded Rectangle 31"/>
            <p:cNvSpPr/>
            <p:nvPr/>
          </p:nvSpPr>
          <p:spPr>
            <a:xfrm>
              <a:off x="3244899" y="2331039"/>
              <a:ext cx="1776263" cy="11668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279074" y="2365214"/>
              <a:ext cx="1707913" cy="1098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/>
                <a:t>Lifemapper</a:t>
              </a:r>
              <a:endParaRPr lang="en-US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Species Distribution Models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43000" y="1295400"/>
            <a:ext cx="1547663" cy="838200"/>
            <a:chOff x="1904988" y="0"/>
            <a:chExt cx="1776263" cy="452956"/>
          </a:xfrm>
        </p:grpSpPr>
        <p:sp>
          <p:nvSpPr>
            <p:cNvPr id="42" name="Rounded Rectangle 41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Reuse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/>
                <a:t>CardioShARE</a:t>
              </a:r>
              <a:endParaRPr lang="en-US" b="1" kern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29000" y="1295400"/>
            <a:ext cx="1524000" cy="838200"/>
            <a:chOff x="1904988" y="0"/>
            <a:chExt cx="1776263" cy="452956"/>
          </a:xfrm>
        </p:grpSpPr>
        <p:sp>
          <p:nvSpPr>
            <p:cNvPr id="45" name="Rounded Rectangle 44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Knowledge </a:t>
              </a:r>
              <a:r>
                <a:rPr lang="en-US" b="1" dirty="0"/>
                <a:t>B</a:t>
              </a:r>
              <a:r>
                <a:rPr lang="en-US" b="1" dirty="0" smtClean="0"/>
                <a:t>ase</a:t>
              </a:r>
              <a:endParaRPr lang="en-US" b="1" kern="1200" dirty="0" smtClean="0"/>
            </a:p>
          </p:txBody>
        </p:sp>
      </p:grpSp>
      <p:sp>
        <p:nvSpPr>
          <p:cNvPr id="5" name="Left-Right Arrow 4"/>
          <p:cNvSpPr/>
          <p:nvPr/>
        </p:nvSpPr>
        <p:spPr>
          <a:xfrm>
            <a:off x="2743200" y="1676400"/>
            <a:ext cx="609600" cy="2286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62200" y="381000"/>
            <a:ext cx="1371600" cy="6858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Cyber-</a:t>
            </a:r>
            <a:r>
              <a:rPr lang="en-US" dirty="0" err="1" smtClean="0"/>
              <a:t>ShARE</a:t>
            </a:r>
            <a:endParaRPr lang="en-US" dirty="0"/>
          </a:p>
        </p:txBody>
      </p:sp>
      <p:grpSp>
        <p:nvGrpSpPr>
          <p:cNvPr id="30" name="Group 16"/>
          <p:cNvGrpSpPr/>
          <p:nvPr/>
        </p:nvGrpSpPr>
        <p:grpSpPr>
          <a:xfrm>
            <a:off x="7620000" y="2057400"/>
            <a:ext cx="1066800" cy="762000"/>
            <a:chOff x="2209810" y="0"/>
            <a:chExt cx="2104429" cy="1052214"/>
          </a:xfrm>
          <a:solidFill>
            <a:schemeClr val="accent4"/>
          </a:solidFill>
        </p:grpSpPr>
        <p:sp>
          <p:nvSpPr>
            <p:cNvPr id="38" name="Rounded Rectangle 37"/>
            <p:cNvSpPr/>
            <p:nvPr/>
          </p:nvSpPr>
          <p:spPr>
            <a:xfrm>
              <a:off x="2209810" y="0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2240628" y="30818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err="1" smtClean="0"/>
                <a:t>WebProbe</a:t>
              </a:r>
              <a:endParaRPr lang="en-US" sz="1400" b="1" kern="1200" dirty="0" smtClean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685800" y="3838906"/>
            <a:ext cx="1752600" cy="45720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49" name="Right Arrow 48"/>
          <p:cNvSpPr/>
          <p:nvPr/>
        </p:nvSpPr>
        <p:spPr>
          <a:xfrm>
            <a:off x="3733800" y="3838906"/>
            <a:ext cx="1676400" cy="45720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50" name="Right Arrow 49"/>
          <p:cNvSpPr/>
          <p:nvPr/>
        </p:nvSpPr>
        <p:spPr>
          <a:xfrm>
            <a:off x="2286000" y="3276600"/>
            <a:ext cx="1600200" cy="45720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51" name="Right Arrow 50"/>
          <p:cNvSpPr/>
          <p:nvPr/>
        </p:nvSpPr>
        <p:spPr>
          <a:xfrm>
            <a:off x="609600" y="2209800"/>
            <a:ext cx="5029200" cy="45720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52" name="Flowchart: Document 22"/>
          <p:cNvSpPr/>
          <p:nvPr/>
        </p:nvSpPr>
        <p:spPr>
          <a:xfrm>
            <a:off x="5715000" y="1981200"/>
            <a:ext cx="1371600" cy="137160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Overall provenance using</a:t>
            </a:r>
          </a:p>
          <a:p>
            <a:pPr algn="ctr"/>
            <a:r>
              <a:rPr lang="en-US" sz="1200" dirty="0" smtClean="0"/>
              <a:t>PROV Standard</a:t>
            </a:r>
          </a:p>
          <a:p>
            <a:pPr algn="ctr"/>
            <a:r>
              <a:rPr lang="en-US" sz="1200" dirty="0" smtClean="0"/>
              <a:t>+ Extensions in PML3</a:t>
            </a:r>
            <a:endParaRPr lang="en-US" sz="1200" dirty="0"/>
          </a:p>
        </p:txBody>
      </p:sp>
      <p:sp>
        <p:nvSpPr>
          <p:cNvPr id="53" name="Right Arrow 52"/>
          <p:cNvSpPr/>
          <p:nvPr/>
        </p:nvSpPr>
        <p:spPr>
          <a:xfrm>
            <a:off x="7162800" y="2286000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934200" y="1154668"/>
            <a:ext cx="200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MOCKED UP DEMO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134102" y="0"/>
            <a:ext cx="50098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Questions of interest: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automate manual process?  Semantic technologies</a:t>
            </a:r>
          </a:p>
          <a:p>
            <a:r>
              <a:rPr lang="en-US" sz="1400" dirty="0" smtClean="0"/>
              <a:t>How to keep track of data sources and analysis paths?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Provenance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understand voluminous datasets generated?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9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48000" y="5934670"/>
            <a:ext cx="2839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ELSe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Web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Left-Right Arrow 4"/>
          <p:cNvSpPr/>
          <p:nvPr/>
        </p:nvSpPr>
        <p:spPr>
          <a:xfrm rot="3789444">
            <a:off x="5729958" y="2049939"/>
            <a:ext cx="738130" cy="1865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/>
          </a:p>
        </p:txBody>
      </p:sp>
      <p:sp>
        <p:nvSpPr>
          <p:cNvPr id="33" name="Rectangle 32"/>
          <p:cNvSpPr/>
          <p:nvPr/>
        </p:nvSpPr>
        <p:spPr>
          <a:xfrm>
            <a:off x="3429000" y="3919580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271737" y="3919580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</a:t>
            </a:r>
          </a:p>
          <a:p>
            <a:pPr algn="ctr"/>
            <a:r>
              <a:rPr lang="en-US" sz="1200" dirty="0" smtClean="0"/>
              <a:t>Web Services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286000" y="2743200"/>
            <a:ext cx="1143000" cy="457200"/>
          </a:xfrm>
          <a:prstGeom prst="rect">
            <a:avLst/>
          </a:prstGeom>
          <a:solidFill>
            <a:schemeClr val="accent6"/>
          </a:solidFill>
          <a:ln w="7620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Published 1</a:t>
            </a:r>
          </a:p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66937" y="4452980"/>
            <a:ext cx="1776263" cy="838200"/>
            <a:chOff x="312837" y="2362199"/>
            <a:chExt cx="1776263" cy="1104498"/>
          </a:xfrm>
        </p:grpSpPr>
        <p:sp>
          <p:nvSpPr>
            <p:cNvPr id="24" name="Rounded Rectangle 23"/>
            <p:cNvSpPr/>
            <p:nvPr/>
          </p:nvSpPr>
          <p:spPr>
            <a:xfrm>
              <a:off x="312837" y="2362199"/>
              <a:ext cx="1776263" cy="11044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45187" y="2394549"/>
              <a:ext cx="1711563" cy="103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Earth Data Analysis Center (EDAC)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24200" y="4452980"/>
            <a:ext cx="1776263" cy="885494"/>
            <a:chOff x="3244899" y="2331039"/>
            <a:chExt cx="1776263" cy="1166818"/>
          </a:xfrm>
        </p:grpSpPr>
        <p:sp>
          <p:nvSpPr>
            <p:cNvPr id="32" name="Rounded Rectangle 31"/>
            <p:cNvSpPr/>
            <p:nvPr/>
          </p:nvSpPr>
          <p:spPr>
            <a:xfrm>
              <a:off x="3244899" y="2331039"/>
              <a:ext cx="1776263" cy="116681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279074" y="2365214"/>
              <a:ext cx="1707913" cy="1098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/>
                <a:t>Lifemapper</a:t>
              </a:r>
              <a:endParaRPr lang="en-US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Species Distribution Models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43000" y="1295400"/>
            <a:ext cx="1547663" cy="838200"/>
            <a:chOff x="1904988" y="0"/>
            <a:chExt cx="1776263" cy="452956"/>
          </a:xfrm>
        </p:grpSpPr>
        <p:sp>
          <p:nvSpPr>
            <p:cNvPr id="42" name="Rounded Rectangle 41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Reuse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/>
                <a:t>CardioShARE</a:t>
              </a:r>
              <a:endParaRPr lang="en-US" b="1" kern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29000" y="1295400"/>
            <a:ext cx="1524000" cy="838200"/>
            <a:chOff x="1904988" y="0"/>
            <a:chExt cx="1776263" cy="452956"/>
          </a:xfrm>
        </p:grpSpPr>
        <p:sp>
          <p:nvSpPr>
            <p:cNvPr id="45" name="Rounded Rectangle 44"/>
            <p:cNvSpPr/>
            <p:nvPr/>
          </p:nvSpPr>
          <p:spPr>
            <a:xfrm>
              <a:off x="1904988" y="0"/>
              <a:ext cx="1776263" cy="452956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1918255" y="13267"/>
              <a:ext cx="1749729" cy="426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smtClean="0"/>
                <a:t>Knowledge </a:t>
              </a:r>
              <a:r>
                <a:rPr lang="en-US" b="1" dirty="0"/>
                <a:t>B</a:t>
              </a:r>
              <a:r>
                <a:rPr lang="en-US" b="1" dirty="0" smtClean="0"/>
                <a:t>ase</a:t>
              </a:r>
              <a:endParaRPr lang="en-US" b="1" kern="1200" dirty="0" smtClean="0"/>
            </a:p>
          </p:txBody>
        </p:sp>
      </p:grpSp>
      <p:sp>
        <p:nvSpPr>
          <p:cNvPr id="5" name="Left-Right Arrow 4"/>
          <p:cNvSpPr/>
          <p:nvPr/>
        </p:nvSpPr>
        <p:spPr>
          <a:xfrm>
            <a:off x="2743200" y="1676400"/>
            <a:ext cx="609600" cy="2286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62200" y="381000"/>
            <a:ext cx="1371600" cy="6858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Cyber-</a:t>
            </a:r>
            <a:r>
              <a:rPr lang="en-US" dirty="0" err="1" smtClean="0"/>
              <a:t>ShARE</a:t>
            </a:r>
            <a:endParaRPr lang="en-US" dirty="0"/>
          </a:p>
        </p:txBody>
      </p:sp>
      <p:grpSp>
        <p:nvGrpSpPr>
          <p:cNvPr id="30" name="Group 16"/>
          <p:cNvGrpSpPr/>
          <p:nvPr/>
        </p:nvGrpSpPr>
        <p:grpSpPr>
          <a:xfrm>
            <a:off x="7620000" y="2057400"/>
            <a:ext cx="1066800" cy="762000"/>
            <a:chOff x="2209810" y="0"/>
            <a:chExt cx="2104429" cy="1052214"/>
          </a:xfrm>
          <a:solidFill>
            <a:schemeClr val="accent4"/>
          </a:solidFill>
        </p:grpSpPr>
        <p:sp>
          <p:nvSpPr>
            <p:cNvPr id="38" name="Rounded Rectangle 37"/>
            <p:cNvSpPr/>
            <p:nvPr/>
          </p:nvSpPr>
          <p:spPr>
            <a:xfrm>
              <a:off x="2209810" y="0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2240628" y="30818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err="1" smtClean="0"/>
                <a:t>WebProbe</a:t>
              </a:r>
              <a:endParaRPr lang="en-US" sz="1400" b="1" kern="1200" dirty="0" smtClean="0"/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609600" y="2209800"/>
            <a:ext cx="5029200" cy="45720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Provenance</a:t>
            </a:r>
            <a:endParaRPr lang="en-US" sz="1400" dirty="0"/>
          </a:p>
        </p:txBody>
      </p:sp>
      <p:sp>
        <p:nvSpPr>
          <p:cNvPr id="52" name="Flowchart: Document 22"/>
          <p:cNvSpPr/>
          <p:nvPr/>
        </p:nvSpPr>
        <p:spPr>
          <a:xfrm>
            <a:off x="5715000" y="1981200"/>
            <a:ext cx="1371600" cy="137160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Overall provenance using</a:t>
            </a:r>
          </a:p>
          <a:p>
            <a:pPr algn="ctr"/>
            <a:r>
              <a:rPr lang="en-US" sz="1200" dirty="0" smtClean="0"/>
              <a:t>PROV Standard</a:t>
            </a:r>
          </a:p>
          <a:p>
            <a:pPr algn="ctr"/>
            <a:r>
              <a:rPr lang="en-US" sz="1200" dirty="0" smtClean="0"/>
              <a:t>+ Extensions in PML3</a:t>
            </a:r>
            <a:endParaRPr lang="en-US" sz="1200" dirty="0"/>
          </a:p>
        </p:txBody>
      </p:sp>
      <p:sp>
        <p:nvSpPr>
          <p:cNvPr id="53" name="Right Arrow 52"/>
          <p:cNvSpPr/>
          <p:nvPr/>
        </p:nvSpPr>
        <p:spPr>
          <a:xfrm>
            <a:off x="7162800" y="2286000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19200" y="3200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Semantic Service</a:t>
            </a:r>
            <a:r>
              <a:rPr lang="en-US" b="1" dirty="0"/>
              <a:t> </a:t>
            </a:r>
            <a:r>
              <a:rPr lang="en-US" b="1" dirty="0" smtClean="0"/>
              <a:t>Orchestration</a:t>
            </a:r>
            <a:endParaRPr lang="en-US" b="1" dirty="0"/>
          </a:p>
        </p:txBody>
      </p:sp>
      <p:sp>
        <p:nvSpPr>
          <p:cNvPr id="41" name="Left-Right Arrow 40"/>
          <p:cNvSpPr/>
          <p:nvPr/>
        </p:nvSpPr>
        <p:spPr>
          <a:xfrm>
            <a:off x="1143000" y="3505200"/>
            <a:ext cx="3657600" cy="304800"/>
          </a:xfrm>
          <a:prstGeom prst="leftRightArrow">
            <a:avLst/>
          </a:prstGeom>
          <a:solidFill>
            <a:schemeClr val="accent5"/>
          </a:solidFill>
          <a:ln>
            <a:solidFill>
              <a:srgbClr val="39639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-Right Arrow 4"/>
          <p:cNvSpPr/>
          <p:nvPr/>
        </p:nvSpPr>
        <p:spPr>
          <a:xfrm rot="3789444">
            <a:off x="5806158" y="5174139"/>
            <a:ext cx="738130" cy="1865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/>
          </a:p>
        </p:txBody>
      </p:sp>
      <p:grpSp>
        <p:nvGrpSpPr>
          <p:cNvPr id="54" name="Group 16"/>
          <p:cNvGrpSpPr/>
          <p:nvPr/>
        </p:nvGrpSpPr>
        <p:grpSpPr>
          <a:xfrm>
            <a:off x="6934200" y="4490094"/>
            <a:ext cx="1066800" cy="762000"/>
            <a:chOff x="2209810" y="0"/>
            <a:chExt cx="2104429" cy="1052214"/>
          </a:xfrm>
          <a:solidFill>
            <a:schemeClr val="accent4"/>
          </a:solidFill>
        </p:grpSpPr>
        <p:sp>
          <p:nvSpPr>
            <p:cNvPr id="55" name="Rounded Rectangle 54"/>
            <p:cNvSpPr/>
            <p:nvPr/>
          </p:nvSpPr>
          <p:spPr>
            <a:xfrm>
              <a:off x="2209810" y="0"/>
              <a:ext cx="2104429" cy="105221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4"/>
            <p:cNvSpPr/>
            <p:nvPr/>
          </p:nvSpPr>
          <p:spPr>
            <a:xfrm>
              <a:off x="2240628" y="30818"/>
              <a:ext cx="2042793" cy="9905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err="1" smtClean="0"/>
                <a:t>VisKo</a:t>
              </a:r>
              <a:endParaRPr lang="en-US" sz="1400" b="1" kern="1200" dirty="0" smtClean="0"/>
            </a:p>
          </p:txBody>
        </p:sp>
      </p:grpSp>
      <p:sp>
        <p:nvSpPr>
          <p:cNvPr id="57" name="Right Arrow 56"/>
          <p:cNvSpPr/>
          <p:nvPr/>
        </p:nvSpPr>
        <p:spPr>
          <a:xfrm>
            <a:off x="6477000" y="4718694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716091" y="3890674"/>
            <a:ext cx="2427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This proposal: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Visualization</a:t>
            </a:r>
          </a:p>
          <a:p>
            <a:r>
              <a:rPr lang="en-US" sz="1400" dirty="0" smtClean="0"/>
              <a:t>Next proposal: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Visual Analytics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Multidocument 1"/>
          <p:cNvSpPr/>
          <p:nvPr/>
        </p:nvSpPr>
        <p:spPr>
          <a:xfrm>
            <a:off x="5334000" y="4380033"/>
            <a:ext cx="1143000" cy="10668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LM Output</a:t>
            </a:r>
            <a:endParaRPr lang="en-US" dirty="0"/>
          </a:p>
        </p:txBody>
      </p:sp>
      <p:sp>
        <p:nvSpPr>
          <p:cNvPr id="59" name="Multidocument 58"/>
          <p:cNvSpPr/>
          <p:nvPr/>
        </p:nvSpPr>
        <p:spPr>
          <a:xfrm>
            <a:off x="838200" y="5410200"/>
            <a:ext cx="1143000" cy="10668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EDAC</a:t>
            </a:r>
          </a:p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Bent-Up Arrow 2"/>
          <p:cNvSpPr/>
          <p:nvPr/>
        </p:nvSpPr>
        <p:spPr>
          <a:xfrm>
            <a:off x="2057400" y="5334000"/>
            <a:ext cx="5486400" cy="533400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979445" y="0"/>
            <a:ext cx="5164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Questions of interest: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automate manual process?  Semantic technologies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How to keep track of data sources and analysis paths? Provenance</a:t>
            </a:r>
          </a:p>
          <a:p>
            <a:r>
              <a:rPr lang="en-US" sz="1400" dirty="0" smtClean="0"/>
              <a:t>How to understand voluminous datasets generated?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Visual Analytics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4876800" y="4800600"/>
            <a:ext cx="381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456</Words>
  <Application>Microsoft Office PowerPoint</Application>
  <PresentationFormat>On-screen Show (4:3)</PresentationFormat>
  <Paragraphs>149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Deana Pennington</dc:creator>
  <cp:lastModifiedBy>Nicholas</cp:lastModifiedBy>
  <cp:revision>53</cp:revision>
  <dcterms:created xsi:type="dcterms:W3CDTF">2013-02-28T22:38:02Z</dcterms:created>
  <dcterms:modified xsi:type="dcterms:W3CDTF">2013-03-05T21:42:19Z</dcterms:modified>
</cp:coreProperties>
</file>