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7" r:id="rId3"/>
    <p:sldId id="259" r:id="rId4"/>
    <p:sldId id="264" r:id="rId5"/>
    <p:sldId id="262" r:id="rId6"/>
    <p:sldId id="265" r:id="rId7"/>
    <p:sldId id="263" r:id="rId8"/>
    <p:sldId id="267" r:id="rId9"/>
    <p:sldId id="266" r:id="rId10"/>
    <p:sldId id="257" r:id="rId11"/>
    <p:sldId id="268" r:id="rId12"/>
    <p:sldId id="269" r:id="rId13"/>
    <p:sldId id="270" r:id="rId14"/>
    <p:sldId id="274" r:id="rId15"/>
    <p:sldId id="275" r:id="rId16"/>
    <p:sldId id="276" r:id="rId17"/>
    <p:sldId id="272" r:id="rId18"/>
    <p:sldId id="278" r:id="rId19"/>
    <p:sldId id="279" r:id="rId20"/>
    <p:sldId id="271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9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48719-675F-8244-8CB7-613C97DD178C}" type="datetimeFigureOut">
              <a:rPr lang="en-US" smtClean="0"/>
              <a:t>8/27/13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02FD0-013D-AC4E-BB39-6E95E4B4C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714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E3289-0A8A-3840-922A-C58A3CF94327}" type="datetimeFigureOut">
              <a:rPr lang="en-US" smtClean="0"/>
              <a:t>8/27/13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082F7-6A96-6342-BC39-5A2CF5FDA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97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8E366-54CB-DB47-BB59-0C9F7473E104}" type="datetime1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5D74-7908-D445-AA93-D167B448EE6F}" type="datetime1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E810-332D-6C48-B825-CA11A499FC1A}" type="datetime1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7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513F-B10E-0F4B-AAAA-6AF80035B329}" type="datetime1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8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B9C18-D206-EC43-844D-733B08041B41}" type="datetime1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9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2267B-FF3D-8F4D-ADD8-93C03DADED46}" type="datetime1">
              <a:rPr lang="en-US" smtClean="0"/>
              <a:t>8/27/13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3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CED8-7A5B-4C40-956B-2DCF36059171}" type="datetime1">
              <a:rPr lang="en-US" smtClean="0"/>
              <a:t>8/27/13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1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3C71-CBD2-4343-B182-1FE5A341F95C}" type="datetime1">
              <a:rPr lang="en-US" smtClean="0"/>
              <a:t>8/27/13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2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DCDA-B510-E043-B837-71BCCEDA29D3}" type="datetime1">
              <a:rPr lang="en-US" smtClean="0"/>
              <a:t>8/27/13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8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1960-D8AB-EE4A-AAEC-2A214FF92B78}" type="datetime1">
              <a:rPr lang="en-US" smtClean="0"/>
              <a:t>8/27/13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4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2879-7C0A-A045-8B23-F5663D01E148}" type="datetime1">
              <a:rPr lang="en-US" smtClean="0"/>
              <a:t>8/27/13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3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3DDB-7DAF-7748-B43C-1080116822FD}" type="datetime1">
              <a:rPr lang="en-US" smtClean="0"/>
              <a:t>8/27/13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D047-D3AC-D340-95A6-F602764F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1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3.org/TR/prov-implementation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ELSEWeb</a:t>
            </a:r>
            <a:r>
              <a:rPr lang="en-US" dirty="0" smtClean="0"/>
              <a:t>, EDAC, and PROV-O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Nicholas Del Rio</a:t>
            </a:r>
          </a:p>
          <a:p>
            <a:r>
              <a:rPr lang="en-US" dirty="0" smtClean="0"/>
              <a:t>Natalia Villanueva-Rosales</a:t>
            </a:r>
          </a:p>
          <a:p>
            <a:r>
              <a:rPr lang="en-US" dirty="0" smtClean="0"/>
              <a:t>Deana Pennington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2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PROV-O Starting Point Depiction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269" b="1269"/>
          <a:stretch>
            <a:fillRect/>
          </a:stretch>
        </p:blipFill>
        <p:spPr>
          <a:xfrm>
            <a:off x="327613" y="1639074"/>
            <a:ext cx="8229600" cy="45259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08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PROV-O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9924" y="1606322"/>
            <a:ext cx="8026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want to capture that a person named Guillermo was associated with a presentation that relied on a set of power point slides.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9067" y="2834338"/>
            <a:ext cx="84677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 2" charset="0"/>
              <a:buNone/>
            </a:pPr>
            <a:r>
              <a:rPr lang="en-US" b="1" dirty="0">
                <a:latin typeface="Constantia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nstantia" charset="0"/>
              </a:rPr>
              <a:t>prov:</a:t>
            </a:r>
            <a:r>
              <a:rPr lang="en-US" b="1" dirty="0" err="1">
                <a:solidFill>
                  <a:srgbClr val="7030A0"/>
                </a:solidFill>
                <a:latin typeface="Constantia" charset="0"/>
              </a:rPr>
              <a:t>Person</a:t>
            </a:r>
            <a:r>
              <a:rPr lang="en-US" dirty="0">
                <a:latin typeface="Constantia" charset="0"/>
              </a:rPr>
              <a:t> </a:t>
            </a:r>
            <a:r>
              <a:rPr lang="en-US" dirty="0" err="1">
                <a:latin typeface="Constantia" charset="0"/>
              </a:rPr>
              <a:t>rdf:about</a:t>
            </a:r>
            <a:r>
              <a:rPr lang="en-US" dirty="0">
                <a:latin typeface="Constantia" charset="0"/>
              </a:rPr>
              <a:t>="http://</a:t>
            </a:r>
            <a:r>
              <a:rPr lang="en-US" dirty="0" err="1" smtClean="0">
                <a:latin typeface="Constantia" charset="0"/>
              </a:rPr>
              <a:t>www.semanticweb.org#</a:t>
            </a:r>
            <a:r>
              <a:rPr lang="en-US" dirty="0" err="1">
                <a:latin typeface="Constantia" charset="0"/>
              </a:rPr>
              <a:t>Guillermo</a:t>
            </a:r>
            <a:r>
              <a:rPr lang="en-US" dirty="0">
                <a:latin typeface="Constantia" charset="0"/>
              </a:rPr>
              <a:t>"&gt;</a:t>
            </a:r>
          </a:p>
          <a:p>
            <a:pPr>
              <a:buFont typeface="Wingdings 2" charset="0"/>
              <a:buNone/>
            </a:pPr>
            <a:r>
              <a:rPr lang="en-US" dirty="0">
                <a:latin typeface="Constantia" charset="0"/>
              </a:rPr>
              <a:t>&lt;</a:t>
            </a:r>
            <a:r>
              <a:rPr lang="en-US" b="1" dirty="0" err="1">
                <a:latin typeface="Constantia" charset="0"/>
              </a:rPr>
              <a:t>rdf:type</a:t>
            </a:r>
            <a:r>
              <a:rPr lang="en-US" b="1" dirty="0">
                <a:latin typeface="Constantia" charset="0"/>
              </a:rPr>
              <a:t> </a:t>
            </a:r>
            <a:r>
              <a:rPr lang="en-US" b="1" dirty="0" err="1">
                <a:latin typeface="Constantia" charset="0"/>
              </a:rPr>
              <a:t>rdf:resource</a:t>
            </a:r>
            <a:r>
              <a:rPr lang="en-US" dirty="0">
                <a:latin typeface="Constantia" charset="0"/>
              </a:rPr>
              <a:t>="http://www.w3.org/2002/07/</a:t>
            </a:r>
            <a:r>
              <a:rPr lang="en-US" dirty="0" err="1">
                <a:latin typeface="Constantia" charset="0"/>
              </a:rPr>
              <a:t>owl#NamedIndividual</a:t>
            </a:r>
            <a:r>
              <a:rPr lang="en-US" dirty="0">
                <a:latin typeface="Constantia" charset="0"/>
              </a:rPr>
              <a:t>"/&gt;</a:t>
            </a:r>
          </a:p>
          <a:p>
            <a:pPr>
              <a:buFont typeface="Wingdings 2" charset="0"/>
              <a:buNone/>
            </a:pPr>
            <a:r>
              <a:rPr lang="en-US" b="1" dirty="0">
                <a:latin typeface="Constantia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nstantia" charset="0"/>
              </a:rPr>
              <a:t>prov:</a:t>
            </a:r>
            <a:r>
              <a:rPr lang="en-US" b="1" dirty="0" err="1">
                <a:solidFill>
                  <a:srgbClr val="7030A0"/>
                </a:solidFill>
                <a:latin typeface="Constantia" charset="0"/>
              </a:rPr>
              <a:t>Person</a:t>
            </a:r>
            <a:r>
              <a:rPr lang="en-US" b="1" dirty="0">
                <a:latin typeface="Constantia" charset="0"/>
              </a:rPr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219065" y="4687494"/>
            <a:ext cx="86214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 2" charset="0"/>
              <a:buNone/>
            </a:pPr>
            <a:r>
              <a:rPr lang="en-US" dirty="0">
                <a:latin typeface="Constantia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onstantia" charset="0"/>
              </a:rPr>
              <a:t>prov:</a:t>
            </a:r>
            <a:r>
              <a:rPr lang="en-US" b="1" dirty="0" err="1">
                <a:solidFill>
                  <a:srgbClr val="7030A0"/>
                </a:solidFill>
                <a:latin typeface="Constantia" charset="0"/>
              </a:rPr>
              <a:t>Entity</a:t>
            </a:r>
            <a:r>
              <a:rPr lang="en-US" dirty="0">
                <a:latin typeface="Constantia" charset="0"/>
              </a:rPr>
              <a:t> </a:t>
            </a:r>
            <a:r>
              <a:rPr lang="en-US" dirty="0" err="1">
                <a:latin typeface="Constantia" charset="0"/>
              </a:rPr>
              <a:t>rdf:about</a:t>
            </a:r>
            <a:r>
              <a:rPr lang="en-US" dirty="0">
                <a:latin typeface="Constantia" charset="0"/>
              </a:rPr>
              <a:t>="http://</a:t>
            </a:r>
            <a:r>
              <a:rPr lang="en-US" dirty="0" err="1" smtClean="0">
                <a:latin typeface="Constantia" charset="0"/>
              </a:rPr>
              <a:t>www.semanticweb.org#</a:t>
            </a:r>
            <a:r>
              <a:rPr lang="en-US" dirty="0" err="1">
                <a:latin typeface="Constantia" charset="0"/>
              </a:rPr>
              <a:t>Power_Point_Slides</a:t>
            </a:r>
            <a:r>
              <a:rPr lang="en-US" dirty="0">
                <a:latin typeface="Constantia" charset="0"/>
              </a:rPr>
              <a:t>"&gt;</a:t>
            </a:r>
          </a:p>
          <a:p>
            <a:pPr>
              <a:buFont typeface="Wingdings 2" charset="0"/>
              <a:buNone/>
            </a:pPr>
            <a:r>
              <a:rPr lang="en-US" dirty="0">
                <a:latin typeface="Constantia" charset="0"/>
              </a:rPr>
              <a:t>&lt;</a:t>
            </a:r>
            <a:r>
              <a:rPr lang="en-US" dirty="0" err="1">
                <a:latin typeface="Constantia" charset="0"/>
              </a:rPr>
              <a:t>rdf:type</a:t>
            </a:r>
            <a:r>
              <a:rPr lang="en-US" dirty="0">
                <a:latin typeface="Constantia" charset="0"/>
              </a:rPr>
              <a:t> </a:t>
            </a:r>
            <a:r>
              <a:rPr lang="en-US" dirty="0" err="1">
                <a:latin typeface="Constantia" charset="0"/>
              </a:rPr>
              <a:t>rdf:resource</a:t>
            </a:r>
            <a:r>
              <a:rPr lang="en-US" dirty="0">
                <a:latin typeface="Constantia" charset="0"/>
              </a:rPr>
              <a:t>="http://www.w3.org/2002/07/</a:t>
            </a:r>
            <a:r>
              <a:rPr lang="en-US" dirty="0" err="1">
                <a:latin typeface="Constantia" charset="0"/>
              </a:rPr>
              <a:t>owl#NamedIndividual</a:t>
            </a:r>
            <a:r>
              <a:rPr lang="en-US" dirty="0">
                <a:latin typeface="Constantia" charset="0"/>
              </a:rPr>
              <a:t>"/&gt;</a:t>
            </a:r>
          </a:p>
          <a:p>
            <a:pPr>
              <a:buFont typeface="Wingdings 2" charset="0"/>
              <a:buNone/>
            </a:pPr>
            <a:r>
              <a:rPr lang="en-US" dirty="0">
                <a:latin typeface="Constantia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onstantia" charset="0"/>
              </a:rPr>
              <a:t>prov:</a:t>
            </a:r>
            <a:r>
              <a:rPr lang="en-US" b="1" i="1" dirty="0" err="1">
                <a:solidFill>
                  <a:srgbClr val="00B050"/>
                </a:solidFill>
                <a:latin typeface="Constantia" charset="0"/>
              </a:rPr>
              <a:t>wasAttributedTo</a:t>
            </a:r>
            <a:r>
              <a:rPr lang="en-US" dirty="0">
                <a:latin typeface="Constantia" charset="0"/>
              </a:rPr>
              <a:t> </a:t>
            </a:r>
            <a:r>
              <a:rPr lang="en-US" dirty="0" err="1">
                <a:latin typeface="Constantia" charset="0"/>
              </a:rPr>
              <a:t>rdf:resource</a:t>
            </a:r>
            <a:r>
              <a:rPr lang="en-US" dirty="0">
                <a:latin typeface="Constantia" charset="0"/>
              </a:rPr>
              <a:t>="http://</a:t>
            </a:r>
            <a:r>
              <a:rPr lang="en-US" dirty="0" err="1" smtClean="0">
                <a:latin typeface="Constantia" charset="0"/>
              </a:rPr>
              <a:t>www.semanticweb.org#</a:t>
            </a:r>
            <a:r>
              <a:rPr lang="en-US" dirty="0" err="1">
                <a:latin typeface="Constantia" charset="0"/>
              </a:rPr>
              <a:t>Guillermo</a:t>
            </a:r>
            <a:r>
              <a:rPr lang="en-US" dirty="0">
                <a:latin typeface="Constantia" charset="0"/>
              </a:rPr>
              <a:t>"/&gt;</a:t>
            </a:r>
          </a:p>
          <a:p>
            <a:pPr>
              <a:buFont typeface="Wingdings 2" charset="0"/>
              <a:buNone/>
            </a:pPr>
            <a:r>
              <a:rPr lang="en-US" dirty="0">
                <a:latin typeface="Constantia" charset="0"/>
              </a:rPr>
              <a:t>&lt;/</a:t>
            </a:r>
            <a:r>
              <a:rPr lang="en-US" dirty="0" err="1">
                <a:solidFill>
                  <a:srgbClr val="FF0000"/>
                </a:solidFill>
                <a:latin typeface="Constantia" charset="0"/>
              </a:rPr>
              <a:t>prov:</a:t>
            </a:r>
            <a:r>
              <a:rPr lang="en-US" dirty="0" err="1">
                <a:solidFill>
                  <a:srgbClr val="7030A0"/>
                </a:solidFill>
                <a:latin typeface="Constantia" charset="0"/>
              </a:rPr>
              <a:t>Entity</a:t>
            </a:r>
            <a:r>
              <a:rPr lang="en-US" dirty="0">
                <a:latin typeface="Constantia" charset="0"/>
              </a:rPr>
              <a:t>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57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PROV-O Example Cont.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823" y="2198344"/>
            <a:ext cx="85089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 2" charset="0"/>
              <a:buNone/>
            </a:pPr>
            <a:r>
              <a:rPr lang="en-US" dirty="0">
                <a:latin typeface="Constantia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onstantia" charset="0"/>
              </a:rPr>
              <a:t>prov:</a:t>
            </a:r>
            <a:r>
              <a:rPr lang="en-US" b="1" dirty="0" err="1">
                <a:solidFill>
                  <a:srgbClr val="7030A0"/>
                </a:solidFill>
                <a:latin typeface="Constantia" charset="0"/>
              </a:rPr>
              <a:t>Activity</a:t>
            </a:r>
            <a:r>
              <a:rPr lang="en-US" dirty="0">
                <a:latin typeface="Constantia" charset="0"/>
              </a:rPr>
              <a:t> </a:t>
            </a:r>
            <a:r>
              <a:rPr lang="en-US" dirty="0" err="1">
                <a:latin typeface="Constantia" charset="0"/>
              </a:rPr>
              <a:t>rdf:about</a:t>
            </a:r>
            <a:r>
              <a:rPr lang="en-US" dirty="0">
                <a:latin typeface="Constantia" charset="0"/>
              </a:rPr>
              <a:t>="http://</a:t>
            </a:r>
            <a:r>
              <a:rPr lang="en-US" dirty="0" err="1" smtClean="0">
                <a:latin typeface="Constantia" charset="0"/>
              </a:rPr>
              <a:t>www.semanticweb.org#</a:t>
            </a:r>
            <a:r>
              <a:rPr lang="en-US" dirty="0" err="1">
                <a:latin typeface="Constantia" charset="0"/>
              </a:rPr>
              <a:t>Provenance_Presentation</a:t>
            </a:r>
            <a:r>
              <a:rPr lang="en-US" dirty="0">
                <a:latin typeface="Constantia" charset="0"/>
              </a:rPr>
              <a:t>"&gt;</a:t>
            </a:r>
          </a:p>
          <a:p>
            <a:pPr>
              <a:buFont typeface="Wingdings 2" charset="0"/>
              <a:buNone/>
            </a:pPr>
            <a:r>
              <a:rPr lang="en-US" dirty="0">
                <a:latin typeface="Constantia" charset="0"/>
              </a:rPr>
              <a:t>        &lt;</a:t>
            </a:r>
            <a:r>
              <a:rPr lang="en-US" dirty="0" err="1">
                <a:latin typeface="Constantia" charset="0"/>
              </a:rPr>
              <a:t>rdf:type</a:t>
            </a:r>
            <a:r>
              <a:rPr lang="en-US" dirty="0">
                <a:latin typeface="Constantia" charset="0"/>
              </a:rPr>
              <a:t> </a:t>
            </a:r>
            <a:r>
              <a:rPr lang="en-US" dirty="0" err="1">
                <a:latin typeface="Constantia" charset="0"/>
              </a:rPr>
              <a:t>rdf:resource</a:t>
            </a:r>
            <a:r>
              <a:rPr lang="en-US" dirty="0">
                <a:latin typeface="Constantia" charset="0"/>
              </a:rPr>
              <a:t>="&amp;</a:t>
            </a:r>
            <a:r>
              <a:rPr lang="en-US" dirty="0" err="1">
                <a:latin typeface="Constantia" charset="0"/>
              </a:rPr>
              <a:t>owl;NamedIndividual</a:t>
            </a:r>
            <a:r>
              <a:rPr lang="en-US" dirty="0">
                <a:latin typeface="Constantia" charset="0"/>
              </a:rPr>
              <a:t>"/&gt;</a:t>
            </a:r>
          </a:p>
          <a:p>
            <a:pPr>
              <a:buFont typeface="Wingdings 2" charset="0"/>
              <a:buNone/>
            </a:pPr>
            <a:r>
              <a:rPr lang="en-US" dirty="0">
                <a:latin typeface="Constantia" charset="0"/>
              </a:rPr>
              <a:t>        &lt;</a:t>
            </a:r>
            <a:r>
              <a:rPr lang="en-US" dirty="0" err="1">
                <a:solidFill>
                  <a:srgbClr val="FF0000"/>
                </a:solidFill>
                <a:latin typeface="Constantia" charset="0"/>
              </a:rPr>
              <a:t>prov:</a:t>
            </a:r>
            <a:r>
              <a:rPr lang="en-US" b="1" i="1" dirty="0" err="1">
                <a:solidFill>
                  <a:srgbClr val="00B050"/>
                </a:solidFill>
                <a:latin typeface="Constantia" charset="0"/>
              </a:rPr>
              <a:t>startedAtTime</a:t>
            </a:r>
            <a:r>
              <a:rPr lang="en-US" b="1" i="1" dirty="0">
                <a:solidFill>
                  <a:srgbClr val="00B050"/>
                </a:solidFill>
                <a:latin typeface="Constantia" charset="0"/>
              </a:rPr>
              <a:t> </a:t>
            </a:r>
            <a:r>
              <a:rPr lang="en-US" dirty="0" err="1">
                <a:latin typeface="Constantia" charset="0"/>
              </a:rPr>
              <a:t>rdf:datatype</a:t>
            </a:r>
            <a:r>
              <a:rPr lang="en-US" dirty="0">
                <a:latin typeface="Constantia" charset="0"/>
              </a:rPr>
              <a:t>="&amp;</a:t>
            </a:r>
            <a:r>
              <a:rPr lang="en-US" dirty="0" err="1">
                <a:latin typeface="Constantia" charset="0"/>
              </a:rPr>
              <a:t>xsd;dateTime</a:t>
            </a:r>
            <a:r>
              <a:rPr lang="en-US" dirty="0">
                <a:latin typeface="Constantia" charset="0"/>
              </a:rPr>
              <a:t>"&gt;2012-07-18T02:00:00+01:00&lt;/</a:t>
            </a:r>
            <a:r>
              <a:rPr lang="en-US" dirty="0" err="1">
                <a:latin typeface="Constantia" charset="0"/>
              </a:rPr>
              <a:t>prov:startedAtTime</a:t>
            </a:r>
            <a:r>
              <a:rPr lang="en-US" dirty="0">
                <a:latin typeface="Constantia" charset="0"/>
              </a:rPr>
              <a:t>&gt;</a:t>
            </a:r>
          </a:p>
          <a:p>
            <a:pPr>
              <a:buFont typeface="Wingdings 2" charset="0"/>
              <a:buNone/>
            </a:pPr>
            <a:r>
              <a:rPr lang="en-US" dirty="0">
                <a:latin typeface="Constantia" charset="0"/>
              </a:rPr>
              <a:t>        &lt;</a:t>
            </a:r>
            <a:r>
              <a:rPr lang="en-US" dirty="0" err="1">
                <a:solidFill>
                  <a:srgbClr val="FF0000"/>
                </a:solidFill>
                <a:latin typeface="Constantia" charset="0"/>
              </a:rPr>
              <a:t>prov</a:t>
            </a:r>
            <a:r>
              <a:rPr lang="en-US" dirty="0" err="1">
                <a:latin typeface="Constantia" charset="0"/>
              </a:rPr>
              <a:t>:</a:t>
            </a:r>
            <a:r>
              <a:rPr lang="en-US" b="1" i="1" dirty="0" err="1">
                <a:solidFill>
                  <a:srgbClr val="00B050"/>
                </a:solidFill>
                <a:latin typeface="Constantia" charset="0"/>
              </a:rPr>
              <a:t>endedAtTime</a:t>
            </a:r>
            <a:r>
              <a:rPr lang="en-US" dirty="0">
                <a:latin typeface="Constantia" charset="0"/>
              </a:rPr>
              <a:t> </a:t>
            </a:r>
            <a:r>
              <a:rPr lang="en-US" dirty="0" err="1">
                <a:latin typeface="Constantia" charset="0"/>
              </a:rPr>
              <a:t>rdf:datatype</a:t>
            </a:r>
            <a:r>
              <a:rPr lang="en-US" dirty="0">
                <a:latin typeface="Constantia" charset="0"/>
              </a:rPr>
              <a:t>="&amp;</a:t>
            </a:r>
            <a:r>
              <a:rPr lang="en-US" dirty="0" err="1">
                <a:latin typeface="Constantia" charset="0"/>
              </a:rPr>
              <a:t>xsd;dateTime</a:t>
            </a:r>
            <a:r>
              <a:rPr lang="en-US" dirty="0">
                <a:latin typeface="Constantia" charset="0"/>
              </a:rPr>
              <a:t>"&gt;2012-07-18T02:10:00+01:00&lt;/</a:t>
            </a:r>
            <a:r>
              <a:rPr lang="en-US" dirty="0" err="1">
                <a:latin typeface="Constantia" charset="0"/>
              </a:rPr>
              <a:t>prov:endedAtTime</a:t>
            </a:r>
            <a:r>
              <a:rPr lang="en-US" dirty="0">
                <a:latin typeface="Constantia" charset="0"/>
              </a:rPr>
              <a:t>&gt;</a:t>
            </a:r>
          </a:p>
          <a:p>
            <a:pPr>
              <a:buFont typeface="Wingdings 2" charset="0"/>
              <a:buNone/>
            </a:pPr>
            <a:r>
              <a:rPr lang="en-US" dirty="0">
                <a:latin typeface="Constantia" charset="0"/>
              </a:rPr>
              <a:t>        &lt;</a:t>
            </a:r>
            <a:r>
              <a:rPr lang="en-US" dirty="0" err="1">
                <a:solidFill>
                  <a:srgbClr val="FF0000"/>
                </a:solidFill>
                <a:latin typeface="Constantia" charset="0"/>
              </a:rPr>
              <a:t>prov</a:t>
            </a:r>
            <a:r>
              <a:rPr lang="en-US" dirty="0" err="1">
                <a:latin typeface="Constantia" charset="0"/>
              </a:rPr>
              <a:t>:</a:t>
            </a:r>
            <a:r>
              <a:rPr lang="en-US" b="1" i="1" dirty="0" err="1">
                <a:solidFill>
                  <a:srgbClr val="00B050"/>
                </a:solidFill>
                <a:latin typeface="Constantia" charset="0"/>
              </a:rPr>
              <a:t>wasAssociatedWith</a:t>
            </a:r>
            <a:r>
              <a:rPr lang="en-US" b="1" i="1" dirty="0">
                <a:solidFill>
                  <a:srgbClr val="00B050"/>
                </a:solidFill>
                <a:latin typeface="Constantia" charset="0"/>
              </a:rPr>
              <a:t> </a:t>
            </a:r>
            <a:r>
              <a:rPr lang="en-US" dirty="0" err="1">
                <a:latin typeface="Constantia" charset="0"/>
              </a:rPr>
              <a:t>rdf:resource</a:t>
            </a:r>
            <a:r>
              <a:rPr lang="en-US" dirty="0">
                <a:latin typeface="Constantia" charset="0"/>
              </a:rPr>
              <a:t>="http://</a:t>
            </a:r>
            <a:r>
              <a:rPr lang="en-US" dirty="0" err="1" smtClean="0">
                <a:latin typeface="Constantia" charset="0"/>
              </a:rPr>
              <a:t>www.semanticweb.org#</a:t>
            </a:r>
            <a:r>
              <a:rPr lang="en-US" dirty="0" err="1">
                <a:latin typeface="Constantia" charset="0"/>
              </a:rPr>
              <a:t>Guillermo</a:t>
            </a:r>
            <a:r>
              <a:rPr lang="en-US" dirty="0">
                <a:latin typeface="Constantia" charset="0"/>
              </a:rPr>
              <a:t>"/&gt;</a:t>
            </a:r>
          </a:p>
          <a:p>
            <a:pPr>
              <a:buFont typeface="Wingdings 2" charset="0"/>
              <a:buNone/>
            </a:pPr>
            <a:r>
              <a:rPr lang="en-US" dirty="0">
                <a:latin typeface="Constantia" charset="0"/>
              </a:rPr>
              <a:t>        &lt;</a:t>
            </a:r>
            <a:r>
              <a:rPr lang="en-US" dirty="0" err="1">
                <a:solidFill>
                  <a:srgbClr val="FF0000"/>
                </a:solidFill>
                <a:latin typeface="Constantia" charset="0"/>
              </a:rPr>
              <a:t>prov</a:t>
            </a:r>
            <a:r>
              <a:rPr lang="en-US" dirty="0" err="1">
                <a:latin typeface="Constantia" charset="0"/>
              </a:rPr>
              <a:t>:</a:t>
            </a:r>
            <a:r>
              <a:rPr lang="en-US" b="1" i="1" dirty="0" err="1">
                <a:solidFill>
                  <a:srgbClr val="00B050"/>
                </a:solidFill>
                <a:latin typeface="Constantia" charset="0"/>
              </a:rPr>
              <a:t>used</a:t>
            </a:r>
            <a:r>
              <a:rPr lang="en-US" dirty="0">
                <a:latin typeface="Constantia" charset="0"/>
              </a:rPr>
              <a:t> </a:t>
            </a:r>
            <a:r>
              <a:rPr lang="en-US" dirty="0" err="1">
                <a:latin typeface="Constantia" charset="0"/>
              </a:rPr>
              <a:t>rdf:resource</a:t>
            </a:r>
            <a:r>
              <a:rPr lang="en-US" dirty="0">
                <a:latin typeface="Constantia" charset="0"/>
              </a:rPr>
              <a:t>="http://</a:t>
            </a:r>
            <a:r>
              <a:rPr lang="en-US" dirty="0" err="1" smtClean="0">
                <a:latin typeface="Constantia" charset="0"/>
              </a:rPr>
              <a:t>www.semanticweb.org#</a:t>
            </a:r>
            <a:r>
              <a:rPr lang="en-US" dirty="0" err="1">
                <a:latin typeface="Constantia" charset="0"/>
              </a:rPr>
              <a:t>Power_Point_Slides</a:t>
            </a:r>
            <a:r>
              <a:rPr lang="en-US" dirty="0">
                <a:latin typeface="Constantia" charset="0"/>
              </a:rPr>
              <a:t>"/&gt;</a:t>
            </a:r>
          </a:p>
          <a:p>
            <a:pPr>
              <a:buFont typeface="Wingdings 2" charset="0"/>
              <a:buNone/>
            </a:pPr>
            <a:r>
              <a:rPr lang="en-US" dirty="0">
                <a:latin typeface="Constantia" charset="0"/>
              </a:rPr>
              <a:t>    &lt;/</a:t>
            </a:r>
            <a:r>
              <a:rPr lang="en-US" dirty="0" err="1">
                <a:solidFill>
                  <a:srgbClr val="FF0000"/>
                </a:solidFill>
                <a:latin typeface="Constantia" charset="0"/>
              </a:rPr>
              <a:t>prov</a:t>
            </a:r>
            <a:r>
              <a:rPr lang="en-US" dirty="0" err="1">
                <a:latin typeface="Constantia" charset="0"/>
              </a:rPr>
              <a:t>:</a:t>
            </a:r>
            <a:r>
              <a:rPr lang="en-US" b="1" dirty="0" err="1">
                <a:solidFill>
                  <a:srgbClr val="7030A0"/>
                </a:solidFill>
                <a:latin typeface="Constantia" charset="0"/>
              </a:rPr>
              <a:t>Activity</a:t>
            </a:r>
            <a:r>
              <a:rPr lang="en-US" dirty="0">
                <a:latin typeface="Constantia" charset="0"/>
              </a:rPr>
              <a:t>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PROV-O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http://www.w3.org/TR/prov-implementations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 smtClean="0"/>
              <a:t>Currently, 65 </a:t>
            </a:r>
            <a:r>
              <a:rPr lang="en-US" sz="2800" dirty="0" smtClean="0"/>
              <a:t>implementations</a:t>
            </a:r>
            <a:endParaRPr lang="en-US" sz="2800" dirty="0" smtClean="0"/>
          </a:p>
          <a:p>
            <a:r>
              <a:rPr lang="en-US" sz="2800" dirty="0" smtClean="0"/>
              <a:t>Our experience: </a:t>
            </a:r>
            <a:r>
              <a:rPr lang="en-US" sz="2800" dirty="0" err="1" smtClean="0"/>
              <a:t>PROVoKing</a:t>
            </a:r>
            <a:r>
              <a:rPr lang="en-US" sz="2800" dirty="0" smtClean="0"/>
              <a:t> (Java)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20234" y="3545193"/>
            <a:ext cx="85576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Table 1: List of implementations reported to the PROV Working Group.</a:t>
            </a:r>
          </a:p>
          <a:p>
            <a:r>
              <a:rPr lang="en-US" dirty="0"/>
              <a:t>#	Name	</a:t>
            </a:r>
            <a:r>
              <a:rPr lang="en-US" dirty="0" smtClean="0"/>
              <a:t>				Type</a:t>
            </a:r>
            <a:r>
              <a:rPr lang="en-US" dirty="0"/>
              <a:t>	PROV </a:t>
            </a:r>
            <a:r>
              <a:rPr lang="en-US" dirty="0" smtClean="0"/>
              <a:t>			Encodings</a:t>
            </a:r>
            <a:endParaRPr lang="en-US" dirty="0"/>
          </a:p>
          <a:p>
            <a:r>
              <a:rPr lang="en-US" dirty="0"/>
              <a:t>1	</a:t>
            </a:r>
            <a:r>
              <a:rPr lang="en-US" dirty="0" err="1"/>
              <a:t>StatJR</a:t>
            </a:r>
            <a:r>
              <a:rPr lang="en-US" dirty="0"/>
              <a:t> eBook system	</a:t>
            </a:r>
            <a:r>
              <a:rPr lang="en-US" dirty="0" smtClean="0"/>
              <a:t>	Application</a:t>
            </a:r>
            <a:r>
              <a:rPr lang="en-US" dirty="0"/>
              <a:t>	</a:t>
            </a:r>
            <a:r>
              <a:rPr lang="en-US" dirty="0" smtClean="0"/>
              <a:t>		PROV</a:t>
            </a:r>
            <a:r>
              <a:rPr lang="en-US" dirty="0"/>
              <a:t>-O, PROV-JSON</a:t>
            </a:r>
          </a:p>
          <a:p>
            <a:r>
              <a:rPr lang="en-US" dirty="0"/>
              <a:t>2	</a:t>
            </a:r>
            <a:r>
              <a:rPr lang="en-US" dirty="0" err="1"/>
              <a:t>PoN</a:t>
            </a:r>
            <a:r>
              <a:rPr lang="en-US" dirty="0"/>
              <a:t>	Application	</a:t>
            </a:r>
            <a:r>
              <a:rPr lang="en-US" dirty="0" smtClean="0"/>
              <a:t>		PROV</a:t>
            </a:r>
            <a:r>
              <a:rPr lang="en-US" dirty="0"/>
              <a:t>-N</a:t>
            </a:r>
          </a:p>
          <a:p>
            <a:r>
              <a:rPr lang="en-US" dirty="0"/>
              <a:t>3	</a:t>
            </a:r>
            <a:r>
              <a:rPr lang="en-US" dirty="0" err="1"/>
              <a:t>WingsProvenanceExport</a:t>
            </a:r>
            <a:r>
              <a:rPr lang="en-US" dirty="0"/>
              <a:t>	</a:t>
            </a:r>
            <a:r>
              <a:rPr lang="en-US" dirty="0" smtClean="0"/>
              <a:t>	Application</a:t>
            </a:r>
            <a:r>
              <a:rPr lang="en-US" dirty="0"/>
              <a:t>	</a:t>
            </a:r>
            <a:r>
              <a:rPr lang="en-US" dirty="0" smtClean="0"/>
              <a:t>		PROV</a:t>
            </a:r>
            <a:r>
              <a:rPr lang="en-US" dirty="0"/>
              <a:t>-O</a:t>
            </a:r>
          </a:p>
          <a:p>
            <a:r>
              <a:rPr lang="en-US" dirty="0"/>
              <a:t>4	</a:t>
            </a:r>
            <a:r>
              <a:rPr lang="en-US" dirty="0" err="1"/>
              <a:t>Taverna</a:t>
            </a:r>
            <a:r>
              <a:rPr lang="en-US" dirty="0"/>
              <a:t>	</a:t>
            </a:r>
            <a:r>
              <a:rPr lang="en-US" dirty="0" smtClean="0"/>
              <a:t>				Application</a:t>
            </a:r>
            <a:r>
              <a:rPr lang="en-US" dirty="0"/>
              <a:t>	</a:t>
            </a:r>
            <a:r>
              <a:rPr lang="en-US" dirty="0" smtClean="0"/>
              <a:t>		PROV</a:t>
            </a:r>
            <a:r>
              <a:rPr lang="en-US" dirty="0"/>
              <a:t>-O</a:t>
            </a:r>
          </a:p>
          <a:p>
            <a:r>
              <a:rPr lang="en-US" dirty="0"/>
              <a:t>5	</a:t>
            </a:r>
            <a:r>
              <a:rPr lang="en-US" dirty="0" err="1"/>
              <a:t>CollabMap</a:t>
            </a:r>
            <a:r>
              <a:rPr lang="en-US" dirty="0"/>
              <a:t>	</a:t>
            </a:r>
            <a:r>
              <a:rPr lang="en-US" dirty="0" smtClean="0"/>
              <a:t>			Application</a:t>
            </a:r>
            <a:r>
              <a:rPr lang="en-US" dirty="0"/>
              <a:t>	</a:t>
            </a:r>
            <a:r>
              <a:rPr lang="en-US" dirty="0" smtClean="0"/>
              <a:t>		PROV</a:t>
            </a:r>
            <a:r>
              <a:rPr lang="en-US" dirty="0"/>
              <a:t>-JSON</a:t>
            </a:r>
          </a:p>
          <a:p>
            <a:r>
              <a:rPr lang="en-US" dirty="0"/>
              <a:t>6	</a:t>
            </a:r>
            <a:r>
              <a:rPr lang="en-US" dirty="0" err="1"/>
              <a:t>WebLab</a:t>
            </a:r>
            <a:r>
              <a:rPr lang="en-US" dirty="0"/>
              <a:t>-PROV	</a:t>
            </a:r>
            <a:r>
              <a:rPr lang="en-US" dirty="0" smtClean="0"/>
              <a:t>			Application</a:t>
            </a:r>
            <a:r>
              <a:rPr lang="en-US" dirty="0"/>
              <a:t>	</a:t>
            </a:r>
            <a:r>
              <a:rPr lang="en-US" dirty="0" smtClean="0"/>
              <a:t>		PROV</a:t>
            </a:r>
            <a:r>
              <a:rPr lang="en-US" dirty="0"/>
              <a:t>-O, PROV-N</a:t>
            </a:r>
          </a:p>
          <a:p>
            <a:r>
              <a:rPr lang="en-US" dirty="0"/>
              <a:t>7	</a:t>
            </a:r>
            <a:r>
              <a:rPr lang="en-US" dirty="0" err="1" smtClean="0"/>
              <a:t>ProvToolbox</a:t>
            </a:r>
            <a:r>
              <a:rPr lang="en-US" dirty="0" smtClean="0"/>
              <a:t>				Framework /API	</a:t>
            </a:r>
            <a:r>
              <a:rPr lang="en-US" dirty="0"/>
              <a:t>	PROV-O, PROV-N, PROV-XML, PROV-JSON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4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ELSEWeb</a:t>
            </a:r>
            <a:r>
              <a:rPr lang="en-US" dirty="0" smtClean="0"/>
              <a:t>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support </a:t>
            </a:r>
            <a:r>
              <a:rPr lang="en-US" dirty="0" smtClean="0"/>
              <a:t>observation </a:t>
            </a:r>
            <a:r>
              <a:rPr lang="en-US" dirty="0" smtClean="0"/>
              <a:t>concerns (OBOE)</a:t>
            </a:r>
            <a:endParaRPr lang="en-US" dirty="0" smtClean="0"/>
          </a:p>
          <a:p>
            <a:pPr lvl="1"/>
            <a:r>
              <a:rPr lang="en-US" sz="2400" dirty="0" smtClean="0"/>
              <a:t>Example</a:t>
            </a:r>
            <a:r>
              <a:rPr lang="en-US" sz="2400" dirty="0"/>
              <a:t>: MODIS measured the Celsius temperature of air in region X at time </a:t>
            </a:r>
            <a:r>
              <a:rPr lang="en-US" sz="2400" dirty="0" smtClean="0"/>
              <a:t>Y</a:t>
            </a:r>
          </a:p>
          <a:p>
            <a:pPr lvl="1"/>
            <a:endParaRPr lang="en-US" sz="2400" dirty="0" smtClean="0"/>
          </a:p>
          <a:p>
            <a:r>
              <a:rPr lang="en-US" dirty="0" smtClean="0"/>
              <a:t>MUST support acquisition </a:t>
            </a:r>
            <a:r>
              <a:rPr lang="en-US" dirty="0" smtClean="0"/>
              <a:t>concerns (DCAT)</a:t>
            </a:r>
            <a:endParaRPr lang="en-US" dirty="0" smtClean="0"/>
          </a:p>
          <a:p>
            <a:pPr lvl="1"/>
            <a:r>
              <a:rPr lang="en-US" sz="2400" dirty="0" smtClean="0"/>
              <a:t>Example: Dataset A can be downloaded at some URL</a:t>
            </a:r>
          </a:p>
          <a:p>
            <a:pPr lvl="1"/>
            <a:endParaRPr lang="en-US" sz="2400" dirty="0" smtClean="0"/>
          </a:p>
          <a:p>
            <a:r>
              <a:rPr lang="en-US" dirty="0" smtClean="0"/>
              <a:t>MUST support provenance </a:t>
            </a:r>
            <a:r>
              <a:rPr lang="en-US" dirty="0" smtClean="0"/>
              <a:t>concerns (PROV-O)</a:t>
            </a:r>
            <a:endParaRPr lang="en-US" dirty="0" smtClean="0"/>
          </a:p>
          <a:p>
            <a:r>
              <a:rPr lang="en-US" dirty="0" smtClean="0"/>
              <a:t>MUST be semantic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71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ELSEWeb</a:t>
            </a:r>
            <a:r>
              <a:rPr lang="en-US" dirty="0" smtClean="0"/>
              <a:t> Data Ontology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2211"/>
            <a:ext cx="9144000" cy="40570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2729" y="1791317"/>
            <a:ext cx="598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Comprised of OBOE, DCAT, and PROV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8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ELSEWeb</a:t>
            </a:r>
            <a:r>
              <a:rPr lang="en-US" dirty="0" smtClean="0"/>
              <a:t> Data Description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4" y="2445554"/>
            <a:ext cx="6388100" cy="3683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7213" y="3859012"/>
            <a:ext cx="2552538" cy="22695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1454" y="6276837"/>
            <a:ext cx="404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Requires </a:t>
            </a:r>
            <a:r>
              <a:rPr lang="en-US" dirty="0"/>
              <a:t>e</a:t>
            </a:r>
            <a:r>
              <a:rPr lang="en-US" dirty="0" smtClean="0"/>
              <a:t>laboration from EDAC side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6424" y="1417638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model provides context of Scenario Data for: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users when selecting input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SADI when transforming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6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EDAC Data Publishing Data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6162"/>
            <a:ext cx="9144000" cy="4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05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EDAC Data Publishing Ontology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41646"/>
            <a:ext cx="8382000" cy="511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53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EDAC Data Publishing Trace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3975"/>
            <a:ext cx="9144000" cy="429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0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Catch up with current </a:t>
            </a:r>
            <a:r>
              <a:rPr lang="en-US" dirty="0" err="1" smtClean="0"/>
              <a:t>ELSEWeb</a:t>
            </a:r>
            <a:r>
              <a:rPr lang="en-US" dirty="0" smtClean="0"/>
              <a:t> scenario data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Introduce PROV-O “starting point concepts”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 how PROV can be used to describe EDAC data publishing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Come to agreement on how/where UTEP can get access to PROV-O generated by EDAC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16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EDAC PROV-O Hooks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/>
              <a:buChar char="•"/>
            </a:pPr>
            <a:r>
              <a:rPr lang="en-US" dirty="0"/>
              <a:t>Where can we expect to get </a:t>
            </a:r>
            <a:r>
              <a:rPr lang="en-US" dirty="0" smtClean="0"/>
              <a:t>EDAC PROV-O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Is it static or dynamic (from perspective of retrieving data from WCS service)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If static: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FGDC?</a:t>
            </a:r>
          </a:p>
          <a:p>
            <a:pPr lvl="2">
              <a:buFont typeface="Courier New"/>
              <a:buChar char="o"/>
            </a:pPr>
            <a:r>
              <a:rPr lang="en-US" dirty="0" err="1" smtClean="0"/>
              <a:t>getCapabilities</a:t>
            </a:r>
            <a:r>
              <a:rPr lang="en-US" dirty="0" smtClean="0"/>
              <a:t>?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 smtClean="0"/>
              <a:t>If dynamic:</a:t>
            </a:r>
          </a:p>
          <a:p>
            <a:pPr lvl="2">
              <a:buFont typeface="Courier New"/>
              <a:buChar char="o"/>
            </a:pPr>
            <a:r>
              <a:rPr lang="en-US" dirty="0" smtClean="0"/>
              <a:t>WCS </a:t>
            </a:r>
            <a:r>
              <a:rPr lang="en-US" dirty="0"/>
              <a:t>payload metadata</a:t>
            </a:r>
            <a:r>
              <a:rPr lang="en-US" dirty="0" smtClean="0"/>
              <a:t>?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/>
              <a:t>Alternative: leave in database and use </a:t>
            </a:r>
            <a:r>
              <a:rPr lang="en-US" dirty="0" err="1" smtClean="0"/>
              <a:t>DBOWL</a:t>
            </a:r>
            <a:r>
              <a:rPr lang="en-US" dirty="0" err="1" smtClean="0"/>
              <a:t>izer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30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EDAC PROV-O Trace:</a:t>
            </a:r>
          </a:p>
          <a:p>
            <a:pPr marL="0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raw.github.com</a:t>
            </a:r>
            <a:r>
              <a:rPr lang="en-US" sz="2000" dirty="0"/>
              <a:t>/</a:t>
            </a:r>
            <a:r>
              <a:rPr lang="en-US" sz="2000" dirty="0" err="1"/>
              <a:t>nicholasdelrio</a:t>
            </a:r>
            <a:r>
              <a:rPr lang="en-US" sz="2000" dirty="0"/>
              <a:t>/</a:t>
            </a:r>
            <a:r>
              <a:rPr lang="en-US" sz="2000" dirty="0" err="1"/>
              <a:t>ELSeWeb</a:t>
            </a:r>
            <a:r>
              <a:rPr lang="en-US" sz="2000" dirty="0"/>
              <a:t>/master/documents/semantic-web/</a:t>
            </a:r>
            <a:r>
              <a:rPr lang="en-US" sz="2000" dirty="0" err="1"/>
              <a:t>rdf</a:t>
            </a:r>
            <a:r>
              <a:rPr lang="en-US" sz="2000" dirty="0"/>
              <a:t>/ontology/</a:t>
            </a:r>
            <a:r>
              <a:rPr lang="en-US" sz="2000" dirty="0" err="1"/>
              <a:t>edac-prov.owl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5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Background on OBOE, DCAT, and PROV-O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ELSEWeb</a:t>
            </a:r>
            <a:r>
              <a:rPr lang="en-US" dirty="0" smtClean="0"/>
              <a:t> Data Model and PROV-O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EDAC PROV-O Contribution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Data Publishing Process Revisited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P</a:t>
            </a:r>
            <a:r>
              <a:rPr lang="en-US" dirty="0" smtClean="0"/>
              <a:t>ublishing Process Ontology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Publishing Process PROV-O Trace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EDAC PROV-O Hooks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323968" y="3877704"/>
            <a:ext cx="8362832" cy="2303545"/>
          </a:xfrm>
          <a:prstGeom prst="roundRect">
            <a:avLst>
              <a:gd name="adj" fmla="val 879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23968" y="2724448"/>
            <a:ext cx="8362832" cy="96547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55277" y="3307634"/>
            <a:ext cx="314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DCAT: Data Catalog Vocabulary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23968" y="1600200"/>
            <a:ext cx="8362832" cy="96547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Languages for Different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851521" cy="583186"/>
          </a:xfrm>
        </p:spPr>
        <p:txBody>
          <a:bodyPr/>
          <a:lstStyle/>
          <a:p>
            <a:r>
              <a:rPr lang="en-US" dirty="0" smtClean="0"/>
              <a:t>What is the data about?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5277" y="2183386"/>
            <a:ext cx="314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OBOE: Observation Ontology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55277" y="5811917"/>
            <a:ext cx="314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PROV-O: Provenance Ontology</a:t>
            </a:r>
            <a:endParaRPr lang="en-US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454092" y="2711493"/>
            <a:ext cx="6851521" cy="583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Where can I get the data?</a:t>
            </a:r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54092" y="4017151"/>
            <a:ext cx="6851521" cy="1794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was the data generated?</a:t>
            </a:r>
          </a:p>
          <a:p>
            <a:r>
              <a:rPr lang="en-US" dirty="0" smtClean="0"/>
              <a:t>Who was responsible for publishing?</a:t>
            </a:r>
          </a:p>
          <a:p>
            <a:r>
              <a:rPr lang="en-US" dirty="0" smtClean="0"/>
              <a:t>When was it generated?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49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OBOE: Observational Ontology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41" y="2540202"/>
            <a:ext cx="8369459" cy="31623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1616872"/>
            <a:ext cx="8084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“The Extensible Observational Ontology was developed to describe scientific observations and measurements with particular emphasis on capturing observational context.”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54947" y="6171684"/>
            <a:ext cx="4146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semtools.ecoinformatics.org</a:t>
            </a:r>
            <a:r>
              <a:rPr lang="en-US" dirty="0"/>
              <a:t>/oboe</a:t>
            </a:r>
          </a:p>
        </p:txBody>
      </p:sp>
    </p:spTree>
    <p:extLst>
      <p:ext uri="{BB962C8B-B14F-4D97-AF65-F5344CB8AC3E}">
        <p14:creationId xmlns:p14="http://schemas.microsoft.com/office/powerpoint/2010/main" val="27782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OBOE: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60" y="2588092"/>
            <a:ext cx="5989125" cy="38064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6112" y="1786970"/>
            <a:ext cx="702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 of a Tree in terms of its name and Height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48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DCAT: Data Catalog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4462"/>
            <a:ext cx="9144000" cy="33672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740803"/>
            <a:ext cx="8047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“DCAT </a:t>
            </a:r>
            <a:r>
              <a:rPr lang="en-US" dirty="0"/>
              <a:t>is an RDF vocabulary designed to facilitate interoperability between data catalogs published on the Web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5923783"/>
            <a:ext cx="7347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http://www.w3.org/TR/2013/WD-vocab-dcat-20130801/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48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PROV-Ontology (PROV-O)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The </a:t>
            </a:r>
            <a:r>
              <a:rPr lang="en-US" sz="2200" dirty="0"/>
              <a:t>PROV Ontology (PROV-O) expresses the PROV Data Model using the OWL2 Web Ontology Language (OWL2)</a:t>
            </a:r>
            <a:r>
              <a:rPr lang="en-US" sz="2200" dirty="0" smtClean="0"/>
              <a:t>.</a:t>
            </a:r>
            <a:endParaRPr lang="en-US" sz="2200" dirty="0"/>
          </a:p>
          <a:p>
            <a:pPr lvl="1"/>
            <a:r>
              <a:rPr lang="en-US" sz="2000" dirty="0"/>
              <a:t>PROV-O conforms to the OWL-RL profile and is lightweight so that it can be adopted in the widest range of applications</a:t>
            </a:r>
          </a:p>
          <a:p>
            <a:pPr lvl="2"/>
            <a:r>
              <a:rPr lang="en-US" sz="1900" dirty="0"/>
              <a:t>Where </a:t>
            </a:r>
            <a:r>
              <a:rPr lang="en-US" sz="1900" dirty="0" smtClean="0"/>
              <a:t>OWL </a:t>
            </a:r>
            <a:r>
              <a:rPr lang="en-US" sz="1900" dirty="0"/>
              <a:t>2 RL is a syntactic subset of  OWL 2 DL.</a:t>
            </a:r>
          </a:p>
          <a:p>
            <a:r>
              <a:rPr lang="en-US" sz="2400" dirty="0"/>
              <a:t>PROV-</a:t>
            </a:r>
            <a:r>
              <a:rPr lang="en-US" sz="2400" dirty="0" smtClean="0"/>
              <a:t>O</a:t>
            </a:r>
          </a:p>
          <a:p>
            <a:pPr lvl="1"/>
            <a:r>
              <a:rPr lang="en-US" sz="2000" dirty="0" smtClean="0"/>
              <a:t>provides a set of classes, properties, and restrictions </a:t>
            </a:r>
          </a:p>
          <a:p>
            <a:pPr lvl="2"/>
            <a:r>
              <a:rPr lang="en-US" sz="2000" dirty="0" smtClean="0"/>
              <a:t>used </a:t>
            </a:r>
            <a:r>
              <a:rPr lang="en-US" sz="2000" dirty="0"/>
              <a:t>to represent and interchange provenance information generated in different systems and under different contexts</a:t>
            </a:r>
          </a:p>
          <a:p>
            <a:pPr lvl="2"/>
            <a:r>
              <a:rPr lang="en-US" sz="2000" dirty="0"/>
              <a:t>can also be specialized to create new classes and properties to model provenance information specific to different domain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33928" y="6154552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http://www.w3.org/TR/</a:t>
            </a:r>
            <a:r>
              <a:rPr lang="en-US" dirty="0" err="1"/>
              <a:t>prov</a:t>
            </a:r>
            <a:r>
              <a:rPr lang="en-US" dirty="0"/>
              <a:t>-o/</a:t>
            </a:r>
          </a:p>
        </p:txBody>
      </p:sp>
    </p:spTree>
    <p:extLst>
      <p:ext uri="{BB962C8B-B14F-4D97-AF65-F5344CB8AC3E}">
        <p14:creationId xmlns:p14="http://schemas.microsoft.com/office/powerpoint/2010/main" val="414513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PROV-O Starting Point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3000" dirty="0"/>
              <a:t>Core classes for Starting Point includes</a:t>
            </a:r>
          </a:p>
          <a:p>
            <a:pPr lvl="1" eaLnBrk="1" hangingPunct="1"/>
            <a:r>
              <a:rPr lang="en-US" sz="2600" dirty="0"/>
              <a:t> </a:t>
            </a:r>
            <a:r>
              <a:rPr lang="en-US" sz="2600" b="1" dirty="0" err="1"/>
              <a:t>prov:Entity</a:t>
            </a:r>
            <a:r>
              <a:rPr lang="en-US" sz="2600" b="1" dirty="0"/>
              <a:t> </a:t>
            </a:r>
            <a:r>
              <a:rPr lang="en-US" sz="2600" dirty="0"/>
              <a:t>, </a:t>
            </a:r>
            <a:r>
              <a:rPr lang="en-US" sz="2600" b="1" dirty="0" err="1"/>
              <a:t>prov:Activity</a:t>
            </a:r>
            <a:r>
              <a:rPr lang="en-US" sz="2600" dirty="0"/>
              <a:t> and </a:t>
            </a:r>
            <a:r>
              <a:rPr lang="en-US" sz="2600" b="1" dirty="0" err="1"/>
              <a:t>prov:Agent</a:t>
            </a:r>
            <a:r>
              <a:rPr lang="en-US" sz="2600" b="1" dirty="0"/>
              <a:t> </a:t>
            </a:r>
            <a:r>
              <a:rPr lang="en-US" sz="2600" b="1" u="sng" dirty="0"/>
              <a:t> </a:t>
            </a:r>
            <a:endParaRPr lang="en-US" sz="2600" b="1" u="sng" dirty="0" smtClean="0"/>
          </a:p>
          <a:p>
            <a:pPr lvl="1" eaLnBrk="1" hangingPunct="1"/>
            <a:endParaRPr lang="en-US" sz="2600" b="1" u="sng" dirty="0"/>
          </a:p>
          <a:p>
            <a:pPr eaLnBrk="1" hangingPunct="1"/>
            <a:r>
              <a:rPr lang="en-US" sz="3000" b="1" dirty="0" err="1"/>
              <a:t>prov:Entity</a:t>
            </a:r>
            <a:r>
              <a:rPr lang="en-US" sz="3000" dirty="0"/>
              <a:t> --  is a physical, digital, conceptual, or other kind thing real or imaginary; an entity should have some fixed aspects in order to state some provenance information</a:t>
            </a:r>
          </a:p>
          <a:p>
            <a:pPr eaLnBrk="1" hangingPunct="1"/>
            <a:r>
              <a:rPr lang="en-US" sz="3000" b="1" dirty="0" err="1"/>
              <a:t>prov:Activity</a:t>
            </a:r>
            <a:r>
              <a:rPr lang="en-US" sz="3000" b="1" dirty="0"/>
              <a:t> </a:t>
            </a:r>
            <a:r>
              <a:rPr lang="en-US" sz="3000" dirty="0"/>
              <a:t> --  is something that actually occurred over a period of time</a:t>
            </a:r>
          </a:p>
          <a:p>
            <a:pPr eaLnBrk="1" hangingPunct="1"/>
            <a:r>
              <a:rPr lang="en-US" sz="3000" b="1" dirty="0" err="1"/>
              <a:t>prov:Agent</a:t>
            </a:r>
            <a:r>
              <a:rPr lang="en-US" sz="3000" dirty="0"/>
              <a:t>– is something or someone which was responsible for or otherwise associated with what happened in an activity   (takes on a role) </a:t>
            </a:r>
          </a:p>
          <a:p>
            <a:pPr eaLnBrk="1" hangingPunct="1"/>
            <a:endParaRPr lang="en-US" u="sng" dirty="0">
              <a:latin typeface="Constanti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D047-D3AC-D340-95A6-F602764FB0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45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886</Words>
  <Application>Microsoft Macintosh PowerPoint</Application>
  <PresentationFormat>On-screen Show (4:3)</PresentationFormat>
  <Paragraphs>134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 ELSEWeb, EDAC, and PROV-O</vt:lpstr>
      <vt:lpstr>Goals</vt:lpstr>
      <vt:lpstr>Outline</vt:lpstr>
      <vt:lpstr>Different Languages for Different Concerns</vt:lpstr>
      <vt:lpstr>OBOE: Observational Ontology</vt:lpstr>
      <vt:lpstr>OBOE: Example</vt:lpstr>
      <vt:lpstr>DCAT: Data Catalog</vt:lpstr>
      <vt:lpstr>PROV-Ontology (PROV-O)</vt:lpstr>
      <vt:lpstr>PROV-O Starting Point</vt:lpstr>
      <vt:lpstr>PROV-O Starting Point Depiction</vt:lpstr>
      <vt:lpstr>PROV-O Example</vt:lpstr>
      <vt:lpstr>PROV-O Example Cont.</vt:lpstr>
      <vt:lpstr>PROV-O Generation</vt:lpstr>
      <vt:lpstr>ELSEWeb Data Model</vt:lpstr>
      <vt:lpstr>ELSEWeb Data Ontology</vt:lpstr>
      <vt:lpstr>ELSEWeb Data Description Example</vt:lpstr>
      <vt:lpstr>EDAC Data Publishing Data Flow</vt:lpstr>
      <vt:lpstr>EDAC Data Publishing Ontology</vt:lpstr>
      <vt:lpstr>EDAC Data Publishing Trace</vt:lpstr>
      <vt:lpstr>EDAC PROV-O Hooks</vt:lpstr>
      <vt:lpstr>Resources</vt:lpstr>
    </vt:vector>
  </TitlesOfParts>
  <Company>Cyber-Share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 Examples in the Context of ELSEWeb</dc:title>
  <dc:creator>Nicholas Del Rio</dc:creator>
  <cp:lastModifiedBy>Nicholas Del Rio</cp:lastModifiedBy>
  <cp:revision>106</cp:revision>
  <dcterms:created xsi:type="dcterms:W3CDTF">2013-08-26T02:31:16Z</dcterms:created>
  <dcterms:modified xsi:type="dcterms:W3CDTF">2013-08-27T20:49:12Z</dcterms:modified>
</cp:coreProperties>
</file>