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63" r:id="rId3"/>
    <p:sldId id="259" r:id="rId4"/>
    <p:sldId id="260" r:id="rId5"/>
    <p:sldId id="267" r:id="rId6"/>
    <p:sldId id="264" r:id="rId7"/>
    <p:sldId id="257" r:id="rId8"/>
    <p:sldId id="258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62C55-D51E-49F6-BE6A-754540AC6AD6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CEDC2-4184-44FF-AE39-68ABF4669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73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CD4C-AD47-4079-BD4A-37FD99A6AC56}" type="datetime1">
              <a:rPr lang="en-US" smtClean="0"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262F-2FCE-452B-B56F-18479F54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5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C074-3692-4037-8748-A0E540E96D37}" type="datetime1">
              <a:rPr lang="en-US" smtClean="0"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262F-2FCE-452B-B56F-18479F54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7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4AC9-7724-4F9C-B8FA-132A87075F56}" type="datetime1">
              <a:rPr lang="en-US" smtClean="0"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262F-2FCE-452B-B56F-18479F54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8341-8CB1-4816-A83C-8045EE52306A}" type="datetime1">
              <a:rPr lang="en-US" smtClean="0"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262F-2FCE-452B-B56F-18479F54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4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2D9D-DC57-407E-87AB-A4A927767A0E}" type="datetime1">
              <a:rPr lang="en-US" smtClean="0"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262F-2FCE-452B-B56F-18479F54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8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9DF7-5E65-4987-8FE5-0AC583E55CC2}" type="datetime1">
              <a:rPr lang="en-US" smtClean="0"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262F-2FCE-452B-B56F-18479F54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5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7474-6B79-43AC-8B65-4A1D91898E81}" type="datetime1">
              <a:rPr lang="en-US" smtClean="0"/>
              <a:t>4/23/2013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262F-2FCE-452B-B56F-18479F54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8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54F1-D874-4328-B1B9-C840E11CEEA8}" type="datetime1">
              <a:rPr lang="en-US" smtClean="0"/>
              <a:t>4/23/2013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262F-2FCE-452B-B56F-18479F54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5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A97D-4FB7-46BE-BE3B-4CE02F6B79F8}" type="datetime1">
              <a:rPr lang="en-US" smtClean="0"/>
              <a:t>4/23/2013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262F-2FCE-452B-B56F-18479F54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2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0846-70E0-4618-B5EF-2C9B46E09D47}" type="datetime1">
              <a:rPr lang="en-US" smtClean="0"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262F-2FCE-452B-B56F-18479F54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1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080E-A8A9-4936-84EB-6B24DDD83765}" type="datetime1">
              <a:rPr lang="en-US" smtClean="0"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262F-2FCE-452B-B56F-18479F54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5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BCB3F-5046-46F2-B0C4-AC8FE21F41CE}" type="datetime1">
              <a:rPr lang="en-US" smtClean="0"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E262F-2FCE-452B-B56F-18479F54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/>
          <a:p>
            <a:r>
              <a:rPr lang="en-US" sz="3200" dirty="0" smtClean="0"/>
              <a:t>Mitigating Disparities Between EDAC and </a:t>
            </a:r>
            <a:r>
              <a:rPr lang="en-US" sz="3200" dirty="0" err="1" smtClean="0"/>
              <a:t>Lifemapper</a:t>
            </a:r>
            <a:r>
              <a:rPr lang="en-US" sz="3200" dirty="0" smtClean="0"/>
              <a:t> Data Requirements using SADI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Nicholas Del Rio</a:t>
            </a:r>
          </a:p>
          <a:p>
            <a:r>
              <a:rPr lang="en-US" dirty="0" smtClean="0"/>
              <a:t>Natalia Villanueva</a:t>
            </a:r>
          </a:p>
          <a:p>
            <a:r>
              <a:rPr lang="en-US" dirty="0" smtClean="0"/>
              <a:t>Deana Pennington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262F-2FCE-452B-B56F-18479F54D7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7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600200" y="932876"/>
            <a:ext cx="1863436" cy="6407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WCSCoverage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Set_Populated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0" y="104024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dirty="0" err="1" smtClean="0"/>
              <a:t>hasWCSCoverage</a:t>
            </a:r>
            <a:r>
              <a:rPr lang="en-US" sz="1400" dirty="0" smtClean="0"/>
              <a:t> some </a:t>
            </a:r>
            <a:r>
              <a:rPr lang="en-US" sz="1400" dirty="0" err="1" smtClean="0"/>
              <a:t>WCSCoverage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1600200" y="2569569"/>
            <a:ext cx="1863436" cy="6407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WCSCoverage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0" y="2183249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(hasWCSCoverage1 some WCSCoverage1)</a:t>
            </a:r>
          </a:p>
          <a:p>
            <a:r>
              <a:rPr lang="en-US" sz="1400" dirty="0" smtClean="0"/>
              <a:t> and (hasWCSCoverage2 some WCSCoverage2)</a:t>
            </a:r>
          </a:p>
          <a:p>
            <a:r>
              <a:rPr lang="en-US" sz="1400" dirty="0" smtClean="0"/>
              <a:t> and (hasWCSCoverage3 some WCSCoverage3)</a:t>
            </a:r>
          </a:p>
          <a:p>
            <a:r>
              <a:rPr lang="en-US" sz="1400" dirty="0" smtClean="0"/>
              <a:t> and (hasWCSCoverage4 some WCSCoverage4)</a:t>
            </a:r>
          </a:p>
          <a:p>
            <a:r>
              <a:rPr lang="en-US" sz="1400" dirty="0" smtClean="0"/>
              <a:t> and (hasWCSCoverage5 some WCSCoverage5)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1600200" y="4017369"/>
            <a:ext cx="1863436" cy="6407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WCSCoverage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PayloadSeq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" name="Curved Right Arrow 18"/>
          <p:cNvSpPr/>
          <p:nvPr/>
        </p:nvSpPr>
        <p:spPr>
          <a:xfrm>
            <a:off x="838200" y="1268849"/>
            <a:ext cx="609600" cy="1600200"/>
          </a:xfrm>
          <a:prstGeom prst="curv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Right Arrow 19"/>
          <p:cNvSpPr/>
          <p:nvPr/>
        </p:nvSpPr>
        <p:spPr>
          <a:xfrm>
            <a:off x="838200" y="2945249"/>
            <a:ext cx="609600" cy="1351746"/>
          </a:xfrm>
          <a:prstGeom prst="curv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6800" y="1797784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Rule: Dependent upon type of </a:t>
            </a:r>
            <a:r>
              <a:rPr lang="en-US" sz="1200" b="1" dirty="0" err="1" smtClean="0"/>
              <a:t>hasWCSCoverageSet</a:t>
            </a:r>
            <a:r>
              <a:rPr lang="en-US" sz="1200" b="1" dirty="0" smtClean="0"/>
              <a:t> value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316468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Coverage Set Lifecycle (From a </a:t>
            </a:r>
            <a:r>
              <a:rPr lang="en-US" dirty="0" err="1" smtClean="0"/>
              <a:t>CoverageSet</a:t>
            </a:r>
            <a:r>
              <a:rPr lang="en-US" dirty="0" smtClean="0"/>
              <a:t> to a Payload Sequence)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10000" y="3707249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(hasWCSCoveragePayloadURL1 some </a:t>
            </a:r>
            <a:r>
              <a:rPr lang="en-US" sz="1400" dirty="0" err="1" smtClean="0"/>
              <a:t>anyURI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and (hasWCSCoveragePayloadURL2 some </a:t>
            </a:r>
            <a:r>
              <a:rPr lang="en-US" sz="1400" dirty="0" err="1" smtClean="0"/>
              <a:t>anyURI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and (hasWCSCoveragePayloadURL3 some </a:t>
            </a:r>
            <a:r>
              <a:rPr lang="en-US" sz="1400" dirty="0" err="1" smtClean="0"/>
              <a:t>anyURI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and (hasWCSCoveragePayloadURL4 some </a:t>
            </a:r>
            <a:r>
              <a:rPr lang="en-US" sz="1400" dirty="0" err="1" smtClean="0"/>
              <a:t>anyURI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and (hasWCSCoveragePayloadURL5 some </a:t>
            </a:r>
            <a:r>
              <a:rPr lang="en-US" sz="1400" dirty="0" err="1" smtClean="0"/>
              <a:t>anyURI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152400" y="3250049"/>
            <a:ext cx="1600200" cy="6858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Payload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Extractor</a:t>
            </a:r>
          </a:p>
        </p:txBody>
      </p:sp>
      <p:sp>
        <p:nvSpPr>
          <p:cNvPr id="21" name="Oval 20"/>
          <p:cNvSpPr/>
          <p:nvPr/>
        </p:nvSpPr>
        <p:spPr>
          <a:xfrm>
            <a:off x="1565564" y="5562600"/>
            <a:ext cx="1863436" cy="6407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WCSCoverage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0" y="5181600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dirty="0" err="1" smtClean="0"/>
              <a:t>hasDuration</a:t>
            </a:r>
            <a:r>
              <a:rPr lang="en-US" sz="1400" dirty="0" smtClean="0"/>
              <a:t> some Duration)</a:t>
            </a:r>
          </a:p>
          <a:p>
            <a:r>
              <a:rPr lang="en-US" sz="1400" dirty="0" smtClean="0"/>
              <a:t> and (</a:t>
            </a:r>
            <a:r>
              <a:rPr lang="en-US" sz="1400" dirty="0" err="1" smtClean="0"/>
              <a:t>hasMeasurement</a:t>
            </a:r>
            <a:r>
              <a:rPr lang="en-US" sz="1400" dirty="0" smtClean="0"/>
              <a:t> some Measurement)</a:t>
            </a:r>
          </a:p>
          <a:p>
            <a:r>
              <a:rPr lang="en-US" sz="1400" dirty="0" smtClean="0"/>
              <a:t> and (</a:t>
            </a:r>
            <a:r>
              <a:rPr lang="en-US" sz="1400" dirty="0" err="1" smtClean="0"/>
              <a:t>hasRegion</a:t>
            </a:r>
            <a:r>
              <a:rPr lang="en-US" sz="1400" dirty="0" smtClean="0"/>
              <a:t> some Region)</a:t>
            </a:r>
          </a:p>
          <a:p>
            <a:r>
              <a:rPr lang="en-US" sz="1400" dirty="0" smtClean="0"/>
              <a:t> and (</a:t>
            </a:r>
            <a:r>
              <a:rPr lang="en-US" sz="1400" dirty="0" err="1" smtClean="0"/>
              <a:t>hasSource</a:t>
            </a:r>
            <a:r>
              <a:rPr lang="en-US" sz="1400" dirty="0" smtClean="0"/>
              <a:t> some Source)</a:t>
            </a:r>
          </a:p>
          <a:p>
            <a:r>
              <a:rPr lang="en-US" sz="1400" dirty="0" smtClean="0"/>
              <a:t> and (</a:t>
            </a:r>
            <a:r>
              <a:rPr lang="en-US" sz="1400" dirty="0" err="1" smtClean="0"/>
              <a:t>hasFormat</a:t>
            </a:r>
            <a:r>
              <a:rPr lang="en-US" sz="1400" dirty="0" smtClean="0"/>
              <a:t> value MIXED)</a:t>
            </a:r>
          </a:p>
          <a:p>
            <a:r>
              <a:rPr lang="en-US" sz="1400" dirty="0" smtClean="0"/>
              <a:t> and (</a:t>
            </a:r>
            <a:r>
              <a:rPr lang="en-US" sz="1400" dirty="0" err="1" smtClean="0"/>
              <a:t>hasRequestDateTime</a:t>
            </a:r>
            <a:r>
              <a:rPr lang="en-US" sz="1400" dirty="0" smtClean="0"/>
              <a:t> some </a:t>
            </a:r>
            <a:r>
              <a:rPr lang="en-US" sz="1400" dirty="0" err="1" smtClean="0"/>
              <a:t>dateTime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and (</a:t>
            </a:r>
            <a:r>
              <a:rPr lang="en-US" sz="1400" dirty="0" err="1" smtClean="0"/>
              <a:t>hasWCSGetCoverageURL</a:t>
            </a:r>
            <a:r>
              <a:rPr lang="en-US" sz="1400" dirty="0" smtClean="0"/>
              <a:t> some </a:t>
            </a:r>
            <a:r>
              <a:rPr lang="en-US" sz="1400" dirty="0" err="1" smtClean="0"/>
              <a:t>anyURI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" y="5029200"/>
            <a:ext cx="8763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262F-2FCE-452B-B56F-18479F54D7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8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16468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Mismatch between </a:t>
            </a:r>
            <a:r>
              <a:rPr lang="en-US" dirty="0" err="1" smtClean="0"/>
              <a:t>Lifemapper</a:t>
            </a:r>
            <a:r>
              <a:rPr lang="en-US" dirty="0" smtClean="0"/>
              <a:t> Data Requirements and EDAC WCS Data</a:t>
            </a:r>
            <a:endParaRPr lang="en-US" dirty="0"/>
          </a:p>
        </p:txBody>
      </p:sp>
      <p:pic>
        <p:nvPicPr>
          <p:cNvPr id="5" name="Picture 4" descr="space11-1024x409.png"/>
          <p:cNvPicPr>
            <a:picLocks noChangeAspect="1"/>
          </p:cNvPicPr>
          <p:nvPr/>
        </p:nvPicPr>
        <p:blipFill>
          <a:blip r:embed="rId2" cstate="print"/>
          <a:srcRect l="61667" t="10432" b="10285"/>
          <a:stretch>
            <a:fillRect/>
          </a:stretch>
        </p:blipFill>
        <p:spPr>
          <a:xfrm rot="19241436">
            <a:off x="1963364" y="3577825"/>
            <a:ext cx="1068980" cy="883070"/>
          </a:xfrm>
          <a:prstGeom prst="rect">
            <a:avLst/>
          </a:prstGeom>
        </p:spPr>
      </p:pic>
      <p:pic>
        <p:nvPicPr>
          <p:cNvPr id="6" name="Picture 5" descr="hom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0825" y="3435900"/>
            <a:ext cx="1825375" cy="1288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1371362"/>
            <a:ext cx="4800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Order is respected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Must reside in TIFF format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Must be continuous and non-categorical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Limit 10 layers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Must all have same projection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Must all have intersecting region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Must all have  same resolution?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1008504"/>
            <a:ext cx="48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Lifemapper</a:t>
            </a:r>
            <a:r>
              <a:rPr lang="en-US" sz="1600" b="1" dirty="0" smtClean="0"/>
              <a:t> Scenario Layer Requirements: 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4753689"/>
            <a:ext cx="48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EDAC WCS Data 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" y="5092005"/>
            <a:ext cx="609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Return WCS MIME Multipart Message format containing TIFF, JPEG, and PNG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Contains both continuous and  categorical data services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1000’s of services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Various projection systems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Various bounding boxes or regions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Various resolutions</a:t>
            </a:r>
          </a:p>
        </p:txBody>
      </p:sp>
      <p:pic>
        <p:nvPicPr>
          <p:cNvPr id="16" name="Picture 15" descr="map_27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42024" y="3584850"/>
            <a:ext cx="2697176" cy="990600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3657600" y="3682404"/>
            <a:ext cx="2484424" cy="81339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:\Users\Nicholas\AppData\Local\Microsoft\Windows\Temporary Internet Files\Content.IE5\JOMKALQF\MC900432537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584850"/>
            <a:ext cx="987596" cy="98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ular Callout 17"/>
          <p:cNvSpPr/>
          <p:nvPr/>
        </p:nvSpPr>
        <p:spPr>
          <a:xfrm>
            <a:off x="4724400" y="2476381"/>
            <a:ext cx="2819400" cy="800219"/>
          </a:xfrm>
          <a:prstGeom prst="wedgeRoundRectCallout">
            <a:avLst>
              <a:gd name="adj1" fmla="val -36995"/>
              <a:gd name="adj2" fmla="val 91208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can’t directly serve EDAC Data into </a:t>
            </a:r>
            <a:r>
              <a:rPr lang="en-US" dirty="0" err="1" smtClean="0">
                <a:solidFill>
                  <a:schemeClr val="tx1"/>
                </a:solidFill>
              </a:rPr>
              <a:t>Lifemaper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262F-2FCE-452B-B56F-18479F54D7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6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76200" y="2819400"/>
            <a:ext cx="8991600" cy="2209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6200" y="1140813"/>
            <a:ext cx="8991600" cy="16785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46886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ELSeWeb</a:t>
            </a:r>
            <a:r>
              <a:rPr lang="en-US" dirty="0" smtClean="0"/>
              <a:t> Solution: Architecture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09" y="2971800"/>
            <a:ext cx="2008391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2400" y="1371600"/>
            <a:ext cx="1828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EDAC WCS Metadata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143000"/>
            <a:ext cx="212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Over 6000 Coverage Services</a:t>
            </a:r>
            <a:endParaRPr lang="en-US" sz="1200" b="1" dirty="0"/>
          </a:p>
        </p:txBody>
      </p:sp>
      <p:sp>
        <p:nvSpPr>
          <p:cNvPr id="20" name="Rectangle 19"/>
          <p:cNvSpPr/>
          <p:nvPr/>
        </p:nvSpPr>
        <p:spPr>
          <a:xfrm>
            <a:off x="304800" y="1676400"/>
            <a:ext cx="1828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EDAC WCS Metadata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400" y="1981200"/>
            <a:ext cx="1828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EDAC WCS Metadata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05400" y="1574861"/>
            <a:ext cx="1828800" cy="60960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Coverage Set RDF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(part of KB)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 rot="16200000">
            <a:off x="2331893" y="1683100"/>
            <a:ext cx="685800" cy="44161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16200000">
            <a:off x="4389293" y="1683099"/>
            <a:ext cx="685800" cy="44161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971800" y="1600200"/>
            <a:ext cx="14478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WCS Metadata To RDF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971800" y="4281488"/>
            <a:ext cx="14478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Layer Criteria To OWL Rules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 rot="16200000">
            <a:off x="2240107" y="4327381"/>
            <a:ext cx="685800" cy="44161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221433" y="4281488"/>
            <a:ext cx="2017567" cy="609601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OWL + SWRL + SPARQL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(part of KB)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 rot="16200000">
            <a:off x="4541693" y="4327382"/>
            <a:ext cx="685800" cy="44161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895600" y="2895600"/>
            <a:ext cx="1600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SHARE Inference Model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257800" y="2895600"/>
            <a:ext cx="14478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SHARE 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315200" y="2895600"/>
            <a:ext cx="1371600" cy="83820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SADI Service Descriptions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(part of KB)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 rot="5400000">
            <a:off x="6659707" y="2941494"/>
            <a:ext cx="685800" cy="44161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 rot="10800000">
            <a:off x="5638800" y="3611275"/>
            <a:ext cx="685800" cy="44161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5400000">
            <a:off x="4465493" y="2941494"/>
            <a:ext cx="685800" cy="44161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5562600" y="2301587"/>
            <a:ext cx="685800" cy="44161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 rot="5400000">
            <a:off x="2255693" y="2941494"/>
            <a:ext cx="685800" cy="44161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981200" y="5638800"/>
            <a:ext cx="2133600" cy="6117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724400" y="5638800"/>
            <a:ext cx="2133600" cy="6117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Dynamic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308850" y="1602570"/>
            <a:ext cx="1371600" cy="83820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ELSeWeb.owl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7" name="Curved Connector 46"/>
          <p:cNvCxnSpPr>
            <a:stCxn id="22" idx="0"/>
            <a:endCxn id="46" idx="0"/>
          </p:cNvCxnSpPr>
          <p:nvPr/>
        </p:nvCxnSpPr>
        <p:spPr>
          <a:xfrm rot="16200000" flipH="1">
            <a:off x="6993370" y="601290"/>
            <a:ext cx="27709" cy="1974850"/>
          </a:xfrm>
          <a:prstGeom prst="curvedConnector3">
            <a:avLst>
              <a:gd name="adj1" fmla="val -1375012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33" idx="0"/>
            <a:endCxn id="46" idx="2"/>
          </p:cNvCxnSpPr>
          <p:nvPr/>
        </p:nvCxnSpPr>
        <p:spPr>
          <a:xfrm rot="16200000" flipV="1">
            <a:off x="7770410" y="2665010"/>
            <a:ext cx="454830" cy="63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29" idx="3"/>
            <a:endCxn id="46" idx="3"/>
          </p:cNvCxnSpPr>
          <p:nvPr/>
        </p:nvCxnSpPr>
        <p:spPr>
          <a:xfrm flipV="1">
            <a:off x="7239000" y="2021670"/>
            <a:ext cx="1441450" cy="2564619"/>
          </a:xfrm>
          <a:prstGeom prst="curvedConnector3">
            <a:avLst>
              <a:gd name="adj1" fmla="val 118743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620000" y="408179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imports</a:t>
            </a:r>
            <a:endParaRPr lang="en-US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001000" y="248159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imports</a:t>
            </a:r>
            <a:endParaRPr lang="en-US" sz="11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6705600" y="129540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imports</a:t>
            </a:r>
            <a:endParaRPr lang="en-US" sz="11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262F-2FCE-452B-B56F-18479F54D7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6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572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on the Layer Criteria Rules…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3581400"/>
            <a:ext cx="480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WCSCoverage1: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Measurement: 	Temperature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Region:		 -110, -109, 33, 34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Source		PRISM</a:t>
            </a: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Duration:	2009 and 2010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Resolution:	DD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5244405"/>
            <a:ext cx="480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WCSCoverage2: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Measurement:	Fractional Snow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Region:		 -110, -109, 33, 34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Source:		MODIS</a:t>
            </a: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Duration: </a:t>
            </a:r>
            <a:r>
              <a:rPr lang="en-US" sz="1400" dirty="0"/>
              <a:t>	</a:t>
            </a:r>
            <a:r>
              <a:rPr lang="en-US" sz="1400" dirty="0" smtClean="0"/>
              <a:t>July 13, 2001 (instant)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Resolution:	DD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1384518"/>
            <a:ext cx="8077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Users specify data requirements based on properties we currently encode in </a:t>
            </a:r>
            <a:r>
              <a:rPr lang="en-US" sz="1600" dirty="0" err="1" smtClean="0"/>
              <a:t>ELSeWeb.owl</a:t>
            </a:r>
            <a:r>
              <a:rPr lang="en-US" sz="1600" dirty="0" smtClean="0"/>
              <a:t> 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 Measurement Type (e.g., Temperature, Snow Coverage, etc.)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Region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Source (e.g., MODIS sensor or PRISM modeling)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Time Duration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Resolution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Projection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3400" y="3783449"/>
            <a:ext cx="4800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equivalentTo</a:t>
            </a:r>
            <a:r>
              <a:rPr lang="en-US" sz="1400" dirty="0" smtClean="0"/>
              <a:t>	</a:t>
            </a:r>
            <a:r>
              <a:rPr lang="en-US" sz="1400" dirty="0" err="1" smtClean="0"/>
              <a:t>hasMeasurement</a:t>
            </a:r>
            <a:r>
              <a:rPr lang="en-US" sz="1400" dirty="0" smtClean="0"/>
              <a:t> </a:t>
            </a:r>
            <a:r>
              <a:rPr lang="en-US" sz="1400" b="1" dirty="0" smtClean="0"/>
              <a:t>some</a:t>
            </a:r>
            <a:r>
              <a:rPr lang="en-US" sz="1400" dirty="0" smtClean="0"/>
              <a:t> Temperature			</a:t>
            </a:r>
            <a:r>
              <a:rPr lang="en-US" sz="1400" dirty="0" err="1" smtClean="0"/>
              <a:t>hasRegion</a:t>
            </a:r>
            <a:r>
              <a:rPr lang="en-US" sz="1400" dirty="0" smtClean="0"/>
              <a:t> </a:t>
            </a:r>
            <a:r>
              <a:rPr lang="en-US" sz="1400" b="1" dirty="0" smtClean="0"/>
              <a:t>some</a:t>
            </a:r>
            <a:r>
              <a:rPr lang="en-US" sz="1400" dirty="0" smtClean="0"/>
              <a:t> Region1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hasSource</a:t>
            </a:r>
            <a:r>
              <a:rPr lang="en-US" sz="1400" dirty="0" smtClean="0"/>
              <a:t> </a:t>
            </a:r>
            <a:r>
              <a:rPr lang="en-US" sz="1400" b="1" dirty="0" smtClean="0"/>
              <a:t>some</a:t>
            </a:r>
            <a:r>
              <a:rPr lang="en-US" sz="1400" dirty="0" smtClean="0"/>
              <a:t> PRISM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hasDuration</a:t>
            </a:r>
            <a:r>
              <a:rPr lang="en-US" sz="1400" dirty="0" smtClean="0"/>
              <a:t> </a:t>
            </a:r>
            <a:r>
              <a:rPr lang="en-US" sz="1400" b="1" dirty="0" smtClean="0"/>
              <a:t>some</a:t>
            </a:r>
            <a:r>
              <a:rPr lang="en-US" sz="1400" dirty="0" smtClean="0"/>
              <a:t> Duration1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hasResolution</a:t>
            </a:r>
            <a:r>
              <a:rPr lang="en-US" sz="1400" dirty="0" smtClean="0"/>
              <a:t> </a:t>
            </a:r>
            <a:r>
              <a:rPr lang="en-US" sz="1400" b="1" dirty="0" smtClean="0"/>
              <a:t>value</a:t>
            </a:r>
            <a:r>
              <a:rPr lang="en-US" sz="1400" dirty="0" smtClean="0"/>
              <a:t> DD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43400" y="5410200"/>
            <a:ext cx="4800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equivalentTo</a:t>
            </a:r>
            <a:r>
              <a:rPr lang="en-US" sz="1400" dirty="0"/>
              <a:t>	</a:t>
            </a:r>
            <a:r>
              <a:rPr lang="en-US" sz="1400" dirty="0" err="1" smtClean="0"/>
              <a:t>hasMeasurement</a:t>
            </a:r>
            <a:r>
              <a:rPr lang="en-US" sz="1400" dirty="0" smtClean="0"/>
              <a:t> </a:t>
            </a:r>
            <a:r>
              <a:rPr lang="en-US" sz="1400" b="1" dirty="0" smtClean="0"/>
              <a:t>some</a:t>
            </a:r>
            <a:r>
              <a:rPr lang="en-US" sz="1400" dirty="0" smtClean="0"/>
              <a:t> Snow Cover			</a:t>
            </a:r>
            <a:r>
              <a:rPr lang="en-US" sz="1400" dirty="0" err="1" smtClean="0"/>
              <a:t>hasRegion</a:t>
            </a:r>
            <a:r>
              <a:rPr lang="en-US" sz="1400" dirty="0" smtClean="0"/>
              <a:t> </a:t>
            </a:r>
            <a:r>
              <a:rPr lang="en-US" sz="1400" b="1" dirty="0" smtClean="0"/>
              <a:t>some</a:t>
            </a:r>
            <a:r>
              <a:rPr lang="en-US" sz="1400" dirty="0" smtClean="0"/>
              <a:t> Region2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hasSource</a:t>
            </a:r>
            <a:r>
              <a:rPr lang="en-US" sz="1400" dirty="0" smtClean="0"/>
              <a:t> </a:t>
            </a:r>
            <a:r>
              <a:rPr lang="en-US" sz="1400" b="1" dirty="0" smtClean="0"/>
              <a:t>some</a:t>
            </a:r>
            <a:r>
              <a:rPr lang="en-US" sz="1400" dirty="0" smtClean="0"/>
              <a:t> MODIS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hasDuration</a:t>
            </a:r>
            <a:r>
              <a:rPr lang="en-US" sz="1400" dirty="0" smtClean="0"/>
              <a:t> </a:t>
            </a:r>
            <a:r>
              <a:rPr lang="en-US" sz="1400" b="1" dirty="0" smtClean="0"/>
              <a:t>some</a:t>
            </a:r>
            <a:r>
              <a:rPr lang="en-US" sz="1400" dirty="0" smtClean="0"/>
              <a:t> Duration2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hasResolution</a:t>
            </a:r>
            <a:r>
              <a:rPr lang="en-US" sz="1400" dirty="0" smtClean="0"/>
              <a:t> </a:t>
            </a:r>
            <a:r>
              <a:rPr lang="en-US" sz="1400" b="1" dirty="0" smtClean="0"/>
              <a:t>value</a:t>
            </a:r>
            <a:r>
              <a:rPr lang="en-US" sz="1400" dirty="0" smtClean="0"/>
              <a:t> DD</a:t>
            </a:r>
          </a:p>
        </p:txBody>
      </p:sp>
      <p:sp>
        <p:nvSpPr>
          <p:cNvPr id="12" name="Down Arrow 11"/>
          <p:cNvSpPr/>
          <p:nvPr/>
        </p:nvSpPr>
        <p:spPr>
          <a:xfrm rot="16200000">
            <a:off x="3733800" y="4114802"/>
            <a:ext cx="685800" cy="6858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6200000">
            <a:off x="3733800" y="5638801"/>
            <a:ext cx="685800" cy="6858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262F-2FCE-452B-B56F-18479F54D7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3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76200" y="2209800"/>
            <a:ext cx="8991600" cy="426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76200" y="533400"/>
            <a:ext cx="8991600" cy="16785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76200"/>
            <a:ext cx="7315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ELSeWeb</a:t>
            </a:r>
            <a:r>
              <a:rPr lang="en-US" dirty="0" smtClean="0"/>
              <a:t> Ontology (Partial of course)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429000" y="2653146"/>
            <a:ext cx="1863436" cy="6407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WCSCoverage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6" name="Oval 5"/>
          <p:cNvSpPr/>
          <p:nvPr/>
        </p:nvSpPr>
        <p:spPr>
          <a:xfrm>
            <a:off x="7162800" y="2227119"/>
            <a:ext cx="1863436" cy="6407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WCSCoverage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7204364" y="3065319"/>
            <a:ext cx="1863436" cy="6407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WCSCoverage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5292436" y="2547506"/>
            <a:ext cx="1870364" cy="426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7" idx="2"/>
          </p:cNvCxnSpPr>
          <p:nvPr/>
        </p:nvCxnSpPr>
        <p:spPr>
          <a:xfrm>
            <a:off x="5292436" y="2973533"/>
            <a:ext cx="1911928" cy="412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10200" y="2455719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hasWCSCoverage1</a:t>
            </a:r>
            <a:endParaRPr 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410200" y="333710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hasWCSCoverage10</a:t>
            </a:r>
            <a:endParaRPr 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924800" y="271549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43600" y="276051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391400" y="3858492"/>
            <a:ext cx="1295400" cy="4710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x</a:t>
            </a:r>
            <a:r>
              <a:rPr lang="en-US" sz="1400" dirty="0" err="1" smtClean="0">
                <a:solidFill>
                  <a:schemeClr val="tx1"/>
                </a:solidFill>
              </a:rPr>
              <a:t>sd:anyURI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429000" y="4083627"/>
            <a:ext cx="1863436" cy="6407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WCSPayload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Sequence</a:t>
            </a:r>
          </a:p>
        </p:txBody>
      </p:sp>
      <p:cxnSp>
        <p:nvCxnSpPr>
          <p:cNvPr id="16" name="Straight Arrow Connector 15"/>
          <p:cNvCxnSpPr>
            <a:stCxn id="15" idx="6"/>
            <a:endCxn id="14" idx="1"/>
          </p:cNvCxnSpPr>
          <p:nvPr/>
        </p:nvCxnSpPr>
        <p:spPr>
          <a:xfrm flipV="1">
            <a:off x="5292436" y="4094019"/>
            <a:ext cx="2098964" cy="30999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6"/>
            <a:endCxn id="22" idx="1"/>
          </p:cNvCxnSpPr>
          <p:nvPr/>
        </p:nvCxnSpPr>
        <p:spPr>
          <a:xfrm>
            <a:off x="5292436" y="4404014"/>
            <a:ext cx="2098964" cy="389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10200" y="3948546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hasWCSPayload1</a:t>
            </a:r>
            <a:endParaRPr lang="en-US" sz="11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410200" y="467753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hasWCSPayload10</a:t>
            </a:r>
            <a:endParaRPr lang="en-US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848600" y="417714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943600" y="422217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391400" y="4558146"/>
            <a:ext cx="1295400" cy="4710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x</a:t>
            </a:r>
            <a:r>
              <a:rPr lang="en-US" sz="1400" dirty="0" err="1" smtClean="0">
                <a:solidFill>
                  <a:schemeClr val="tx1"/>
                </a:solidFill>
              </a:rPr>
              <a:t>sd:anyURI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5" idx="0"/>
            <a:endCxn id="5" idx="4"/>
          </p:cNvCxnSpPr>
          <p:nvPr/>
        </p:nvCxnSpPr>
        <p:spPr>
          <a:xfrm flipV="1">
            <a:off x="4360718" y="3293919"/>
            <a:ext cx="0" cy="7897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67200" y="3596882"/>
            <a:ext cx="14478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subClassOf</a:t>
            </a:r>
            <a:endParaRPr lang="en-US" sz="1100" b="1" dirty="0"/>
          </a:p>
        </p:txBody>
      </p:sp>
      <p:sp>
        <p:nvSpPr>
          <p:cNvPr id="27" name="Oval 26"/>
          <p:cNvSpPr/>
          <p:nvPr/>
        </p:nvSpPr>
        <p:spPr>
          <a:xfrm>
            <a:off x="346364" y="1111827"/>
            <a:ext cx="1863436" cy="6407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Experiment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Stage1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46364" y="2656610"/>
            <a:ext cx="1863436" cy="6407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Experiment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Stage2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46364" y="4083626"/>
            <a:ext cx="1863436" cy="6407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Experiment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Stage3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46364" y="5531427"/>
            <a:ext cx="1863436" cy="6407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Experiment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Stage4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352800" y="1111827"/>
            <a:ext cx="1863436" cy="6407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WCSCoverage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Set</a:t>
            </a:r>
          </a:p>
        </p:txBody>
      </p:sp>
      <p:sp>
        <p:nvSpPr>
          <p:cNvPr id="32" name="Oval 31"/>
          <p:cNvSpPr/>
          <p:nvPr/>
        </p:nvSpPr>
        <p:spPr>
          <a:xfrm>
            <a:off x="7128164" y="609600"/>
            <a:ext cx="1863436" cy="6407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WCSCoverage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169728" y="1447800"/>
            <a:ext cx="1863436" cy="6407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WCSCoverage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31" idx="6"/>
            <a:endCxn id="32" idx="2"/>
          </p:cNvCxnSpPr>
          <p:nvPr/>
        </p:nvCxnSpPr>
        <p:spPr>
          <a:xfrm flipV="1">
            <a:off x="5216236" y="929987"/>
            <a:ext cx="1911928" cy="5022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6"/>
            <a:endCxn id="33" idx="2"/>
          </p:cNvCxnSpPr>
          <p:nvPr/>
        </p:nvCxnSpPr>
        <p:spPr>
          <a:xfrm>
            <a:off x="5216236" y="1432214"/>
            <a:ext cx="1953492" cy="3359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75564" y="838200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hasWCSCoverage</a:t>
            </a:r>
            <a:endParaRPr lang="en-US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75564" y="171959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hasWCSCoverage</a:t>
            </a:r>
            <a:endParaRPr lang="en-US" sz="11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890164" y="109797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908964" y="1143000"/>
            <a:ext cx="79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(n)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27" idx="6"/>
            <a:endCxn id="31" idx="2"/>
          </p:cNvCxnSpPr>
          <p:nvPr/>
        </p:nvCxnSpPr>
        <p:spPr>
          <a:xfrm>
            <a:off x="2209800" y="1432214"/>
            <a:ext cx="1143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57400" y="103379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hasWCSCoverageSet</a:t>
            </a:r>
            <a:endParaRPr lang="en-US" sz="1100" b="1" dirty="0"/>
          </a:p>
        </p:txBody>
      </p:sp>
      <p:cxnSp>
        <p:nvCxnSpPr>
          <p:cNvPr id="46" name="Straight Arrow Connector 45"/>
          <p:cNvCxnSpPr>
            <a:stCxn id="28" idx="6"/>
            <a:endCxn id="5" idx="2"/>
          </p:cNvCxnSpPr>
          <p:nvPr/>
        </p:nvCxnSpPr>
        <p:spPr>
          <a:xfrm flipV="1">
            <a:off x="2209800" y="2973533"/>
            <a:ext cx="1219200" cy="3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33600" y="259080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hasWCSCoverageSet</a:t>
            </a:r>
            <a:endParaRPr lang="en-US" sz="1100" b="1" dirty="0"/>
          </a:p>
        </p:txBody>
      </p:sp>
      <p:cxnSp>
        <p:nvCxnSpPr>
          <p:cNvPr id="51" name="Straight Arrow Connector 50"/>
          <p:cNvCxnSpPr>
            <a:stCxn id="29" idx="6"/>
            <a:endCxn id="15" idx="2"/>
          </p:cNvCxnSpPr>
          <p:nvPr/>
        </p:nvCxnSpPr>
        <p:spPr>
          <a:xfrm>
            <a:off x="2209800" y="4404013"/>
            <a:ext cx="121920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209800" y="408179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hasWCSCoverageSet</a:t>
            </a:r>
            <a:endParaRPr lang="en-US" sz="1100" b="1" dirty="0"/>
          </a:p>
        </p:txBody>
      </p:sp>
      <p:cxnSp>
        <p:nvCxnSpPr>
          <p:cNvPr id="60" name="Straight Arrow Connector 59"/>
          <p:cNvCxnSpPr>
            <a:stCxn id="28" idx="0"/>
            <a:endCxn id="27" idx="4"/>
          </p:cNvCxnSpPr>
          <p:nvPr/>
        </p:nvCxnSpPr>
        <p:spPr>
          <a:xfrm flipV="1">
            <a:off x="1278082" y="1752600"/>
            <a:ext cx="0" cy="9040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333500" y="1942995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subClassOf</a:t>
            </a:r>
            <a:endParaRPr lang="en-US" sz="1100" b="1" dirty="0"/>
          </a:p>
        </p:txBody>
      </p:sp>
      <p:cxnSp>
        <p:nvCxnSpPr>
          <p:cNvPr id="64" name="Straight Arrow Connector 63"/>
          <p:cNvCxnSpPr>
            <a:stCxn id="29" idx="0"/>
            <a:endCxn id="28" idx="4"/>
          </p:cNvCxnSpPr>
          <p:nvPr/>
        </p:nvCxnSpPr>
        <p:spPr>
          <a:xfrm flipV="1">
            <a:off x="1278082" y="3297383"/>
            <a:ext cx="0" cy="786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295400" y="347219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subClassOf</a:t>
            </a:r>
            <a:endParaRPr lang="en-US" sz="1100" b="1" dirty="0"/>
          </a:p>
        </p:txBody>
      </p:sp>
      <p:cxnSp>
        <p:nvCxnSpPr>
          <p:cNvPr id="68" name="Straight Arrow Connector 67"/>
          <p:cNvCxnSpPr>
            <a:stCxn id="30" idx="0"/>
            <a:endCxn id="29" idx="4"/>
          </p:cNvCxnSpPr>
          <p:nvPr/>
        </p:nvCxnSpPr>
        <p:spPr>
          <a:xfrm flipV="1">
            <a:off x="1278082" y="4724399"/>
            <a:ext cx="0" cy="8070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295400" y="514859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subClassOf</a:t>
            </a:r>
            <a:endParaRPr lang="en-US" sz="1100" b="1" dirty="0"/>
          </a:p>
        </p:txBody>
      </p:sp>
      <p:cxnSp>
        <p:nvCxnSpPr>
          <p:cNvPr id="72" name="Straight Arrow Connector 71"/>
          <p:cNvCxnSpPr>
            <a:stCxn id="30" idx="7"/>
            <a:endCxn id="15" idx="3"/>
          </p:cNvCxnSpPr>
          <p:nvPr/>
        </p:nvCxnSpPr>
        <p:spPr>
          <a:xfrm flipV="1">
            <a:off x="1936906" y="4630561"/>
            <a:ext cx="1764988" cy="99470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43200" y="507239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hasWCSCoverageSet</a:t>
            </a:r>
            <a:endParaRPr lang="en-US" sz="11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209800" y="5893713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hasLifemapperModelURL</a:t>
            </a:r>
            <a:endParaRPr lang="en-US" sz="1100" b="1" dirty="0"/>
          </a:p>
        </p:txBody>
      </p:sp>
      <p:cxnSp>
        <p:nvCxnSpPr>
          <p:cNvPr id="78" name="Straight Arrow Connector 77"/>
          <p:cNvCxnSpPr>
            <a:stCxn id="30" idx="6"/>
            <a:endCxn id="79" idx="1"/>
          </p:cNvCxnSpPr>
          <p:nvPr/>
        </p:nvCxnSpPr>
        <p:spPr>
          <a:xfrm flipV="1">
            <a:off x="2209800" y="5851813"/>
            <a:ext cx="160020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3810000" y="5616286"/>
            <a:ext cx="1295400" cy="4710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URL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375564" y="5270561"/>
            <a:ext cx="3692236" cy="1206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638800" y="5638800"/>
            <a:ext cx="1295400" cy="6117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Asserted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162800" y="5638800"/>
            <a:ext cx="1600200" cy="6117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Derived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(Rules or SADI)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262F-2FCE-452B-B56F-18479F54D7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9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3400" y="46886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 Client Service Orchestration Challenge 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609600" y="1205346"/>
            <a:ext cx="1295400" cy="47105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AnExperiment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746664" y="1120486"/>
            <a:ext cx="1863436" cy="6407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Experiment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Stage1</a:t>
            </a:r>
          </a:p>
        </p:txBody>
      </p:sp>
      <p:cxnSp>
        <p:nvCxnSpPr>
          <p:cNvPr id="34" name="Straight Arrow Connector 33"/>
          <p:cNvCxnSpPr>
            <a:stCxn id="31" idx="3"/>
            <a:endCxn id="32" idx="2"/>
          </p:cNvCxnSpPr>
          <p:nvPr/>
        </p:nvCxnSpPr>
        <p:spPr>
          <a:xfrm>
            <a:off x="1905000" y="1440873"/>
            <a:ext cx="8416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57400" y="114300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rdf:type</a:t>
            </a:r>
            <a:endParaRPr lang="en-US" sz="11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962400" y="2303639"/>
            <a:ext cx="1295400" cy="47105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EDAC Coverage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Set</a:t>
            </a:r>
          </a:p>
        </p:txBody>
      </p:sp>
      <p:cxnSp>
        <p:nvCxnSpPr>
          <p:cNvPr id="40" name="Straight Arrow Connector 39"/>
          <p:cNvCxnSpPr>
            <a:stCxn id="31" idx="3"/>
            <a:endCxn id="39" idx="1"/>
          </p:cNvCxnSpPr>
          <p:nvPr/>
        </p:nvCxnSpPr>
        <p:spPr>
          <a:xfrm>
            <a:off x="1905000" y="1440873"/>
            <a:ext cx="2057400" cy="1098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48000" y="1868034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hasWCSCoverageSet</a:t>
            </a:r>
            <a:endParaRPr lang="en-US" sz="1100" b="1" dirty="0"/>
          </a:p>
        </p:txBody>
      </p:sp>
      <p:sp>
        <p:nvSpPr>
          <p:cNvPr id="45" name="Oval 44"/>
          <p:cNvSpPr/>
          <p:nvPr/>
        </p:nvSpPr>
        <p:spPr>
          <a:xfrm>
            <a:off x="4876800" y="1111827"/>
            <a:ext cx="1863436" cy="6407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WCSCoverage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Set_Populated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9" idx="0"/>
            <a:endCxn id="45" idx="3"/>
          </p:cNvCxnSpPr>
          <p:nvPr/>
        </p:nvCxnSpPr>
        <p:spPr>
          <a:xfrm flipV="1">
            <a:off x="4610100" y="1658761"/>
            <a:ext cx="539594" cy="6448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76800" y="199883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rdf:type</a:t>
            </a:r>
            <a:endParaRPr lang="en-US" sz="1100" b="1" dirty="0"/>
          </a:p>
        </p:txBody>
      </p:sp>
      <p:sp>
        <p:nvSpPr>
          <p:cNvPr id="52" name="Rounded Rectangle 51"/>
          <p:cNvSpPr/>
          <p:nvPr/>
        </p:nvSpPr>
        <p:spPr>
          <a:xfrm>
            <a:off x="7086600" y="2303639"/>
            <a:ext cx="1295400" cy="47105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Fractional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Snow Cover</a:t>
            </a:r>
          </a:p>
        </p:txBody>
      </p:sp>
      <p:cxnSp>
        <p:nvCxnSpPr>
          <p:cNvPr id="53" name="Straight Arrow Connector 52"/>
          <p:cNvCxnSpPr>
            <a:stCxn id="39" idx="3"/>
          </p:cNvCxnSpPr>
          <p:nvPr/>
        </p:nvCxnSpPr>
        <p:spPr>
          <a:xfrm>
            <a:off x="5257800" y="2539166"/>
            <a:ext cx="18357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562600" y="225299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hasWCSCoverage</a:t>
            </a:r>
            <a:endParaRPr lang="en-US" sz="1100" b="1" dirty="0"/>
          </a:p>
        </p:txBody>
      </p:sp>
      <p:sp>
        <p:nvSpPr>
          <p:cNvPr id="61" name="Oval 60"/>
          <p:cNvSpPr/>
          <p:nvPr/>
        </p:nvSpPr>
        <p:spPr>
          <a:xfrm>
            <a:off x="7128164" y="1111827"/>
            <a:ext cx="1863436" cy="6407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WCSCoverage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001000" y="190500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rdf:type</a:t>
            </a:r>
            <a:endParaRPr lang="en-US" sz="11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7086600" y="2881746"/>
            <a:ext cx="1295400" cy="47105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Fractional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Snow Cover</a:t>
            </a:r>
          </a:p>
        </p:txBody>
      </p:sp>
      <p:cxnSp>
        <p:nvCxnSpPr>
          <p:cNvPr id="71" name="Elbow Connector 70"/>
          <p:cNvCxnSpPr>
            <a:stCxn id="52" idx="3"/>
            <a:endCxn id="61" idx="5"/>
          </p:cNvCxnSpPr>
          <p:nvPr/>
        </p:nvCxnSpPr>
        <p:spPr>
          <a:xfrm flipV="1">
            <a:off x="8382000" y="1658761"/>
            <a:ext cx="336706" cy="880405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9" idx="3"/>
            <a:endCxn id="61" idx="5"/>
          </p:cNvCxnSpPr>
          <p:nvPr/>
        </p:nvCxnSpPr>
        <p:spPr>
          <a:xfrm flipV="1">
            <a:off x="8382000" y="1658761"/>
            <a:ext cx="336706" cy="1458512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7086600" y="3719946"/>
            <a:ext cx="1295400" cy="47105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Min Temperatures</a:t>
            </a:r>
          </a:p>
        </p:txBody>
      </p:sp>
      <p:cxnSp>
        <p:nvCxnSpPr>
          <p:cNvPr id="76" name="Elbow Connector 75"/>
          <p:cNvCxnSpPr>
            <a:stCxn id="75" idx="3"/>
            <a:endCxn id="61" idx="5"/>
          </p:cNvCxnSpPr>
          <p:nvPr/>
        </p:nvCxnSpPr>
        <p:spPr>
          <a:xfrm flipV="1">
            <a:off x="8382000" y="1658761"/>
            <a:ext cx="336706" cy="2296712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9" idx="3"/>
            <a:endCxn id="69" idx="1"/>
          </p:cNvCxnSpPr>
          <p:nvPr/>
        </p:nvCxnSpPr>
        <p:spPr>
          <a:xfrm>
            <a:off x="5257800" y="2539166"/>
            <a:ext cx="1828800" cy="57810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9" idx="3"/>
            <a:endCxn id="75" idx="1"/>
          </p:cNvCxnSpPr>
          <p:nvPr/>
        </p:nvCxnSpPr>
        <p:spPr>
          <a:xfrm>
            <a:off x="5257800" y="2539166"/>
            <a:ext cx="1828800" cy="1416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467600" y="3288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6" name="Rounded Rectangle 85"/>
          <p:cNvSpPr/>
          <p:nvPr/>
        </p:nvSpPr>
        <p:spPr>
          <a:xfrm>
            <a:off x="3962400" y="3186546"/>
            <a:ext cx="1295400" cy="47105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BIOCLIM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3962400" y="4100946"/>
            <a:ext cx="1295400" cy="47105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4024107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Literal</a:t>
            </a:r>
          </a:p>
        </p:txBody>
      </p:sp>
      <p:cxnSp>
        <p:nvCxnSpPr>
          <p:cNvPr id="88" name="Straight Arrow Connector 87"/>
          <p:cNvCxnSpPr>
            <a:stCxn id="31" idx="3"/>
            <a:endCxn id="86" idx="1"/>
          </p:cNvCxnSpPr>
          <p:nvPr/>
        </p:nvCxnSpPr>
        <p:spPr>
          <a:xfrm>
            <a:off x="1905000" y="1440873"/>
            <a:ext cx="2057400" cy="1981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1" idx="3"/>
            <a:endCxn id="87" idx="1"/>
          </p:cNvCxnSpPr>
          <p:nvPr/>
        </p:nvCxnSpPr>
        <p:spPr>
          <a:xfrm>
            <a:off x="1905000" y="1440873"/>
            <a:ext cx="2057400" cy="2895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505200" y="286259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hasAlgorithm</a:t>
            </a:r>
            <a:endParaRPr lang="en-US" sz="11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3657600" y="377699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hasOccurrenceSetID</a:t>
            </a:r>
            <a:endParaRPr lang="en-US" sz="1100" b="1" dirty="0"/>
          </a:p>
        </p:txBody>
      </p:sp>
      <p:sp>
        <p:nvSpPr>
          <p:cNvPr id="95" name="Rounded Rectangle 94"/>
          <p:cNvSpPr/>
          <p:nvPr/>
        </p:nvSpPr>
        <p:spPr>
          <a:xfrm>
            <a:off x="533400" y="5235287"/>
            <a:ext cx="1295400" cy="47105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AnExperiment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2819400" y="5150427"/>
            <a:ext cx="1863436" cy="6407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Experiment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Stage4</a:t>
            </a:r>
          </a:p>
        </p:txBody>
      </p:sp>
      <p:cxnSp>
        <p:nvCxnSpPr>
          <p:cNvPr id="97" name="Straight Arrow Connector 96"/>
          <p:cNvCxnSpPr>
            <a:stCxn id="95" idx="3"/>
            <a:endCxn id="96" idx="2"/>
          </p:cNvCxnSpPr>
          <p:nvPr/>
        </p:nvCxnSpPr>
        <p:spPr>
          <a:xfrm>
            <a:off x="1828800" y="5470814"/>
            <a:ext cx="990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053936" y="517294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rdf:type</a:t>
            </a:r>
            <a:endParaRPr lang="en-US" sz="11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1219200" y="6046113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hasLifemapperModelURL</a:t>
            </a:r>
            <a:endParaRPr lang="en-US" sz="1100" b="1" dirty="0"/>
          </a:p>
        </p:txBody>
      </p:sp>
      <p:cxnSp>
        <p:nvCxnSpPr>
          <p:cNvPr id="105" name="Straight Arrow Connector 104"/>
          <p:cNvCxnSpPr>
            <a:stCxn id="95" idx="3"/>
            <a:endCxn id="108" idx="1"/>
          </p:cNvCxnSpPr>
          <p:nvPr/>
        </p:nvCxnSpPr>
        <p:spPr>
          <a:xfrm>
            <a:off x="1828800" y="5470814"/>
            <a:ext cx="1219200" cy="860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048000" y="6096000"/>
            <a:ext cx="1295400" cy="47105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URL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11" name="Down Arrow 110"/>
          <p:cNvSpPr/>
          <p:nvPr/>
        </p:nvSpPr>
        <p:spPr>
          <a:xfrm>
            <a:off x="838200" y="1944235"/>
            <a:ext cx="685800" cy="308496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Nicholas\AppData\Local\Microsoft\Windows\Temporary Internet Files\Content.IE5\7LCHJO5V\MC90011084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70" y="2895600"/>
            <a:ext cx="1002430" cy="99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262F-2FCE-452B-B56F-18479F54D7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5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79918" y="5966113"/>
            <a:ext cx="1863436" cy="6407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OWL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62200" y="5943600"/>
            <a:ext cx="1600200" cy="6858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SADI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Service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5800" y="3934692"/>
            <a:ext cx="1295400" cy="47105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x</a:t>
            </a:r>
            <a:r>
              <a:rPr lang="en-US" sz="1400" dirty="0" err="1" smtClean="0">
                <a:solidFill>
                  <a:schemeClr val="tx1"/>
                </a:solidFill>
              </a:rPr>
              <a:t>sd:anyURI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33400" y="1447800"/>
            <a:ext cx="1863436" cy="6407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WCSCoverage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11" name="Oval 10"/>
          <p:cNvSpPr/>
          <p:nvPr/>
        </p:nvSpPr>
        <p:spPr>
          <a:xfrm>
            <a:off x="4267200" y="1021773"/>
            <a:ext cx="1863436" cy="6407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WCSCoverage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4308764" y="1859973"/>
            <a:ext cx="1863436" cy="6407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WCSCoverage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Straight Arrow Connector 14"/>
          <p:cNvCxnSpPr>
            <a:stCxn id="10" idx="6"/>
            <a:endCxn id="11" idx="2"/>
          </p:cNvCxnSpPr>
          <p:nvPr/>
        </p:nvCxnSpPr>
        <p:spPr>
          <a:xfrm flipV="1">
            <a:off x="2396836" y="1342160"/>
            <a:ext cx="1870364" cy="426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6"/>
            <a:endCxn id="12" idx="2"/>
          </p:cNvCxnSpPr>
          <p:nvPr/>
        </p:nvCxnSpPr>
        <p:spPr>
          <a:xfrm>
            <a:off x="2396836" y="1768187"/>
            <a:ext cx="1911928" cy="412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14600" y="1250373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hasWCSCoverage1</a:t>
            </a:r>
            <a:endParaRPr lang="en-US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514600" y="2131763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hasWCSCoverage10</a:t>
            </a:r>
            <a:endParaRPr lang="en-US" sz="11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029200" y="151014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48000" y="155517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09600" y="2774373"/>
            <a:ext cx="1600200" cy="6858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WCSPayload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Extractor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1066800" y="2240973"/>
            <a:ext cx="685800" cy="44161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1066800" y="3628160"/>
            <a:ext cx="685800" cy="44161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3400" y="4191000"/>
            <a:ext cx="1863436" cy="6407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WCSPayload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Sequence</a:t>
            </a:r>
          </a:p>
        </p:txBody>
      </p:sp>
      <p:cxnSp>
        <p:nvCxnSpPr>
          <p:cNvPr id="29" name="Straight Arrow Connector 28"/>
          <p:cNvCxnSpPr>
            <a:stCxn id="26" idx="6"/>
            <a:endCxn id="8" idx="1"/>
          </p:cNvCxnSpPr>
          <p:nvPr/>
        </p:nvCxnSpPr>
        <p:spPr>
          <a:xfrm flipV="1">
            <a:off x="2396836" y="4170219"/>
            <a:ext cx="2098964" cy="34116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6"/>
            <a:endCxn id="40" idx="1"/>
          </p:cNvCxnSpPr>
          <p:nvPr/>
        </p:nvCxnSpPr>
        <p:spPr>
          <a:xfrm>
            <a:off x="2396836" y="4511387"/>
            <a:ext cx="2098964" cy="358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14600" y="4024746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hasWCSPayload1</a:t>
            </a:r>
            <a:endParaRPr lang="en-US" sz="11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514600" y="475373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hasWCSPayload10</a:t>
            </a:r>
            <a:endParaRPr lang="en-US" sz="11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953000" y="425334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48000" y="429837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4191000" y="6050973"/>
            <a:ext cx="1295400" cy="47105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 Type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4495800" y="4634346"/>
            <a:ext cx="1295400" cy="47105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x</a:t>
            </a:r>
            <a:r>
              <a:rPr lang="en-US" sz="1400" dirty="0" err="1" smtClean="0">
                <a:solidFill>
                  <a:schemeClr val="tx1"/>
                </a:solidFill>
              </a:rPr>
              <a:t>sd:anyURI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" y="316468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1: Extracts WCS TIFF Data from WCS Multipart MIME message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262F-2FCE-452B-B56F-18479F54D7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30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79918" y="5966113"/>
            <a:ext cx="1863436" cy="6407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OWL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62200" y="5943600"/>
            <a:ext cx="1600200" cy="6858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SADI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Service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467600" y="762000"/>
            <a:ext cx="1295400" cy="47105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x</a:t>
            </a:r>
            <a:r>
              <a:rPr lang="en-US" sz="1400" dirty="0" err="1" smtClean="0">
                <a:solidFill>
                  <a:schemeClr val="tx1"/>
                </a:solidFill>
              </a:rPr>
              <a:t>sd:anyURI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33400" y="2362200"/>
            <a:ext cx="1600200" cy="6858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Lifemapper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990600" y="1828800"/>
            <a:ext cx="685800" cy="44161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990600" y="3215987"/>
            <a:ext cx="685800" cy="44161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505200" y="1018308"/>
            <a:ext cx="1863436" cy="6407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WCSPayload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Sequence</a:t>
            </a:r>
          </a:p>
        </p:txBody>
      </p:sp>
      <p:cxnSp>
        <p:nvCxnSpPr>
          <p:cNvPr id="29" name="Straight Arrow Connector 28"/>
          <p:cNvCxnSpPr>
            <a:stCxn id="26" idx="6"/>
            <a:endCxn id="8" idx="1"/>
          </p:cNvCxnSpPr>
          <p:nvPr/>
        </p:nvCxnSpPr>
        <p:spPr>
          <a:xfrm flipV="1">
            <a:off x="5368636" y="997527"/>
            <a:ext cx="2098964" cy="34116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6"/>
            <a:endCxn id="40" idx="1"/>
          </p:cNvCxnSpPr>
          <p:nvPr/>
        </p:nvCxnSpPr>
        <p:spPr>
          <a:xfrm>
            <a:off x="5368636" y="1338695"/>
            <a:ext cx="2098964" cy="358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86400" y="852054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hasWCSPayload1</a:t>
            </a:r>
            <a:endParaRPr lang="en-US" sz="11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486400" y="158104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hasWCSPayload10</a:t>
            </a:r>
            <a:endParaRPr lang="en-US" sz="11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924800" y="108065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19800" y="112568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4191000" y="6050973"/>
            <a:ext cx="1295400" cy="47105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 Type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7467600" y="1461654"/>
            <a:ext cx="1295400" cy="47105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x</a:t>
            </a:r>
            <a:r>
              <a:rPr lang="en-US" sz="1400" dirty="0" err="1" smtClean="0">
                <a:solidFill>
                  <a:schemeClr val="tx1"/>
                </a:solidFill>
              </a:rPr>
              <a:t>sd:anyURI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" y="316468"/>
            <a:ext cx="605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2: Invokes </a:t>
            </a:r>
            <a:r>
              <a:rPr lang="en-US" dirty="0" err="1" smtClean="0"/>
              <a:t>Lifemapper</a:t>
            </a:r>
            <a:r>
              <a:rPr lang="en-US" dirty="0" smtClean="0"/>
              <a:t> Modeling Rest Service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57200" y="1014844"/>
            <a:ext cx="1863436" cy="6407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Experiment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Stage3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7" idx="6"/>
            <a:endCxn id="26" idx="2"/>
          </p:cNvCxnSpPr>
          <p:nvPr/>
        </p:nvCxnSpPr>
        <p:spPr>
          <a:xfrm>
            <a:off x="2320636" y="1335231"/>
            <a:ext cx="1184564" cy="3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09800" y="103379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hasWCSCoverageSet</a:t>
            </a:r>
            <a:endParaRPr lang="en-US" sz="11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3810000" y="1967346"/>
            <a:ext cx="1295400" cy="47105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xsd:string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810000" y="2881746"/>
            <a:ext cx="1295400" cy="47105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xsd:string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27" idx="6"/>
            <a:endCxn id="37" idx="1"/>
          </p:cNvCxnSpPr>
          <p:nvPr/>
        </p:nvCxnSpPr>
        <p:spPr>
          <a:xfrm>
            <a:off x="2320636" y="1335231"/>
            <a:ext cx="1489364" cy="867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7" idx="6"/>
            <a:endCxn id="38" idx="1"/>
          </p:cNvCxnSpPr>
          <p:nvPr/>
        </p:nvCxnSpPr>
        <p:spPr>
          <a:xfrm>
            <a:off x="2320636" y="1335231"/>
            <a:ext cx="1489364" cy="17820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00400" y="164339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hasAlgorithm</a:t>
            </a:r>
            <a:endParaRPr lang="en-US" sz="11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429000" y="251460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hasOccurrenceSetID</a:t>
            </a:r>
            <a:endParaRPr lang="en-US" sz="1100" b="1" dirty="0"/>
          </a:p>
        </p:txBody>
      </p:sp>
      <p:sp>
        <p:nvSpPr>
          <p:cNvPr id="49" name="Oval 48"/>
          <p:cNvSpPr/>
          <p:nvPr/>
        </p:nvSpPr>
        <p:spPr>
          <a:xfrm>
            <a:off x="457200" y="3810000"/>
            <a:ext cx="1863436" cy="6407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Experiment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Stage4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810000" y="3894859"/>
            <a:ext cx="1295400" cy="47105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xsd:string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49" idx="6"/>
            <a:endCxn id="50" idx="1"/>
          </p:cNvCxnSpPr>
          <p:nvPr/>
        </p:nvCxnSpPr>
        <p:spPr>
          <a:xfrm flipV="1">
            <a:off x="2320636" y="4130386"/>
            <a:ext cx="148936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362200" y="4141113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hasLifemapperModelURL</a:t>
            </a:r>
            <a:endParaRPr lang="en-US" sz="11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262F-2FCE-452B-B56F-18479F54D7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3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rved Right Arrow 21"/>
          <p:cNvSpPr/>
          <p:nvPr/>
        </p:nvSpPr>
        <p:spPr>
          <a:xfrm>
            <a:off x="838200" y="4744254"/>
            <a:ext cx="609600" cy="1351746"/>
          </a:xfrm>
          <a:prstGeom prst="curv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16468"/>
            <a:ext cx="605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Experiment Lifecycle (Stage 1 to Stage 4)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76400" y="1188027"/>
            <a:ext cx="1863436" cy="6407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Experiment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Stage1</a:t>
            </a:r>
          </a:p>
        </p:txBody>
      </p:sp>
      <p:sp>
        <p:nvSpPr>
          <p:cNvPr id="7" name="Rectangle 6"/>
          <p:cNvSpPr/>
          <p:nvPr/>
        </p:nvSpPr>
        <p:spPr>
          <a:xfrm>
            <a:off x="3886200" y="10668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dirty="0" err="1" smtClean="0"/>
              <a:t>hasWCSCoverageSet</a:t>
            </a:r>
            <a:r>
              <a:rPr lang="en-US" sz="1400" dirty="0" smtClean="0"/>
              <a:t> some </a:t>
            </a:r>
            <a:r>
              <a:rPr lang="en-US" sz="1400" b="1" dirty="0" err="1" smtClean="0"/>
              <a:t>WCSCoverageSet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and (</a:t>
            </a:r>
            <a:r>
              <a:rPr lang="en-US" sz="1400" dirty="0" err="1" smtClean="0"/>
              <a:t>hasModelingAlgorithm</a:t>
            </a:r>
            <a:r>
              <a:rPr lang="en-US" sz="1400" dirty="0" smtClean="0"/>
              <a:t> some </a:t>
            </a:r>
            <a:r>
              <a:rPr lang="en-US" sz="1400" dirty="0" err="1" smtClean="0"/>
              <a:t>ModelingAlgorithm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and (</a:t>
            </a:r>
            <a:r>
              <a:rPr lang="en-US" sz="1400" dirty="0" err="1" smtClean="0"/>
              <a:t>hasOccurrenceSetID</a:t>
            </a:r>
            <a:r>
              <a:rPr lang="en-US" sz="1400" dirty="0" smtClean="0"/>
              <a:t> some Literal)</a:t>
            </a:r>
          </a:p>
          <a:p>
            <a:r>
              <a:rPr lang="en-US" sz="1400" dirty="0" smtClean="0"/>
              <a:t> and (</a:t>
            </a:r>
            <a:r>
              <a:rPr lang="en-US" sz="1400" dirty="0" err="1" smtClean="0"/>
              <a:t>hasScenarioLayerUnits</a:t>
            </a:r>
            <a:r>
              <a:rPr lang="en-US" sz="1400" dirty="0" smtClean="0"/>
              <a:t> some Literal)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1676400" y="2824720"/>
            <a:ext cx="1863436" cy="6407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Experiment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Stage2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86200" y="270349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dirty="0" err="1" smtClean="0"/>
              <a:t>hasWCSCoverageSet</a:t>
            </a:r>
            <a:r>
              <a:rPr lang="en-US" sz="1400" dirty="0" smtClean="0"/>
              <a:t> some </a:t>
            </a:r>
            <a:r>
              <a:rPr lang="en-US" sz="1400" b="1" dirty="0" err="1" smtClean="0"/>
              <a:t>WCSCoverageSequence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and (</a:t>
            </a:r>
            <a:r>
              <a:rPr lang="en-US" sz="1400" dirty="0" err="1" smtClean="0"/>
              <a:t>hasModelingAlgorithm</a:t>
            </a:r>
            <a:r>
              <a:rPr lang="en-US" sz="1400" dirty="0" smtClean="0"/>
              <a:t> some </a:t>
            </a:r>
            <a:r>
              <a:rPr lang="en-US" sz="1400" dirty="0" err="1" smtClean="0"/>
              <a:t>ModelingAlgorithm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and (</a:t>
            </a:r>
            <a:r>
              <a:rPr lang="en-US" sz="1400" dirty="0" err="1" smtClean="0"/>
              <a:t>hasOccurrenceSetID</a:t>
            </a:r>
            <a:r>
              <a:rPr lang="en-US" sz="1400" dirty="0" smtClean="0"/>
              <a:t> some Literal)</a:t>
            </a:r>
          </a:p>
          <a:p>
            <a:r>
              <a:rPr lang="en-US" sz="1400" dirty="0" smtClean="0"/>
              <a:t> and (</a:t>
            </a:r>
            <a:r>
              <a:rPr lang="en-US" sz="1400" dirty="0" err="1" smtClean="0"/>
              <a:t>hasScenarioLayerUnits</a:t>
            </a:r>
            <a:r>
              <a:rPr lang="en-US" sz="1400" dirty="0" smtClean="0"/>
              <a:t> some Literal)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1676400" y="4272520"/>
            <a:ext cx="1863436" cy="6407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Experiment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Stage3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86200" y="415129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dirty="0" err="1" smtClean="0"/>
              <a:t>hasWCSCoverageSet</a:t>
            </a:r>
            <a:r>
              <a:rPr lang="en-US" sz="1400" dirty="0" smtClean="0"/>
              <a:t> some </a:t>
            </a:r>
            <a:r>
              <a:rPr lang="en-US" sz="1400" b="1" dirty="0" err="1" smtClean="0"/>
              <a:t>WCSCoveragePayloadSequence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and (</a:t>
            </a:r>
            <a:r>
              <a:rPr lang="en-US" sz="1400" dirty="0" err="1" smtClean="0"/>
              <a:t>hasModelingAlgorithm</a:t>
            </a:r>
            <a:r>
              <a:rPr lang="en-US" sz="1400" dirty="0" smtClean="0"/>
              <a:t> some </a:t>
            </a:r>
            <a:r>
              <a:rPr lang="en-US" sz="1400" dirty="0" err="1" smtClean="0"/>
              <a:t>ModelingAlgorithm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and (</a:t>
            </a:r>
            <a:r>
              <a:rPr lang="en-US" sz="1400" dirty="0" err="1" smtClean="0"/>
              <a:t>hasOccurrenceSetID</a:t>
            </a:r>
            <a:r>
              <a:rPr lang="en-US" sz="1400" dirty="0" smtClean="0"/>
              <a:t> some Literal)</a:t>
            </a:r>
          </a:p>
          <a:p>
            <a:r>
              <a:rPr lang="en-US" sz="1400" dirty="0" smtClean="0"/>
              <a:t> and (</a:t>
            </a:r>
            <a:r>
              <a:rPr lang="en-US" sz="1400" dirty="0" err="1" smtClean="0"/>
              <a:t>hasScenarioLayerUnits</a:t>
            </a:r>
            <a:r>
              <a:rPr lang="en-US" sz="1400" dirty="0" smtClean="0"/>
              <a:t> some Literal)</a:t>
            </a:r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1676400" y="5720320"/>
            <a:ext cx="1863436" cy="6407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Experiment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Stage4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86200" y="5536049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dirty="0" err="1" smtClean="0"/>
              <a:t>hasWCSCoverageSet</a:t>
            </a:r>
            <a:r>
              <a:rPr lang="en-US" sz="1400" dirty="0" smtClean="0"/>
              <a:t> some </a:t>
            </a:r>
            <a:r>
              <a:rPr lang="en-US" sz="1400" b="1" dirty="0" err="1" smtClean="0"/>
              <a:t>WCSCoverageSequence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and (</a:t>
            </a:r>
            <a:r>
              <a:rPr lang="en-US" sz="1400" dirty="0" err="1" smtClean="0"/>
              <a:t>hasModelingAlgorithm</a:t>
            </a:r>
            <a:r>
              <a:rPr lang="en-US" sz="1400" dirty="0" smtClean="0"/>
              <a:t> some </a:t>
            </a:r>
            <a:r>
              <a:rPr lang="en-US" sz="1400" dirty="0" err="1" smtClean="0"/>
              <a:t>ModelingAlgorithm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and (</a:t>
            </a:r>
            <a:r>
              <a:rPr lang="en-US" sz="1400" dirty="0" err="1" smtClean="0"/>
              <a:t>hasOccurrenceSetID</a:t>
            </a:r>
            <a:r>
              <a:rPr lang="en-US" sz="1400" dirty="0" smtClean="0"/>
              <a:t> some Literal)</a:t>
            </a:r>
          </a:p>
          <a:p>
            <a:r>
              <a:rPr lang="en-US" sz="1400" dirty="0" smtClean="0"/>
              <a:t> and (</a:t>
            </a:r>
            <a:r>
              <a:rPr lang="en-US" sz="1400" dirty="0" err="1" smtClean="0"/>
              <a:t>hasScenarioLayerUnits</a:t>
            </a:r>
            <a:r>
              <a:rPr lang="en-US" sz="1400" dirty="0" smtClean="0"/>
              <a:t> some Literal)</a:t>
            </a:r>
          </a:p>
          <a:p>
            <a:r>
              <a:rPr lang="en-US" sz="1400" dirty="0" smtClean="0"/>
              <a:t> and (</a:t>
            </a:r>
            <a:r>
              <a:rPr lang="en-US" sz="1400" b="1" dirty="0" err="1" smtClean="0"/>
              <a:t>hasLifemapperModelURL</a:t>
            </a:r>
            <a:r>
              <a:rPr lang="en-US" sz="1400" b="1" dirty="0" smtClean="0"/>
              <a:t> some URL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228600" y="5029200"/>
            <a:ext cx="1600200" cy="6858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Lifemapper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9" name="Curved Right Arrow 18"/>
          <p:cNvSpPr/>
          <p:nvPr/>
        </p:nvSpPr>
        <p:spPr>
          <a:xfrm>
            <a:off x="914400" y="1524000"/>
            <a:ext cx="609600" cy="1600200"/>
          </a:xfrm>
          <a:prstGeom prst="curv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Right Arrow 19"/>
          <p:cNvSpPr/>
          <p:nvPr/>
        </p:nvSpPr>
        <p:spPr>
          <a:xfrm>
            <a:off x="914400" y="3200400"/>
            <a:ext cx="609600" cy="1351746"/>
          </a:xfrm>
          <a:prstGeom prst="curv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43000" y="2052935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Rule: Dependent upon type of </a:t>
            </a:r>
            <a:r>
              <a:rPr lang="en-US" sz="1200" b="1" dirty="0" err="1" smtClean="0"/>
              <a:t>hasWCSCoverageSet</a:t>
            </a:r>
            <a:r>
              <a:rPr lang="en-US" sz="1200" b="1" dirty="0" smtClean="0"/>
              <a:t> value</a:t>
            </a:r>
            <a:endParaRPr 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143000" y="3653135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Rule: Dependent upon type of </a:t>
            </a:r>
            <a:r>
              <a:rPr lang="en-US" sz="1200" b="1" dirty="0" err="1" smtClean="0"/>
              <a:t>hasWCSCoverageSet</a:t>
            </a:r>
            <a:r>
              <a:rPr lang="en-US" sz="1200" b="1" dirty="0" smtClean="0"/>
              <a:t> value</a:t>
            </a:r>
            <a:endParaRPr lang="en-US" sz="1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262F-2FCE-452B-B56F-18479F54D7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1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707</Words>
  <Application>Microsoft Office PowerPoint</Application>
  <PresentationFormat>On-screen Show (4:3)</PresentationFormat>
  <Paragraphs>272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Mitigating Disparities Between EDAC and Lifemapper Data Requirements using SADI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</dc:creator>
  <cp:lastModifiedBy>Nicholas</cp:lastModifiedBy>
  <cp:revision>139</cp:revision>
  <dcterms:created xsi:type="dcterms:W3CDTF">2013-04-23T03:14:54Z</dcterms:created>
  <dcterms:modified xsi:type="dcterms:W3CDTF">2013-04-23T19:26:49Z</dcterms:modified>
</cp:coreProperties>
</file>